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73" r:id="rId3"/>
    <p:sldId id="282" r:id="rId4"/>
    <p:sldId id="286" r:id="rId5"/>
    <p:sldId id="283" r:id="rId6"/>
    <p:sldId id="274" r:id="rId7"/>
    <p:sldId id="284" r:id="rId8"/>
    <p:sldId id="275" r:id="rId9"/>
    <p:sldId id="276" r:id="rId10"/>
    <p:sldId id="277" r:id="rId11"/>
    <p:sldId id="278" r:id="rId12"/>
    <p:sldId id="279" r:id="rId13"/>
    <p:sldId id="280" r:id="rId14"/>
    <p:sldId id="281" r:id="rId15"/>
    <p:sldId id="287" r:id="rId16"/>
    <p:sldId id="28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84" d="100"/>
          <a:sy n="84"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B1EF8-BA5E-B44B-A330-CFC0F6AE6EC4}"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DDB64-CDEE-9047-9CF8-78A45E286616}" type="slidenum">
              <a:rPr lang="en-US" smtClean="0"/>
              <a:t>‹#›</a:t>
            </a:fld>
            <a:endParaRPr lang="en-US"/>
          </a:p>
        </p:txBody>
      </p:sp>
    </p:spTree>
    <p:extLst>
      <p:ext uri="{BB962C8B-B14F-4D97-AF65-F5344CB8AC3E}">
        <p14:creationId xmlns:p14="http://schemas.microsoft.com/office/powerpoint/2010/main" val="174941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52EFD-7C21-834D-9578-267FBEFD3661}" type="slidenum">
              <a:rPr lang="en-US" smtClean="0"/>
              <a:t>10</a:t>
            </a:fld>
            <a:endParaRPr lang="en-US"/>
          </a:p>
        </p:txBody>
      </p:sp>
    </p:spTree>
    <p:extLst>
      <p:ext uri="{BB962C8B-B14F-4D97-AF65-F5344CB8AC3E}">
        <p14:creationId xmlns:p14="http://schemas.microsoft.com/office/powerpoint/2010/main" val="4266304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C679E1-2B14-794D-B31B-AD8361982A58}"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85647-5309-D846-B883-541018446B27}" type="datetime1">
              <a:rPr lang="en-ID" smtClean="0"/>
              <a:t>19/09/2018</a:t>
            </a:fld>
            <a:endParaRPr lang="en-US"/>
          </a:p>
        </p:txBody>
      </p:sp>
      <p:sp>
        <p:nvSpPr>
          <p:cNvPr id="6" name="Footer Placeholder 5"/>
          <p:cNvSpPr>
            <a:spLocks noGrp="1"/>
          </p:cNvSpPr>
          <p:nvPr>
            <p:ph type="ftr" sz="quarter" idx="11"/>
          </p:nvPr>
        </p:nvSpPr>
        <p:spPr/>
        <p:txBody>
          <a:bodyPr/>
          <a:lstStyle/>
          <a:p>
            <a:r>
              <a:rPr lang="en-US" smtClean="0"/>
              <a:t>Dhoto - Advanced Computer Network</a:t>
            </a:r>
            <a:endParaRPr lang="en-US"/>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AE678-E254-D142-83C0-C163113F8563}"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8B2AC-4077-9141-80BE-74145B5C9C82}"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D3B58-44C6-824F-9767-9465E3EB49DE}"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77E09F-BF47-C744-8F22-1ABB95DD1649}" type="datetime1">
              <a:rPr lang="en-ID" smtClean="0"/>
              <a:t>19/09/2018</a:t>
            </a:fld>
            <a:endParaRPr lang="en-US"/>
          </a:p>
        </p:txBody>
      </p:sp>
      <p:sp>
        <p:nvSpPr>
          <p:cNvPr id="4"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3633B6-2933-FB46-A5F9-AF02A6D48D46}" type="datetime1">
              <a:rPr lang="en-ID" smtClean="0"/>
              <a:t>19/09/2018</a:t>
            </a:fld>
            <a:endParaRPr lang="en-US"/>
          </a:p>
        </p:txBody>
      </p:sp>
      <p:sp>
        <p:nvSpPr>
          <p:cNvPr id="4"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677DF-F010-034C-A27D-01333928CD2C}"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DB0D69-77F0-C842-AF2E-0773C95A111C}"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CBB355-CDD2-EE45-8B6A-A63640871997}"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B3683-339C-AF4D-8059-6B8B84D3D2E7}" type="datetime1">
              <a:rPr lang="en-ID" smtClean="0"/>
              <a:t>19/09/2018</a:t>
            </a:fld>
            <a:endParaRPr lang="en-US"/>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429985-A749-F449-AEA0-8902E55EE71D}" type="datetime1">
              <a:rPr lang="en-ID" smtClean="0"/>
              <a:t>19/09/2018</a:t>
            </a:fld>
            <a:endParaRPr lang="en-US"/>
          </a:p>
        </p:txBody>
      </p:sp>
      <p:sp>
        <p:nvSpPr>
          <p:cNvPr id="6" name="Footer Placeholder 5"/>
          <p:cNvSpPr>
            <a:spLocks noGrp="1"/>
          </p:cNvSpPr>
          <p:nvPr>
            <p:ph type="ftr" sz="quarter" idx="11"/>
          </p:nvPr>
        </p:nvSpPr>
        <p:spPr/>
        <p:txBody>
          <a:bodyPr/>
          <a:lstStyle/>
          <a:p>
            <a:r>
              <a:rPr lang="en-US" smtClean="0"/>
              <a:t>Dhoto - Advanced Computer Network</a:t>
            </a:r>
            <a:endParaRPr lang="en-US"/>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394A91-14AA-E44D-80BC-07A480B506D2}" type="datetime1">
              <a:rPr lang="en-ID" smtClean="0"/>
              <a:t>19/09/2018</a:t>
            </a:fld>
            <a:endParaRPr lang="en-US"/>
          </a:p>
        </p:txBody>
      </p:sp>
      <p:sp>
        <p:nvSpPr>
          <p:cNvPr id="8" name="Footer Placeholder 7"/>
          <p:cNvSpPr>
            <a:spLocks noGrp="1"/>
          </p:cNvSpPr>
          <p:nvPr>
            <p:ph type="ftr" sz="quarter" idx="11"/>
          </p:nvPr>
        </p:nvSpPr>
        <p:spPr/>
        <p:txBody>
          <a:bodyPr/>
          <a:lstStyle/>
          <a:p>
            <a:r>
              <a:rPr lang="en-US" smtClean="0"/>
              <a:t>Dhoto - Advanced Computer Network</a:t>
            </a:r>
            <a:endParaRPr lang="en-US"/>
          </a:p>
        </p:txBody>
      </p:sp>
      <p:sp>
        <p:nvSpPr>
          <p:cNvPr id="9" name="Slide Number Placeholder 8"/>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C24158F-AC1E-8B45-8DF0-26F8273858E6}" type="datetime1">
              <a:rPr lang="en-ID" smtClean="0"/>
              <a:t>19/09/2018</a:t>
            </a:fld>
            <a:endParaRPr lang="en-US"/>
          </a:p>
        </p:txBody>
      </p:sp>
      <p:sp>
        <p:nvSpPr>
          <p:cNvPr id="5" name="Footer Placeholder 3"/>
          <p:cNvSpPr>
            <a:spLocks noGrp="1"/>
          </p:cNvSpPr>
          <p:nvPr>
            <p:ph type="ftr" sz="quarter" idx="11"/>
          </p:nvPr>
        </p:nvSpPr>
        <p:spPr/>
        <p:txBody>
          <a:bodyPr/>
          <a:lstStyle/>
          <a:p>
            <a:r>
              <a:rPr lang="en-US" smtClean="0"/>
              <a:t>Dhoto - Advanced Computer Network</a:t>
            </a:r>
            <a:endParaRPr lang="en-US"/>
          </a:p>
        </p:txBody>
      </p:sp>
      <p:sp>
        <p:nvSpPr>
          <p:cNvPr id="6" name="Slide Number Placeholder 4"/>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BA66E8-E596-E542-8448-23DBA1B020F0}" type="datetime1">
              <a:rPr lang="en-ID" smtClean="0"/>
              <a:t>19/09/2018</a:t>
            </a:fld>
            <a:endParaRPr lang="en-US"/>
          </a:p>
        </p:txBody>
      </p:sp>
      <p:sp>
        <p:nvSpPr>
          <p:cNvPr id="5" name="Footer Placeholder 2"/>
          <p:cNvSpPr>
            <a:spLocks noGrp="1"/>
          </p:cNvSpPr>
          <p:nvPr>
            <p:ph type="ftr" sz="quarter" idx="11"/>
          </p:nvPr>
        </p:nvSpPr>
        <p:spPr/>
        <p:txBody>
          <a:bodyPr/>
          <a:lstStyle/>
          <a:p>
            <a:r>
              <a:rPr lang="en-US" smtClean="0"/>
              <a:t>Dhoto - Advanced Computer Network</a:t>
            </a:r>
            <a:endParaRPr lang="en-US"/>
          </a:p>
        </p:txBody>
      </p:sp>
      <p:sp>
        <p:nvSpPr>
          <p:cNvPr id="6" name="Slide Number Placeholder 3"/>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AA6520B-928D-0843-AD41-9C5F4FFC5077}" type="datetime1">
              <a:rPr lang="en-ID" smtClean="0"/>
              <a:t>19/09/2018</a:t>
            </a:fld>
            <a:endParaRPr lang="en-US"/>
          </a:p>
        </p:txBody>
      </p:sp>
      <p:sp>
        <p:nvSpPr>
          <p:cNvPr id="5" name="Footer Placeholder 5"/>
          <p:cNvSpPr>
            <a:spLocks noGrp="1"/>
          </p:cNvSpPr>
          <p:nvPr>
            <p:ph type="ftr" sz="quarter" idx="11"/>
          </p:nvPr>
        </p:nvSpPr>
        <p:spPr/>
        <p:txBody>
          <a:bodyPr/>
          <a:lstStyle/>
          <a:p>
            <a:r>
              <a:rPr lang="en-US" smtClean="0"/>
              <a:t>Dhoto - Advanced Computer Network</a:t>
            </a:r>
            <a:endParaRPr lang="en-US"/>
          </a:p>
        </p:txBody>
      </p:sp>
      <p:sp>
        <p:nvSpPr>
          <p:cNvPr id="6"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C0CDF-1EC2-8D4A-B002-E9357A2D2913}" type="datetime1">
              <a:rPr lang="en-ID" smtClean="0"/>
              <a:t>19/09/2018</a:t>
            </a:fld>
            <a:endParaRPr lang="en-US"/>
          </a:p>
        </p:txBody>
      </p:sp>
      <p:sp>
        <p:nvSpPr>
          <p:cNvPr id="6" name="Footer Placeholder 5"/>
          <p:cNvSpPr>
            <a:spLocks noGrp="1"/>
          </p:cNvSpPr>
          <p:nvPr>
            <p:ph type="ftr" sz="quarter" idx="11"/>
          </p:nvPr>
        </p:nvSpPr>
        <p:spPr/>
        <p:txBody>
          <a:bodyPr/>
          <a:lstStyle/>
          <a:p>
            <a:r>
              <a:rPr lang="en-US" smtClean="0"/>
              <a:t>Dhoto - Advanced Computer Network</a:t>
            </a:r>
            <a:endParaRPr lang="en-US"/>
          </a:p>
        </p:txBody>
      </p:sp>
      <p:sp>
        <p:nvSpPr>
          <p:cNvPr id="7" name="Slide Number Placeholder 6"/>
          <p:cNvSpPr>
            <a:spLocks noGrp="1"/>
          </p:cNvSpPr>
          <p:nvPr>
            <p:ph type="sldNum" sz="quarter" idx="12"/>
          </p:nvPr>
        </p:nvSpPr>
        <p:spPr/>
        <p:txBody>
          <a:bodyPr/>
          <a:lstStyle/>
          <a:p>
            <a:fld id="{C21483AF-1F8A-3549-8809-9F0DAD12EF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tiff"/><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FC2E34-D841-E34D-825D-F542F756867E}" type="datetime1">
              <a:rPr lang="en-ID" smtClean="0"/>
              <a:t>19/09/2018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Dhoto - Advanced Computer Network</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21483AF-1F8A-3549-8809-9F0DAD12EFBF}" type="slidenum">
              <a:rPr lang="en-US" smtClean="0"/>
              <a:pPr/>
              <a:t>‹#›</a:t>
            </a:fld>
            <a:endParaRPr lang="en-US" dirty="0"/>
          </a:p>
        </p:txBody>
      </p:sp>
      <p:pic>
        <p:nvPicPr>
          <p:cNvPr id="13" name="Picture 12"/>
          <p:cNvPicPr>
            <a:picLocks noChangeAspect="1"/>
          </p:cNvPicPr>
          <p:nvPr userDrawn="1"/>
        </p:nvPicPr>
        <p:blipFill>
          <a:blip r:embed="rId23"/>
          <a:stretch>
            <a:fillRect/>
          </a:stretch>
        </p:blipFill>
        <p:spPr>
          <a:xfrm>
            <a:off x="11190739" y="147950"/>
            <a:ext cx="992386" cy="942767"/>
          </a:xfrm>
          <a:prstGeom prst="rect">
            <a:avLst/>
          </a:prstGeom>
        </p:spPr>
      </p:pic>
    </p:spTree>
    <p:extLst>
      <p:ext uri="{BB962C8B-B14F-4D97-AF65-F5344CB8AC3E}">
        <p14:creationId xmlns:p14="http://schemas.microsoft.com/office/powerpoint/2010/main" val="1376812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pve.proxmox.com/wiki/Graphical_User_Interfac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d.wikipedia.org/wiki/1974" TargetMode="External"/><Relationship Id="rId7" Type="http://schemas.openxmlformats.org/officeDocument/2006/relationships/hyperlink" Target="https://id.wikipedia.org/wiki/Proses_(komputer)" TargetMode="External"/><Relationship Id="rId2" Type="http://schemas.openxmlformats.org/officeDocument/2006/relationships/hyperlink" Target="https://id.wikipedia.org/w/index.php?title=Persyaratan_virtualisasi_Popek_dan_Goldberg&amp;action=edit&amp;redlink=1" TargetMode="External"/><Relationship Id="rId1" Type="http://schemas.openxmlformats.org/officeDocument/2006/relationships/slideLayout" Target="../slideLayouts/slideLayout2.xml"/><Relationship Id="rId6" Type="http://schemas.openxmlformats.org/officeDocument/2006/relationships/hyperlink" Target="https://id.wikipedia.org/wiki/Program_komputer" TargetMode="External"/><Relationship Id="rId5" Type="http://schemas.openxmlformats.org/officeDocument/2006/relationships/hyperlink" Target="https://id.wikipedia.org/wiki/Sistem_operasi" TargetMode="External"/><Relationship Id="rId4" Type="http://schemas.openxmlformats.org/officeDocument/2006/relationships/hyperlink" Target="https://id.wikipedia.org/w/index.php?title=Platform_sistem&amp;action=edit&amp;redlink=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179" y="1033272"/>
            <a:ext cx="8825658" cy="1704997"/>
          </a:xfrm>
        </p:spPr>
        <p:txBody>
          <a:bodyPr/>
          <a:lstStyle/>
          <a:p>
            <a:r>
              <a:rPr lang="en-US" sz="3200" dirty="0" smtClean="0"/>
              <a:t>Advanced Computer Network:</a:t>
            </a:r>
            <a:r>
              <a:rPr lang="en-US" sz="6000" dirty="0" smtClean="0"/>
              <a:t/>
            </a:r>
            <a:br>
              <a:rPr lang="en-US" sz="6000" dirty="0" smtClean="0"/>
            </a:br>
            <a:r>
              <a:rPr lang="en-US" sz="6000" dirty="0" err="1" smtClean="0"/>
              <a:t>Manajemen</a:t>
            </a:r>
            <a:r>
              <a:rPr lang="en-US" sz="6000" dirty="0" smtClean="0"/>
              <a:t> </a:t>
            </a:r>
            <a:r>
              <a:rPr lang="en-US" sz="6000" dirty="0" smtClean="0"/>
              <a:t>VM</a:t>
            </a:r>
            <a:endParaRPr lang="en-US" sz="6000" dirty="0"/>
          </a:p>
        </p:txBody>
      </p:sp>
      <p:sp>
        <p:nvSpPr>
          <p:cNvPr id="3" name="Subtitle 2"/>
          <p:cNvSpPr>
            <a:spLocks noGrp="1"/>
          </p:cNvSpPr>
          <p:nvPr>
            <p:ph type="subTitle" idx="1"/>
          </p:nvPr>
        </p:nvSpPr>
        <p:spPr>
          <a:xfrm>
            <a:off x="1820334" y="5759514"/>
            <a:ext cx="8915400" cy="861420"/>
          </a:xfrm>
        </p:spPr>
        <p:txBody>
          <a:bodyPr/>
          <a:lstStyle/>
          <a:p>
            <a:r>
              <a:rPr lang="en-US" dirty="0" err="1">
                <a:solidFill>
                  <a:schemeClr val="tx1"/>
                </a:solidFill>
              </a:rPr>
              <a:t>Sritrusta</a:t>
            </a:r>
            <a:r>
              <a:rPr lang="en-US" dirty="0">
                <a:solidFill>
                  <a:schemeClr val="tx1"/>
                </a:solidFill>
              </a:rPr>
              <a:t> </a:t>
            </a:r>
            <a:r>
              <a:rPr lang="en-US" dirty="0" err="1">
                <a:solidFill>
                  <a:schemeClr val="tx1"/>
                </a:solidFill>
              </a:rPr>
              <a:t>Sukaridhoto</a:t>
            </a:r>
            <a:r>
              <a:rPr lang="en-US" dirty="0">
                <a:solidFill>
                  <a:schemeClr val="tx1"/>
                </a:solidFill>
              </a:rPr>
              <a:t>, ST., Ph.D.</a:t>
            </a:r>
            <a:r>
              <a:rPr lang="en-US" dirty="0" smtClean="0">
                <a:solidFill>
                  <a:schemeClr val="tx1"/>
                </a:solidFill>
              </a:rPr>
              <a:t> </a:t>
            </a:r>
            <a:r>
              <a:rPr lang="en-US" dirty="0">
                <a:solidFill>
                  <a:schemeClr val="tx1"/>
                </a:solidFill>
              </a:rPr>
              <a:t>- Advanced Computer Network</a:t>
            </a:r>
          </a:p>
          <a:p>
            <a:endParaRPr lang="en-US" dirty="0">
              <a:solidFill>
                <a:schemeClr val="tx1"/>
              </a:solidFill>
            </a:endParaRPr>
          </a:p>
        </p:txBody>
      </p:sp>
    </p:spTree>
    <p:extLst>
      <p:ext uri="{BB962C8B-B14F-4D97-AF65-F5344CB8AC3E}">
        <p14:creationId xmlns:p14="http://schemas.microsoft.com/office/powerpoint/2010/main" val="100559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Hard disk</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r>
              <a:rPr lang="en-US" dirty="0" err="1" smtClean="0"/>
              <a:t>Pemilihan</a:t>
            </a:r>
            <a:r>
              <a:rPr lang="en-US" dirty="0" smtClean="0"/>
              <a:t> </a:t>
            </a:r>
            <a:r>
              <a:rPr lang="en-US" dirty="0" err="1" smtClean="0"/>
              <a:t>perangkat</a:t>
            </a:r>
            <a:r>
              <a:rPr lang="en-US" dirty="0" smtClean="0"/>
              <a:t> HD </a:t>
            </a:r>
            <a:r>
              <a:rPr lang="en-US" dirty="0" err="1" smtClean="0"/>
              <a:t>untuk</a:t>
            </a:r>
            <a:r>
              <a:rPr lang="en-US" dirty="0" smtClean="0"/>
              <a:t> guest machine</a:t>
            </a:r>
          </a:p>
          <a:p>
            <a:r>
              <a:rPr lang="en-US" dirty="0" smtClean="0"/>
              <a:t>Bus: SCSI, SATA, IDE</a:t>
            </a:r>
          </a:p>
          <a:p>
            <a:r>
              <a:rPr lang="en-US" dirty="0" smtClean="0"/>
              <a:t>Storage: HD </a:t>
            </a:r>
            <a:r>
              <a:rPr lang="en-US" dirty="0" err="1" smtClean="0"/>
              <a:t>pada</a:t>
            </a:r>
            <a:r>
              <a:rPr lang="en-US" dirty="0" smtClean="0"/>
              <a:t> host machine</a:t>
            </a:r>
          </a:p>
          <a:p>
            <a:r>
              <a:rPr lang="en-US" dirty="0" smtClean="0"/>
              <a:t>Disk size: </a:t>
            </a:r>
            <a:r>
              <a:rPr lang="en-US" dirty="0" err="1" smtClean="0"/>
              <a:t>ukuran</a:t>
            </a:r>
            <a:r>
              <a:rPr lang="en-US" dirty="0" smtClean="0"/>
              <a:t> HD </a:t>
            </a:r>
            <a:r>
              <a:rPr lang="en-US" dirty="0" err="1" smtClean="0"/>
              <a:t>pada</a:t>
            </a:r>
            <a:r>
              <a:rPr lang="en-US" dirty="0" smtClean="0"/>
              <a:t> guest machine</a:t>
            </a:r>
            <a:endParaRPr lang="en-US" dirty="0"/>
          </a:p>
        </p:txBody>
      </p:sp>
      <p:pic>
        <p:nvPicPr>
          <p:cNvPr id="5" name="Content Placeholder 4"/>
          <p:cNvPicPr>
            <a:picLocks noGrp="1" noChangeAspect="1"/>
          </p:cNvPicPr>
          <p:nvPr>
            <p:ph sz="half" idx="2"/>
          </p:nvPr>
        </p:nvPicPr>
        <p:blipFill>
          <a:blip r:embed="rId3"/>
          <a:stretch>
            <a:fillRect/>
          </a:stretch>
        </p:blipFill>
        <p:spPr>
          <a:xfrm>
            <a:off x="5896768" y="2060575"/>
            <a:ext cx="4799033" cy="3536950"/>
          </a:xfrm>
          <a:prstGeom prst="rect">
            <a:avLst/>
          </a:prstGeom>
        </p:spPr>
      </p:pic>
      <p:sp>
        <p:nvSpPr>
          <p:cNvPr id="6" name="Footer Placeholder 5"/>
          <p:cNvSpPr>
            <a:spLocks noGrp="1"/>
          </p:cNvSpPr>
          <p:nvPr>
            <p:ph type="ftr" sz="quarter" idx="11"/>
          </p:nvPr>
        </p:nvSpPr>
        <p:spPr/>
        <p:txBody>
          <a:bodyPr/>
          <a:lstStyle/>
          <a:p>
            <a:r>
              <a:rPr lang="en-US" smtClean="0"/>
              <a:t>Dhoto - Advanced Computer Network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37006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CPU</a:t>
            </a:r>
            <a:endParaRPr lang="en-US" sz="2800" dirty="0"/>
          </a:p>
        </p:txBody>
      </p:sp>
      <p:sp>
        <p:nvSpPr>
          <p:cNvPr id="3" name="Content Placeholder 2"/>
          <p:cNvSpPr>
            <a:spLocks noGrp="1"/>
          </p:cNvSpPr>
          <p:nvPr>
            <p:ph sz="half" idx="1"/>
          </p:nvPr>
        </p:nvSpPr>
        <p:spPr/>
        <p:txBody>
          <a:bodyPr/>
          <a:lstStyle/>
          <a:p>
            <a:r>
              <a:rPr lang="en-US" dirty="0" smtClean="0"/>
              <a:t>Socket: socket CPU </a:t>
            </a:r>
            <a:r>
              <a:rPr lang="en-US" dirty="0" err="1" smtClean="0"/>
              <a:t>pada</a:t>
            </a:r>
            <a:r>
              <a:rPr lang="en-US" dirty="0" smtClean="0"/>
              <a:t> host machine</a:t>
            </a:r>
          </a:p>
          <a:p>
            <a:r>
              <a:rPr lang="en-US" dirty="0" smtClean="0"/>
              <a:t>Cores: </a:t>
            </a:r>
            <a:r>
              <a:rPr lang="en-US" dirty="0" err="1" smtClean="0"/>
              <a:t>penggunaan</a:t>
            </a:r>
            <a:r>
              <a:rPr lang="en-US" dirty="0" smtClean="0"/>
              <a:t> </a:t>
            </a:r>
            <a:r>
              <a:rPr lang="en-US" dirty="0" err="1" smtClean="0"/>
              <a:t>jumlah</a:t>
            </a:r>
            <a:r>
              <a:rPr lang="en-US" dirty="0" smtClean="0"/>
              <a:t> core </a:t>
            </a:r>
            <a:r>
              <a:rPr lang="en-US" dirty="0" err="1" smtClean="0"/>
              <a:t>untuk</a:t>
            </a:r>
            <a:r>
              <a:rPr lang="en-US" dirty="0" smtClean="0"/>
              <a:t> guest machine</a:t>
            </a:r>
            <a:endParaRPr lang="en-US" dirty="0"/>
          </a:p>
        </p:txBody>
      </p:sp>
      <p:pic>
        <p:nvPicPr>
          <p:cNvPr id="7" name="Content Placeholder 6"/>
          <p:cNvPicPr>
            <a:picLocks noGrp="1" noChangeAspect="1"/>
          </p:cNvPicPr>
          <p:nvPr>
            <p:ph sz="half" idx="2"/>
          </p:nvPr>
        </p:nvPicPr>
        <p:blipFill>
          <a:blip r:embed="rId2"/>
          <a:stretch>
            <a:fillRect/>
          </a:stretch>
        </p:blipFill>
        <p:spPr>
          <a:xfrm>
            <a:off x="5915819" y="2060575"/>
            <a:ext cx="4828730" cy="3498850"/>
          </a:xfrm>
          <a:prstGeom prst="rect">
            <a:avLst/>
          </a:prstGeom>
        </p:spPr>
      </p:pic>
      <p:sp>
        <p:nvSpPr>
          <p:cNvPr id="5" name="Footer Placeholder 4"/>
          <p:cNvSpPr>
            <a:spLocks noGrp="1"/>
          </p:cNvSpPr>
          <p:nvPr>
            <p:ph type="ftr" sz="quarter" idx="11"/>
          </p:nvPr>
        </p:nvSpPr>
        <p:spPr/>
        <p:txBody>
          <a:bodyPr/>
          <a:lstStyle/>
          <a:p>
            <a:r>
              <a:rPr lang="en-US" smtClean="0"/>
              <a:t>Dhoto - Advanced Computer Network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55783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Memory</a:t>
            </a:r>
            <a:endParaRPr lang="en-US" sz="2800" dirty="0"/>
          </a:p>
        </p:txBody>
      </p:sp>
      <p:sp>
        <p:nvSpPr>
          <p:cNvPr id="3" name="Content Placeholder 2"/>
          <p:cNvSpPr>
            <a:spLocks noGrp="1"/>
          </p:cNvSpPr>
          <p:nvPr>
            <p:ph sz="half" idx="1"/>
          </p:nvPr>
        </p:nvSpPr>
        <p:spPr/>
        <p:txBody>
          <a:bodyPr/>
          <a:lstStyle/>
          <a:p>
            <a:r>
              <a:rPr lang="en-US" dirty="0" err="1" smtClean="0"/>
              <a:t>Penentuan</a:t>
            </a:r>
            <a:r>
              <a:rPr lang="en-US" dirty="0" smtClean="0"/>
              <a:t> </a:t>
            </a:r>
            <a:r>
              <a:rPr lang="en-US" dirty="0" err="1" smtClean="0"/>
              <a:t>jumlah</a:t>
            </a:r>
            <a:r>
              <a:rPr lang="en-US" dirty="0" smtClean="0"/>
              <a:t> memory yang </a:t>
            </a:r>
            <a:r>
              <a:rPr lang="en-US" dirty="0" err="1" smtClean="0"/>
              <a:t>bisa</a:t>
            </a:r>
            <a:r>
              <a:rPr lang="en-US" dirty="0" smtClean="0"/>
              <a:t> </a:t>
            </a:r>
            <a:r>
              <a:rPr lang="en-US" dirty="0" err="1" smtClean="0"/>
              <a:t>dipakai</a:t>
            </a:r>
            <a:r>
              <a:rPr lang="en-US" dirty="0" smtClean="0"/>
              <a:t> </a:t>
            </a:r>
            <a:r>
              <a:rPr lang="en-US" dirty="0" err="1" smtClean="0"/>
              <a:t>pada</a:t>
            </a:r>
            <a:r>
              <a:rPr lang="en-US" dirty="0" smtClean="0"/>
              <a:t> guest machine</a:t>
            </a:r>
            <a:endParaRPr lang="en-US" dirty="0"/>
          </a:p>
        </p:txBody>
      </p:sp>
      <p:sp>
        <p:nvSpPr>
          <p:cNvPr id="5" name="Footer Placeholder 4"/>
          <p:cNvSpPr>
            <a:spLocks noGrp="1"/>
          </p:cNvSpPr>
          <p:nvPr>
            <p:ph type="ftr" sz="quarter" idx="11"/>
          </p:nvPr>
        </p:nvSpPr>
        <p:spPr/>
        <p:txBody>
          <a:bodyPr/>
          <a:lstStyle/>
          <a:p>
            <a:r>
              <a:rPr lang="en-US" smtClean="0"/>
              <a:t>Dhoto - Advanced Computer Network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12</a:t>
            </a:fld>
            <a:endParaRPr lang="en-US" dirty="0"/>
          </a:p>
        </p:txBody>
      </p:sp>
      <p:pic>
        <p:nvPicPr>
          <p:cNvPr id="8" name="Content Placeholder 7"/>
          <p:cNvPicPr>
            <a:picLocks noGrp="1" noChangeAspect="1"/>
          </p:cNvPicPr>
          <p:nvPr>
            <p:ph sz="half" idx="2"/>
          </p:nvPr>
        </p:nvPicPr>
        <p:blipFill>
          <a:blip r:embed="rId2"/>
          <a:stretch>
            <a:fillRect/>
          </a:stretch>
        </p:blipFill>
        <p:spPr>
          <a:xfrm>
            <a:off x="5915819" y="2060575"/>
            <a:ext cx="4789998" cy="3517900"/>
          </a:xfrm>
          <a:prstGeom prst="rect">
            <a:avLst/>
          </a:prstGeom>
        </p:spPr>
      </p:pic>
    </p:spTree>
    <p:extLst>
      <p:ext uri="{BB962C8B-B14F-4D97-AF65-F5344CB8AC3E}">
        <p14:creationId xmlns:p14="http://schemas.microsoft.com/office/powerpoint/2010/main" val="114679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Network</a:t>
            </a:r>
            <a:endParaRPr lang="en-US" sz="2800" dirty="0"/>
          </a:p>
        </p:txBody>
      </p:sp>
      <p:sp>
        <p:nvSpPr>
          <p:cNvPr id="3" name="Content Placeholder 2"/>
          <p:cNvSpPr>
            <a:spLocks noGrp="1"/>
          </p:cNvSpPr>
          <p:nvPr>
            <p:ph sz="half" idx="1"/>
          </p:nvPr>
        </p:nvSpPr>
        <p:spPr/>
        <p:txBody>
          <a:bodyPr>
            <a:normAutofit fontScale="92500"/>
          </a:bodyPr>
          <a:lstStyle/>
          <a:p>
            <a:r>
              <a:rPr lang="en-US" dirty="0" err="1" smtClean="0"/>
              <a:t>Tipe</a:t>
            </a:r>
            <a:endParaRPr lang="en-US" dirty="0" smtClean="0"/>
          </a:p>
          <a:p>
            <a:pPr lvl="1"/>
            <a:r>
              <a:rPr lang="en-US" dirty="0" smtClean="0"/>
              <a:t>Bridge mode: guest machine </a:t>
            </a:r>
            <a:r>
              <a:rPr lang="en-US" dirty="0" err="1" smtClean="0"/>
              <a:t>berada</a:t>
            </a:r>
            <a:r>
              <a:rPr lang="en-US" dirty="0" smtClean="0"/>
              <a:t> 1 </a:t>
            </a:r>
            <a:r>
              <a:rPr lang="en-US" dirty="0" err="1" smtClean="0"/>
              <a:t>jaringan</a:t>
            </a:r>
            <a:r>
              <a:rPr lang="en-US" dirty="0" smtClean="0"/>
              <a:t> </a:t>
            </a:r>
            <a:r>
              <a:rPr lang="en-US" dirty="0" err="1" smtClean="0"/>
              <a:t>dengan</a:t>
            </a:r>
            <a:r>
              <a:rPr lang="en-US" dirty="0" smtClean="0"/>
              <a:t> host machine</a:t>
            </a:r>
          </a:p>
          <a:p>
            <a:pPr lvl="1"/>
            <a:r>
              <a:rPr lang="en-US" dirty="0" smtClean="0"/>
              <a:t>NAT mode: guest machine </a:t>
            </a:r>
            <a:r>
              <a:rPr lang="en-US" dirty="0" err="1" smtClean="0"/>
              <a:t>berada</a:t>
            </a:r>
            <a:r>
              <a:rPr lang="en-US" dirty="0" smtClean="0"/>
              <a:t> di LAN </a:t>
            </a:r>
            <a:r>
              <a:rPr lang="en-US" dirty="0" err="1" smtClean="0"/>
              <a:t>dan</a:t>
            </a:r>
            <a:r>
              <a:rPr lang="en-US" dirty="0" smtClean="0"/>
              <a:t> </a:t>
            </a:r>
            <a:r>
              <a:rPr lang="en-US" dirty="0" err="1" smtClean="0"/>
              <a:t>berbeda</a:t>
            </a:r>
            <a:r>
              <a:rPr lang="en-US" dirty="0" smtClean="0"/>
              <a:t> </a:t>
            </a:r>
            <a:r>
              <a:rPr lang="en-US" dirty="0" err="1" smtClean="0"/>
              <a:t>jaringan</a:t>
            </a:r>
            <a:r>
              <a:rPr lang="en-US" dirty="0" smtClean="0"/>
              <a:t> </a:t>
            </a:r>
            <a:r>
              <a:rPr lang="en-US" dirty="0" err="1" smtClean="0"/>
              <a:t>dengan</a:t>
            </a:r>
            <a:r>
              <a:rPr lang="en-US" dirty="0" smtClean="0"/>
              <a:t> host machine</a:t>
            </a:r>
          </a:p>
          <a:p>
            <a:pPr lvl="1"/>
            <a:r>
              <a:rPr lang="en-US" dirty="0" smtClean="0"/>
              <a:t>No Network</a:t>
            </a:r>
          </a:p>
          <a:p>
            <a:r>
              <a:rPr lang="en-US" dirty="0" smtClean="0"/>
              <a:t>Model: </a:t>
            </a:r>
          </a:p>
          <a:p>
            <a:pPr lvl="1"/>
            <a:r>
              <a:rPr lang="en-US" dirty="0" smtClean="0"/>
              <a:t>Intel E1000 </a:t>
            </a:r>
            <a:r>
              <a:rPr lang="en-US" dirty="0" smtClean="0">
                <a:sym typeface="Wingdings"/>
              </a:rPr>
              <a:t>gigabit </a:t>
            </a:r>
            <a:r>
              <a:rPr lang="en-US" dirty="0" err="1" smtClean="0">
                <a:sym typeface="Wingdings"/>
              </a:rPr>
              <a:t>ethernet</a:t>
            </a:r>
            <a:endParaRPr lang="en-US" dirty="0" smtClean="0">
              <a:sym typeface="Wingdings"/>
            </a:endParaRPr>
          </a:p>
          <a:p>
            <a:pPr lvl="1"/>
            <a:r>
              <a:rPr lang="en-US" dirty="0" smtClean="0">
                <a:sym typeface="Wingdings"/>
              </a:rPr>
              <a:t>Realtek8139 fast </a:t>
            </a:r>
            <a:r>
              <a:rPr lang="en-US" dirty="0" err="1" smtClean="0">
                <a:sym typeface="Wingdings"/>
              </a:rPr>
              <a:t>ethernet</a:t>
            </a:r>
            <a:endParaRPr lang="en-US" dirty="0" smtClean="0">
              <a:sym typeface="Wingdings"/>
            </a:endParaRPr>
          </a:p>
          <a:p>
            <a:pPr lvl="1"/>
            <a:r>
              <a:rPr lang="en-US" dirty="0" err="1" smtClean="0">
                <a:sym typeface="Wingdings"/>
              </a:rPr>
              <a:t>VirtIO</a:t>
            </a:r>
            <a:r>
              <a:rPr lang="en-US" dirty="0" smtClean="0">
                <a:sym typeface="Wingdings"/>
              </a:rPr>
              <a:t> </a:t>
            </a:r>
            <a:r>
              <a:rPr lang="en-US" dirty="0" err="1" smtClean="0">
                <a:sym typeface="Wingdings"/>
              </a:rPr>
              <a:t>mengikuti</a:t>
            </a:r>
            <a:r>
              <a:rPr lang="en-US" dirty="0" smtClean="0">
                <a:sym typeface="Wingdings"/>
              </a:rPr>
              <a:t> host machine</a:t>
            </a:r>
          </a:p>
          <a:p>
            <a:pPr lvl="1"/>
            <a:r>
              <a:rPr lang="en-US" dirty="0" err="1" smtClean="0">
                <a:sym typeface="Wingdings"/>
              </a:rPr>
              <a:t>Vmnet</a:t>
            </a:r>
            <a:r>
              <a:rPr lang="en-US" dirty="0" smtClean="0">
                <a:sym typeface="Wingdings"/>
              </a:rPr>
              <a:t> </a:t>
            </a:r>
            <a:r>
              <a:rPr lang="en-US" dirty="0" err="1" smtClean="0">
                <a:sym typeface="Wingdings"/>
              </a:rPr>
              <a:t>untuk</a:t>
            </a:r>
            <a:r>
              <a:rPr lang="en-US" dirty="0" smtClean="0">
                <a:sym typeface="Wingdings"/>
              </a:rPr>
              <a:t> guest machine </a:t>
            </a:r>
            <a:r>
              <a:rPr lang="en-US" dirty="0" err="1" smtClean="0">
                <a:sym typeface="Wingdings"/>
              </a:rPr>
              <a:t>menggunakan</a:t>
            </a:r>
            <a:r>
              <a:rPr lang="en-US" dirty="0" smtClean="0">
                <a:sym typeface="Wingdings"/>
              </a:rPr>
              <a:t> </a:t>
            </a:r>
            <a:r>
              <a:rPr lang="en-US" dirty="0" err="1" smtClean="0">
                <a:sym typeface="Wingdings"/>
              </a:rPr>
              <a:t>vmware</a:t>
            </a:r>
            <a:endParaRPr lang="en-US" dirty="0"/>
          </a:p>
        </p:txBody>
      </p:sp>
      <p:sp>
        <p:nvSpPr>
          <p:cNvPr id="5" name="Footer Placeholder 4"/>
          <p:cNvSpPr>
            <a:spLocks noGrp="1"/>
          </p:cNvSpPr>
          <p:nvPr>
            <p:ph type="ftr" sz="quarter" idx="11"/>
          </p:nvPr>
        </p:nvSpPr>
        <p:spPr/>
        <p:txBody>
          <a:bodyPr/>
          <a:lstStyle/>
          <a:p>
            <a:r>
              <a:rPr lang="en-US" smtClean="0"/>
              <a:t>Dhoto - Advanced Computer Network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13</a:t>
            </a:fld>
            <a:endParaRPr lang="en-US" dirty="0"/>
          </a:p>
        </p:txBody>
      </p:sp>
      <p:pic>
        <p:nvPicPr>
          <p:cNvPr id="7" name="Content Placeholder 6"/>
          <p:cNvPicPr>
            <a:picLocks noGrp="1" noChangeAspect="1"/>
          </p:cNvPicPr>
          <p:nvPr>
            <p:ph sz="half" idx="2"/>
          </p:nvPr>
        </p:nvPicPr>
        <p:blipFill>
          <a:blip r:embed="rId2"/>
          <a:stretch>
            <a:fillRect/>
          </a:stretch>
        </p:blipFill>
        <p:spPr>
          <a:xfrm>
            <a:off x="5903119" y="2060575"/>
            <a:ext cx="4821408" cy="3517900"/>
          </a:xfrm>
          <a:prstGeom prst="rect">
            <a:avLst/>
          </a:prstGeom>
        </p:spPr>
      </p:pic>
    </p:spTree>
    <p:extLst>
      <p:ext uri="{BB962C8B-B14F-4D97-AF65-F5344CB8AC3E}">
        <p14:creationId xmlns:p14="http://schemas.microsoft.com/office/powerpoint/2010/main" val="20642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start and shutdown order</a:t>
            </a:r>
            <a:endParaRPr lang="en-US" sz="2800" dirty="0"/>
          </a:p>
        </p:txBody>
      </p:sp>
      <p:sp>
        <p:nvSpPr>
          <p:cNvPr id="3" name="Content Placeholder 2"/>
          <p:cNvSpPr>
            <a:spLocks noGrp="1"/>
          </p:cNvSpPr>
          <p:nvPr>
            <p:ph sz="half" idx="1"/>
          </p:nvPr>
        </p:nvSpPr>
        <p:spPr/>
        <p:txBody>
          <a:bodyPr/>
          <a:lstStyle/>
          <a:p>
            <a:r>
              <a:rPr lang="en-US" dirty="0" err="1" smtClean="0"/>
              <a:t>Urutan</a:t>
            </a:r>
            <a:r>
              <a:rPr lang="en-US" dirty="0" smtClean="0"/>
              <a:t> start </a:t>
            </a:r>
            <a:r>
              <a:rPr lang="en-US" dirty="0" err="1" smtClean="0"/>
              <a:t>dan</a:t>
            </a:r>
            <a:r>
              <a:rPr lang="en-US" dirty="0" smtClean="0"/>
              <a:t> shutdown guest machine</a:t>
            </a:r>
            <a:endParaRPr lang="en-US" dirty="0"/>
          </a:p>
        </p:txBody>
      </p:sp>
      <p:sp>
        <p:nvSpPr>
          <p:cNvPr id="5" name="Footer Placeholder 4"/>
          <p:cNvSpPr>
            <a:spLocks noGrp="1"/>
          </p:cNvSpPr>
          <p:nvPr>
            <p:ph type="ftr" sz="quarter" idx="11"/>
          </p:nvPr>
        </p:nvSpPr>
        <p:spPr/>
        <p:txBody>
          <a:bodyPr/>
          <a:lstStyle/>
          <a:p>
            <a:r>
              <a:rPr lang="en-US" smtClean="0"/>
              <a:t>Dhoto - Advanced Computer Network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14</a:t>
            </a:fld>
            <a:endParaRPr lang="en-US" dirty="0"/>
          </a:p>
        </p:txBody>
      </p:sp>
      <p:pic>
        <p:nvPicPr>
          <p:cNvPr id="7" name="Content Placeholder 6"/>
          <p:cNvPicPr>
            <a:picLocks noGrp="1" noChangeAspect="1"/>
          </p:cNvPicPr>
          <p:nvPr>
            <p:ph sz="half" idx="2"/>
          </p:nvPr>
        </p:nvPicPr>
        <p:blipFill>
          <a:blip r:embed="rId2"/>
          <a:stretch>
            <a:fillRect/>
          </a:stretch>
        </p:blipFill>
        <p:spPr>
          <a:xfrm>
            <a:off x="6177887" y="2060575"/>
            <a:ext cx="3244700" cy="2007658"/>
          </a:xfrm>
          <a:prstGeom prst="rect">
            <a:avLst/>
          </a:prstGeom>
        </p:spPr>
      </p:pic>
    </p:spTree>
    <p:extLst>
      <p:ext uri="{BB962C8B-B14F-4D97-AF65-F5344CB8AC3E}">
        <p14:creationId xmlns:p14="http://schemas.microsoft.com/office/powerpoint/2010/main" val="403290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2960" y="1575943"/>
            <a:ext cx="4840288" cy="4195763"/>
          </a:xfrm>
        </p:spPr>
        <p:txBody>
          <a:bodyPr>
            <a:normAutofit fontScale="62500" lnSpcReduction="20000"/>
          </a:bodyPr>
          <a:lstStyle/>
          <a:p>
            <a:endParaRPr lang="en-US" dirty="0"/>
          </a:p>
          <a:p>
            <a:r>
              <a:rPr lang="en-US" dirty="0" err="1"/>
              <a:t>VM.Config.CDROM</a:t>
            </a:r>
            <a:r>
              <a:rPr lang="en-US" dirty="0"/>
              <a:t>: eject/change </a:t>
            </a:r>
            <a:r>
              <a:rPr lang="en-US" dirty="0" smtClean="0"/>
              <a:t>CDROM</a:t>
            </a:r>
            <a:endParaRPr lang="en-US" dirty="0"/>
          </a:p>
          <a:p>
            <a:r>
              <a:rPr lang="en-US" dirty="0" err="1"/>
              <a:t>VM.Config.CPU</a:t>
            </a:r>
            <a:r>
              <a:rPr lang="en-US" dirty="0"/>
              <a:t>: modify CPU </a:t>
            </a:r>
            <a:r>
              <a:rPr lang="en-US" dirty="0" smtClean="0"/>
              <a:t>settings</a:t>
            </a:r>
            <a:endParaRPr lang="en-US" dirty="0"/>
          </a:p>
          <a:p>
            <a:r>
              <a:rPr lang="en-US" dirty="0" err="1"/>
              <a:t>VM.Config.Memory</a:t>
            </a:r>
            <a:r>
              <a:rPr lang="en-US" dirty="0"/>
              <a:t>: modify Memory </a:t>
            </a:r>
            <a:r>
              <a:rPr lang="en-US" dirty="0" smtClean="0"/>
              <a:t>settings</a:t>
            </a:r>
            <a:endParaRPr lang="en-US" dirty="0"/>
          </a:p>
          <a:p>
            <a:r>
              <a:rPr lang="en-US" dirty="0" err="1"/>
              <a:t>VM.Config.Network</a:t>
            </a:r>
            <a:r>
              <a:rPr lang="en-US" dirty="0"/>
              <a:t>: add/modify/delete Network </a:t>
            </a:r>
            <a:r>
              <a:rPr lang="en-US" dirty="0" smtClean="0"/>
              <a:t>devices</a:t>
            </a:r>
            <a:endParaRPr lang="en-US" dirty="0"/>
          </a:p>
          <a:p>
            <a:r>
              <a:rPr lang="en-US" dirty="0" err="1"/>
              <a:t>VM.Config.HWType</a:t>
            </a:r>
            <a:r>
              <a:rPr lang="en-US" dirty="0"/>
              <a:t>: modify emulated HW </a:t>
            </a:r>
            <a:r>
              <a:rPr lang="en-US" dirty="0" smtClean="0"/>
              <a:t>type</a:t>
            </a:r>
            <a:endParaRPr lang="en-US" dirty="0"/>
          </a:p>
          <a:p>
            <a:r>
              <a:rPr lang="en-US" dirty="0" err="1"/>
              <a:t>VM.Config.Options</a:t>
            </a:r>
            <a:r>
              <a:rPr lang="en-US" dirty="0"/>
              <a:t>: modify any other VM </a:t>
            </a:r>
            <a:r>
              <a:rPr lang="en-US" dirty="0" smtClean="0"/>
              <a:t>configuration</a:t>
            </a:r>
            <a:endParaRPr lang="en-US" dirty="0"/>
          </a:p>
          <a:p>
            <a:r>
              <a:rPr lang="en-US" dirty="0" err="1"/>
              <a:t>VM.Snapshot</a:t>
            </a:r>
            <a:r>
              <a:rPr lang="en-US" dirty="0"/>
              <a:t>: create/remove VM </a:t>
            </a:r>
            <a:r>
              <a:rPr lang="en-US" dirty="0" smtClean="0"/>
              <a:t>snapshots</a:t>
            </a:r>
            <a:endParaRPr lang="en-US" dirty="0"/>
          </a:p>
          <a:p>
            <a:r>
              <a:rPr lang="en-US" dirty="0" smtClean="0"/>
              <a:t>Storage </a:t>
            </a:r>
            <a:r>
              <a:rPr lang="en-US" dirty="0"/>
              <a:t>related privileges</a:t>
            </a:r>
          </a:p>
          <a:p>
            <a:r>
              <a:rPr lang="en-US" dirty="0" err="1"/>
              <a:t>Datastore.Allocate</a:t>
            </a:r>
            <a:r>
              <a:rPr lang="en-US" dirty="0"/>
              <a:t>: create/remove/modify a data store, delete </a:t>
            </a:r>
            <a:r>
              <a:rPr lang="en-US" dirty="0" smtClean="0"/>
              <a:t>volumes</a:t>
            </a:r>
          </a:p>
          <a:p>
            <a:r>
              <a:rPr lang="en-US" dirty="0" err="1" smtClean="0"/>
              <a:t>Datastore.AllocateSpace</a:t>
            </a:r>
            <a:r>
              <a:rPr lang="en-US" dirty="0"/>
              <a:t>: allocate space on a </a:t>
            </a:r>
            <a:r>
              <a:rPr lang="en-US" dirty="0" err="1" smtClean="0"/>
              <a:t>datastore</a:t>
            </a:r>
            <a:endParaRPr lang="en-US" dirty="0"/>
          </a:p>
          <a:p>
            <a:r>
              <a:rPr lang="en-US" dirty="0" err="1"/>
              <a:t>Datastore.AllocateTemplate</a:t>
            </a:r>
            <a:r>
              <a:rPr lang="en-US" dirty="0"/>
              <a:t>: allocate/upload templates and </a:t>
            </a:r>
            <a:r>
              <a:rPr lang="en-US" dirty="0" err="1"/>
              <a:t>iso</a:t>
            </a:r>
            <a:r>
              <a:rPr lang="en-US" dirty="0"/>
              <a:t> </a:t>
            </a:r>
            <a:r>
              <a:rPr lang="en-US" dirty="0" smtClean="0"/>
              <a:t>images</a:t>
            </a:r>
            <a:endParaRPr lang="en-US" dirty="0"/>
          </a:p>
          <a:p>
            <a:r>
              <a:rPr lang="en-US" dirty="0" err="1"/>
              <a:t>Datastore.Audit</a:t>
            </a:r>
            <a:r>
              <a:rPr lang="en-US" dirty="0"/>
              <a:t>: view/browse a </a:t>
            </a:r>
            <a:r>
              <a:rPr lang="en-US" dirty="0" err="1"/>
              <a:t>datastore</a:t>
            </a:r>
            <a:endParaRPr lang="en-US" dirty="0"/>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15</a:t>
            </a:fld>
            <a:endParaRPr lang="en-US"/>
          </a:p>
        </p:txBody>
      </p:sp>
      <p:sp>
        <p:nvSpPr>
          <p:cNvPr id="8" name="Content Placeholder 2"/>
          <p:cNvSpPr>
            <a:spLocks noGrp="1"/>
          </p:cNvSpPr>
          <p:nvPr>
            <p:ph sz="half" idx="1"/>
          </p:nvPr>
        </p:nvSpPr>
        <p:spPr>
          <a:xfrm>
            <a:off x="5613633" y="124280"/>
            <a:ext cx="5158006" cy="4195763"/>
          </a:xfrm>
        </p:spPr>
        <p:txBody>
          <a:bodyPr>
            <a:noAutofit/>
          </a:bodyPr>
          <a:lstStyle/>
          <a:p>
            <a:r>
              <a:rPr lang="en-US" sz="1050" dirty="0"/>
              <a:t>Node / System related privileges</a:t>
            </a:r>
          </a:p>
          <a:p>
            <a:r>
              <a:rPr lang="en-US" sz="1050" dirty="0" err="1"/>
              <a:t>Permissions.Modify</a:t>
            </a:r>
            <a:r>
              <a:rPr lang="en-US" sz="1050" dirty="0"/>
              <a:t>: modify access permissions</a:t>
            </a:r>
          </a:p>
          <a:p>
            <a:r>
              <a:rPr lang="en-US" sz="1050" dirty="0" err="1"/>
              <a:t>Sys.PowerMgmt</a:t>
            </a:r>
            <a:r>
              <a:rPr lang="en-US" sz="1050" dirty="0"/>
              <a:t>: Node power management (start, stop, reset, shutdown, …)</a:t>
            </a:r>
          </a:p>
          <a:p>
            <a:r>
              <a:rPr lang="en-US" sz="1050" dirty="0" err="1"/>
              <a:t>Sys.Console</a:t>
            </a:r>
            <a:r>
              <a:rPr lang="en-US" sz="1050" dirty="0"/>
              <a:t>: console access to Node</a:t>
            </a:r>
          </a:p>
          <a:p>
            <a:r>
              <a:rPr lang="en-US" sz="1050" dirty="0" err="1"/>
              <a:t>Sys.Syslog</a:t>
            </a:r>
            <a:r>
              <a:rPr lang="en-US" sz="1050" dirty="0"/>
              <a:t>: view Syslog</a:t>
            </a:r>
          </a:p>
          <a:p>
            <a:r>
              <a:rPr lang="en-US" sz="1050" dirty="0" err="1"/>
              <a:t>Sys.Audit</a:t>
            </a:r>
            <a:r>
              <a:rPr lang="en-US" sz="1050" dirty="0"/>
              <a:t>: view node status/</a:t>
            </a:r>
            <a:r>
              <a:rPr lang="en-US" sz="1050" dirty="0" err="1"/>
              <a:t>config</a:t>
            </a:r>
            <a:r>
              <a:rPr lang="en-US" sz="1050" dirty="0"/>
              <a:t>, </a:t>
            </a:r>
            <a:r>
              <a:rPr lang="en-US" sz="1050" dirty="0" err="1"/>
              <a:t>Corosync</a:t>
            </a:r>
            <a:r>
              <a:rPr lang="en-US" sz="1050" dirty="0"/>
              <a:t> cluster </a:t>
            </a:r>
            <a:r>
              <a:rPr lang="en-US" sz="1050" dirty="0" err="1"/>
              <a:t>config</a:t>
            </a:r>
            <a:r>
              <a:rPr lang="en-US" sz="1050" dirty="0"/>
              <a:t> and HA </a:t>
            </a:r>
            <a:r>
              <a:rPr lang="en-US" sz="1050" dirty="0" err="1"/>
              <a:t>config</a:t>
            </a:r>
            <a:endParaRPr lang="en-US" sz="1050" dirty="0"/>
          </a:p>
          <a:p>
            <a:r>
              <a:rPr lang="en-US" sz="1050" dirty="0" err="1"/>
              <a:t>Sys.Modify</a:t>
            </a:r>
            <a:r>
              <a:rPr lang="en-US" sz="1050" dirty="0"/>
              <a:t>: create/remove/modify node network parameters</a:t>
            </a:r>
          </a:p>
          <a:p>
            <a:r>
              <a:rPr lang="en-US" sz="1050" dirty="0" err="1"/>
              <a:t>Group.Allocate</a:t>
            </a:r>
            <a:r>
              <a:rPr lang="en-US" sz="1050" dirty="0"/>
              <a:t>: create/remove/modify groups</a:t>
            </a:r>
          </a:p>
          <a:p>
            <a:r>
              <a:rPr lang="en-US" sz="1050" dirty="0" err="1"/>
              <a:t>Pool.Allocate</a:t>
            </a:r>
            <a:r>
              <a:rPr lang="en-US" sz="1050" dirty="0"/>
              <a:t>: create/remove/modify a pool</a:t>
            </a:r>
          </a:p>
          <a:p>
            <a:r>
              <a:rPr lang="en-US" sz="1050" dirty="0" err="1"/>
              <a:t>Realm.Allocate</a:t>
            </a:r>
            <a:r>
              <a:rPr lang="en-US" sz="1050" dirty="0"/>
              <a:t>: create/remove/modify authentication realms</a:t>
            </a:r>
          </a:p>
          <a:p>
            <a:r>
              <a:rPr lang="en-US" sz="1050" dirty="0" err="1"/>
              <a:t>Realm.AllocateUser</a:t>
            </a:r>
            <a:r>
              <a:rPr lang="en-US" sz="1050" dirty="0"/>
              <a:t>: assign user to a realm</a:t>
            </a:r>
          </a:p>
          <a:p>
            <a:r>
              <a:rPr lang="en-US" sz="1050" dirty="0" err="1"/>
              <a:t>User.Modify</a:t>
            </a:r>
            <a:r>
              <a:rPr lang="en-US" sz="1050" dirty="0"/>
              <a:t>: create/remove/modify user access and details.</a:t>
            </a:r>
          </a:p>
          <a:p>
            <a:r>
              <a:rPr lang="en-US" sz="1050" dirty="0"/>
              <a:t>Virtual machine related privileges</a:t>
            </a:r>
          </a:p>
          <a:p>
            <a:r>
              <a:rPr lang="en-US" sz="1050" dirty="0" err="1"/>
              <a:t>VM.Allocate</a:t>
            </a:r>
            <a:r>
              <a:rPr lang="en-US" sz="1050" dirty="0"/>
              <a:t>: create/remove new VM to server inventory</a:t>
            </a:r>
          </a:p>
          <a:p>
            <a:r>
              <a:rPr lang="en-US" sz="1050" dirty="0" err="1"/>
              <a:t>VM.Migrate</a:t>
            </a:r>
            <a:r>
              <a:rPr lang="en-US" sz="1050" dirty="0"/>
              <a:t>: migrate VM to alternate server on cluster</a:t>
            </a:r>
          </a:p>
          <a:p>
            <a:r>
              <a:rPr lang="en-US" sz="1050" dirty="0" err="1"/>
              <a:t>VM.PowerMgmt</a:t>
            </a:r>
            <a:r>
              <a:rPr lang="en-US" sz="1050" dirty="0"/>
              <a:t>: power management (start, stop, reset, shutdown, …)</a:t>
            </a:r>
          </a:p>
          <a:p>
            <a:r>
              <a:rPr lang="en-US" sz="1050" dirty="0" err="1"/>
              <a:t>VM.Console</a:t>
            </a:r>
            <a:r>
              <a:rPr lang="en-US" sz="1050" dirty="0"/>
              <a:t>: console access to VM</a:t>
            </a:r>
          </a:p>
          <a:p>
            <a:r>
              <a:rPr lang="en-US" sz="1050" dirty="0" err="1"/>
              <a:t>VM.Monitor</a:t>
            </a:r>
            <a:r>
              <a:rPr lang="en-US" sz="1050" dirty="0"/>
              <a:t>: access to VM monitor (</a:t>
            </a:r>
            <a:r>
              <a:rPr lang="en-US" sz="1050" dirty="0" err="1"/>
              <a:t>kvm</a:t>
            </a:r>
            <a:r>
              <a:rPr lang="en-US" sz="1050" dirty="0"/>
              <a:t>)</a:t>
            </a:r>
          </a:p>
          <a:p>
            <a:r>
              <a:rPr lang="en-US" sz="1050" dirty="0" err="1"/>
              <a:t>VM.Backup</a:t>
            </a:r>
            <a:r>
              <a:rPr lang="en-US" sz="1050" dirty="0"/>
              <a:t>: backup/restore VMs</a:t>
            </a:r>
          </a:p>
          <a:p>
            <a:r>
              <a:rPr lang="en-US" sz="1050" dirty="0" err="1"/>
              <a:t>VM.Audit</a:t>
            </a:r>
            <a:r>
              <a:rPr lang="en-US" sz="1050" dirty="0"/>
              <a:t>: view VM </a:t>
            </a:r>
            <a:r>
              <a:rPr lang="en-US" sz="1050" dirty="0" err="1"/>
              <a:t>config</a:t>
            </a:r>
            <a:endParaRPr lang="en-US" sz="1050" dirty="0"/>
          </a:p>
          <a:p>
            <a:r>
              <a:rPr lang="en-US" sz="1050" dirty="0" err="1"/>
              <a:t>VM.Clone</a:t>
            </a:r>
            <a:r>
              <a:rPr lang="en-US" sz="1050" dirty="0"/>
              <a:t>: clone/copy a VM</a:t>
            </a:r>
          </a:p>
          <a:p>
            <a:r>
              <a:rPr lang="en-US" sz="1050" dirty="0" err="1"/>
              <a:t>VM.Config.Disk</a:t>
            </a:r>
            <a:r>
              <a:rPr lang="en-US" sz="1050" dirty="0"/>
              <a:t>: add/modify/delete Disks</a:t>
            </a:r>
          </a:p>
          <a:p>
            <a:endParaRPr lang="en-US" sz="1050" dirty="0"/>
          </a:p>
        </p:txBody>
      </p:sp>
      <p:sp>
        <p:nvSpPr>
          <p:cNvPr id="9" name="Rectangle 8"/>
          <p:cNvSpPr/>
          <p:nvPr/>
        </p:nvSpPr>
        <p:spPr>
          <a:xfrm>
            <a:off x="242453" y="659498"/>
            <a:ext cx="4410182" cy="369332"/>
          </a:xfrm>
          <a:prstGeom prst="rect">
            <a:avLst/>
          </a:prstGeom>
        </p:spPr>
        <p:txBody>
          <a:bodyPr wrap="none">
            <a:spAutoFit/>
          </a:bodyPr>
          <a:lstStyle/>
          <a:p>
            <a:r>
              <a:rPr lang="en-US" dirty="0">
                <a:solidFill>
                  <a:srgbClr val="000000"/>
                </a:solidFill>
                <a:latin typeface="Georgia" panose="02040502050405020303" pitchFamily="18" charset="0"/>
              </a:rPr>
              <a:t>We currently use the following privileges:</a:t>
            </a:r>
            <a:endParaRPr lang="en-US" dirty="0"/>
          </a:p>
        </p:txBody>
      </p:sp>
    </p:spTree>
    <p:extLst>
      <p:ext uri="{BB962C8B-B14F-4D97-AF65-F5344CB8AC3E}">
        <p14:creationId xmlns:p14="http://schemas.microsoft.com/office/powerpoint/2010/main" val="236384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39098"/>
            <a:ext cx="9404723" cy="809154"/>
          </a:xfrm>
        </p:spPr>
        <p:txBody>
          <a:bodyPr/>
          <a:lstStyle/>
          <a:p>
            <a:r>
              <a:rPr lang="en-US" b="1" dirty="0"/>
              <a:t>Management Tasks</a:t>
            </a:r>
            <a:br>
              <a:rPr lang="en-US" b="1" dirty="0"/>
            </a:br>
            <a:endParaRPr lang="en-US" dirty="0"/>
          </a:p>
        </p:txBody>
      </p:sp>
      <p:sp>
        <p:nvSpPr>
          <p:cNvPr id="3" name="Content Placeholder 2"/>
          <p:cNvSpPr>
            <a:spLocks noGrp="1"/>
          </p:cNvSpPr>
          <p:nvPr>
            <p:ph sz="half" idx="1"/>
          </p:nvPr>
        </p:nvSpPr>
        <p:spPr>
          <a:xfrm>
            <a:off x="1103312" y="2060575"/>
            <a:ext cx="8845360" cy="4195763"/>
          </a:xfrm>
        </p:spPr>
        <p:txBody>
          <a:bodyPr>
            <a:normAutofit fontScale="70000" lnSpcReduction="20000"/>
          </a:bodyPr>
          <a:lstStyle/>
          <a:p>
            <a:r>
              <a:rPr lang="en-US" dirty="0"/>
              <a:t>This section provides a short overview of common management tasks. The first step is to enable HA for a resource. This is done by adding the resource to the HA resource configuration. You can do this using the GUI, or simply use the command line tool, for example:</a:t>
            </a:r>
          </a:p>
          <a:p>
            <a:endParaRPr lang="en-US" dirty="0"/>
          </a:p>
          <a:p>
            <a:r>
              <a:rPr lang="en-US" dirty="0"/>
              <a:t># ha-manager add vm:100</a:t>
            </a:r>
          </a:p>
          <a:p>
            <a:r>
              <a:rPr lang="en-US" dirty="0"/>
              <a:t>The HA stack now tries to start the resources and keeps it running. Please note that you can configure the “requested” resources state. For example you may want that the HA stack stops the resource:</a:t>
            </a:r>
          </a:p>
          <a:p>
            <a:endParaRPr lang="en-US" dirty="0"/>
          </a:p>
          <a:p>
            <a:r>
              <a:rPr lang="en-US" dirty="0"/>
              <a:t># ha-manager set vm:100 --state stopped</a:t>
            </a:r>
          </a:p>
          <a:p>
            <a:r>
              <a:rPr lang="en-US" dirty="0"/>
              <a:t>and start it again later:</a:t>
            </a:r>
          </a:p>
          <a:p>
            <a:endParaRPr lang="en-US" dirty="0"/>
          </a:p>
          <a:p>
            <a:r>
              <a:rPr lang="en-US" dirty="0"/>
              <a:t># ha-manager set vm:100 --state started</a:t>
            </a:r>
          </a:p>
          <a:p>
            <a:r>
              <a:rPr lang="en-US" dirty="0"/>
              <a:t>You can also use the normal VM and container management commands. They automatically forward the commands to the HA stack, so</a:t>
            </a:r>
          </a:p>
          <a:p>
            <a:endParaRPr lang="en-US" dirty="0"/>
          </a:p>
          <a:p>
            <a:r>
              <a:rPr lang="en-US" dirty="0"/>
              <a:t># </a:t>
            </a:r>
            <a:r>
              <a:rPr lang="en-US" dirty="0" err="1"/>
              <a:t>qm</a:t>
            </a:r>
            <a:r>
              <a:rPr lang="en-US" dirty="0"/>
              <a:t> start 100</a:t>
            </a:r>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16</a:t>
            </a:fld>
            <a:endParaRPr lang="en-US"/>
          </a:p>
        </p:txBody>
      </p:sp>
    </p:spTree>
    <p:extLst>
      <p:ext uri="{BB962C8B-B14F-4D97-AF65-F5344CB8AC3E}">
        <p14:creationId xmlns:p14="http://schemas.microsoft.com/office/powerpoint/2010/main" val="77963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Daftar</a:t>
            </a:r>
            <a:r>
              <a:rPr lang="en-US" dirty="0" smtClean="0"/>
              <a:t> </a:t>
            </a:r>
            <a:r>
              <a:rPr lang="en-US" dirty="0" err="1" smtClean="0"/>
              <a:t>Pustaka</a:t>
            </a:r>
            <a:endParaRPr lang="en-US" dirty="0"/>
          </a:p>
        </p:txBody>
      </p:sp>
      <p:sp>
        <p:nvSpPr>
          <p:cNvPr id="4" name="Content Placeholder 3"/>
          <p:cNvSpPr>
            <a:spLocks noGrp="1"/>
          </p:cNvSpPr>
          <p:nvPr>
            <p:ph sz="half" idx="2"/>
          </p:nvPr>
        </p:nvSpPr>
        <p:spPr>
          <a:xfrm>
            <a:off x="938242" y="1514920"/>
            <a:ext cx="8820459" cy="4200245"/>
          </a:xfrm>
        </p:spPr>
        <p:txBody>
          <a:bodyPr/>
          <a:lstStyle/>
          <a:p>
            <a:r>
              <a:rPr lang="en-US" dirty="0">
                <a:hlinkClick r:id="rId2"/>
              </a:rPr>
              <a:t>https://</a:t>
            </a:r>
            <a:r>
              <a:rPr lang="en-US" dirty="0" smtClean="0">
                <a:hlinkClick r:id="rId2"/>
              </a:rPr>
              <a:t>pve.proxmox.com/wiki/Graphical_User_Interface</a:t>
            </a:r>
            <a:endParaRPr lang="en-US" dirty="0" smtClean="0"/>
          </a:p>
          <a:p>
            <a:r>
              <a:rPr lang="en-US" dirty="0"/>
              <a:t>https://pve.proxmox.com/pve-docs/pve-admin-guide.html</a:t>
            </a:r>
          </a:p>
        </p:txBody>
      </p:sp>
      <p:sp>
        <p:nvSpPr>
          <p:cNvPr id="5" name="Footer Placeholder 4"/>
          <p:cNvSpPr>
            <a:spLocks noGrp="1"/>
          </p:cNvSpPr>
          <p:nvPr>
            <p:ph type="ftr" sz="quarter" idx="11"/>
          </p:nvPr>
        </p:nvSpPr>
        <p:spPr/>
        <p:txBody>
          <a:bodyPr/>
          <a:lstStyle/>
          <a:p>
            <a:r>
              <a:rPr lang="en-US" smtClean="0"/>
              <a:t>Dhoto - Advanced Computer Network</a:t>
            </a:r>
            <a:endParaRPr lang="en-US"/>
          </a:p>
        </p:txBody>
      </p:sp>
      <p:sp>
        <p:nvSpPr>
          <p:cNvPr id="6" name="Slide Number Placeholder 5"/>
          <p:cNvSpPr>
            <a:spLocks noGrp="1"/>
          </p:cNvSpPr>
          <p:nvPr>
            <p:ph type="sldNum" sz="quarter" idx="12"/>
          </p:nvPr>
        </p:nvSpPr>
        <p:spPr/>
        <p:txBody>
          <a:bodyPr/>
          <a:lstStyle/>
          <a:p>
            <a:fld id="{C21483AF-1F8A-3549-8809-9F0DAD12EFBF}" type="slidenum">
              <a:rPr lang="en-US" smtClean="0"/>
              <a:t>17</a:t>
            </a:fld>
            <a:endParaRPr lang="en-US"/>
          </a:p>
        </p:txBody>
      </p:sp>
    </p:spTree>
    <p:extLst>
      <p:ext uri="{BB962C8B-B14F-4D97-AF65-F5344CB8AC3E}">
        <p14:creationId xmlns:p14="http://schemas.microsoft.com/office/powerpoint/2010/main" val="16851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4712" y="928206"/>
            <a:ext cx="8946541" cy="4195481"/>
          </a:xfrm>
        </p:spPr>
        <p:txBody>
          <a:bodyPr>
            <a:normAutofit/>
          </a:bodyPr>
          <a:lstStyle/>
          <a:p>
            <a:r>
              <a:rPr lang="en-US" dirty="0" smtClean="0"/>
              <a:t>TUJUAN</a:t>
            </a:r>
          </a:p>
          <a:p>
            <a:pPr lvl="1"/>
            <a:r>
              <a:rPr lang="en-US" dirty="0" err="1" smtClean="0"/>
              <a:t>Mahasiswa</a:t>
            </a:r>
            <a:r>
              <a:rPr lang="en-US" dirty="0" smtClean="0"/>
              <a:t> </a:t>
            </a:r>
            <a:r>
              <a:rPr lang="en-US" dirty="0" err="1" smtClean="0"/>
              <a:t>Mampu</a:t>
            </a:r>
            <a:r>
              <a:rPr lang="en-US" dirty="0" smtClean="0"/>
              <a:t> </a:t>
            </a:r>
            <a:r>
              <a:rPr lang="en-US" dirty="0" err="1" smtClean="0"/>
              <a:t>Memahami</a:t>
            </a:r>
            <a:r>
              <a:rPr lang="en-US" dirty="0" smtClean="0"/>
              <a:t> </a:t>
            </a:r>
            <a:r>
              <a:rPr lang="en-US" dirty="0" err="1" smtClean="0"/>
              <a:t>Manajemen</a:t>
            </a:r>
            <a:r>
              <a:rPr lang="en-US" dirty="0" smtClean="0"/>
              <a:t> VM</a:t>
            </a:r>
          </a:p>
          <a:p>
            <a:pPr lvl="1"/>
            <a:r>
              <a:rPr lang="en-US" dirty="0" err="1" smtClean="0"/>
              <a:t>Mahasiwa</a:t>
            </a:r>
            <a:r>
              <a:rPr lang="en-US" dirty="0" smtClean="0"/>
              <a:t> </a:t>
            </a:r>
            <a:r>
              <a:rPr lang="en-US" dirty="0" err="1" smtClean="0"/>
              <a:t>mampu</a:t>
            </a:r>
            <a:r>
              <a:rPr lang="en-US" dirty="0" smtClean="0"/>
              <a:t> </a:t>
            </a:r>
            <a:r>
              <a:rPr lang="en-US" dirty="0" err="1" smtClean="0"/>
              <a:t>melakukan</a:t>
            </a:r>
            <a:r>
              <a:rPr lang="en-US" dirty="0" smtClean="0"/>
              <a:t> </a:t>
            </a:r>
            <a:r>
              <a:rPr lang="en-US" dirty="0" err="1" smtClean="0"/>
              <a:t>Manajemen</a:t>
            </a:r>
            <a:r>
              <a:rPr lang="en-US" dirty="0" smtClean="0"/>
              <a:t> VM </a:t>
            </a:r>
            <a:r>
              <a:rPr lang="en-US" dirty="0" err="1" smtClean="0"/>
              <a:t>pada</a:t>
            </a:r>
            <a:r>
              <a:rPr lang="en-US" dirty="0" smtClean="0"/>
              <a:t> </a:t>
            </a:r>
            <a:r>
              <a:rPr lang="en-US" dirty="0" err="1" smtClean="0"/>
              <a:t>Proxmox</a:t>
            </a:r>
            <a:endParaRPr lang="id-ID" dirty="0"/>
          </a:p>
          <a:p>
            <a:pPr marL="457200" lvl="1" indent="0">
              <a:buNone/>
            </a:pPr>
            <a:endParaRPr lang="en-US" dirty="0" smtClean="0"/>
          </a:p>
          <a:p>
            <a:r>
              <a:rPr lang="en-US" dirty="0" smtClean="0"/>
              <a:t>ALAT DAN BAHAN</a:t>
            </a:r>
          </a:p>
          <a:p>
            <a:pPr lvl="1"/>
            <a:r>
              <a:rPr lang="en-US" dirty="0" err="1" smtClean="0"/>
              <a:t>Komputer</a:t>
            </a:r>
            <a:r>
              <a:rPr lang="en-US" dirty="0" smtClean="0"/>
              <a:t> yang </a:t>
            </a:r>
            <a:r>
              <a:rPr lang="en-US" dirty="0" err="1" smtClean="0"/>
              <a:t>terinstall</a:t>
            </a:r>
            <a:r>
              <a:rPr lang="en-US" dirty="0" smtClean="0"/>
              <a:t> </a:t>
            </a:r>
            <a:r>
              <a:rPr lang="en-US" dirty="0" err="1" smtClean="0"/>
              <a:t>Proxmox</a:t>
            </a:r>
            <a:endParaRPr lang="en-US" dirty="0" smtClean="0"/>
          </a:p>
          <a:p>
            <a:pPr lvl="1"/>
            <a:r>
              <a:rPr lang="en-US" dirty="0" err="1" smtClean="0"/>
              <a:t>Koneksi</a:t>
            </a:r>
            <a:r>
              <a:rPr lang="en-US" dirty="0" smtClean="0"/>
              <a:t> Internet</a:t>
            </a:r>
          </a:p>
          <a:p>
            <a:pPr lvl="1"/>
            <a:r>
              <a:rPr lang="en-US" dirty="0" smtClean="0"/>
              <a:t>PC Client</a:t>
            </a:r>
          </a:p>
        </p:txBody>
      </p:sp>
      <p:sp>
        <p:nvSpPr>
          <p:cNvPr id="4" name="Footer Placeholder 3"/>
          <p:cNvSpPr>
            <a:spLocks noGrp="1"/>
          </p:cNvSpPr>
          <p:nvPr>
            <p:ph type="ftr" sz="quarter" idx="11"/>
          </p:nvPr>
        </p:nvSpPr>
        <p:spPr/>
        <p:txBody>
          <a:bodyPr/>
          <a:lstStyle/>
          <a:p>
            <a:r>
              <a:rPr lang="en-US" smtClean="0"/>
              <a:t>Dhoto - Advanced Computer Network</a:t>
            </a:r>
            <a:endParaRPr lang="en-US"/>
          </a:p>
        </p:txBody>
      </p:sp>
      <p:sp>
        <p:nvSpPr>
          <p:cNvPr id="5" name="Slide Number Placeholder 4"/>
          <p:cNvSpPr>
            <a:spLocks noGrp="1"/>
          </p:cNvSpPr>
          <p:nvPr>
            <p:ph type="sldNum" sz="quarter" idx="12"/>
          </p:nvPr>
        </p:nvSpPr>
        <p:spPr/>
        <p:txBody>
          <a:bodyPr/>
          <a:lstStyle/>
          <a:p>
            <a:fld id="{C21483AF-1F8A-3549-8809-9F0DAD12EFBF}" type="slidenum">
              <a:rPr lang="en-US" smtClean="0"/>
              <a:t>2</a:t>
            </a:fld>
            <a:endParaRPr lang="en-US"/>
          </a:p>
        </p:txBody>
      </p:sp>
    </p:spTree>
    <p:extLst>
      <p:ext uri="{BB962C8B-B14F-4D97-AF65-F5344CB8AC3E}">
        <p14:creationId xmlns:p14="http://schemas.microsoft.com/office/powerpoint/2010/main" val="289763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961"/>
            <a:ext cx="9404723" cy="673740"/>
          </a:xfrm>
        </p:spPr>
        <p:txBody>
          <a:bodyPr/>
          <a:lstStyle/>
          <a:p>
            <a:r>
              <a:rPr lang="en-US" sz="4400" dirty="0" err="1"/>
              <a:t>Manajemen</a:t>
            </a:r>
            <a:r>
              <a:rPr lang="en-US" sz="4400" dirty="0"/>
              <a:t> VM</a:t>
            </a:r>
            <a:endParaRPr lang="en-US" dirty="0"/>
          </a:p>
        </p:txBody>
      </p:sp>
      <p:sp>
        <p:nvSpPr>
          <p:cNvPr id="3" name="Content Placeholder 2"/>
          <p:cNvSpPr>
            <a:spLocks noGrp="1"/>
          </p:cNvSpPr>
          <p:nvPr>
            <p:ph idx="1"/>
          </p:nvPr>
        </p:nvSpPr>
        <p:spPr>
          <a:xfrm>
            <a:off x="1405999" y="3882216"/>
            <a:ext cx="8946541" cy="1897290"/>
          </a:xfrm>
        </p:spPr>
        <p:txBody>
          <a:bodyPr>
            <a:normAutofit/>
          </a:bodyPr>
          <a:lstStyle/>
          <a:p>
            <a:r>
              <a:rPr lang="en-US" sz="1800" dirty="0" err="1">
                <a:latin typeface="Times New Roman" panose="02020603050405020304" pitchFamily="18" charset="0"/>
                <a:cs typeface="Times New Roman" panose="02020603050405020304" pitchFamily="18" charset="0"/>
              </a:rPr>
              <a:t>Proxmox</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merupakan</a:t>
            </a:r>
            <a:r>
              <a:rPr lang="en-US" sz="1800" dirty="0">
                <a:latin typeface="Times New Roman" panose="02020603050405020304" pitchFamily="18" charset="0"/>
                <a:cs typeface="Times New Roman" panose="02020603050405020304" pitchFamily="18" charset="0"/>
              </a:rPr>
              <a:t> distro special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virtualisasi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dibangun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dari</a:t>
            </a:r>
            <a:r>
              <a:rPr lang="en-US" sz="1800" dirty="0">
                <a:latin typeface="Times New Roman" panose="02020603050405020304" pitchFamily="18" charset="0"/>
                <a:cs typeface="Times New Roman" panose="02020603050405020304" pitchFamily="18" charset="0"/>
              </a:rPr>
              <a:t> basis distro </a:t>
            </a:r>
            <a:r>
              <a:rPr lang="en-US" sz="1800" dirty="0" err="1">
                <a:latin typeface="Times New Roman" panose="02020603050405020304" pitchFamily="18" charset="0"/>
                <a:cs typeface="Times New Roman" panose="02020603050405020304" pitchFamily="18" charset="0"/>
              </a:rPr>
              <a:t>Debian</a:t>
            </a:r>
            <a:r>
              <a:rPr lang="en-US" sz="1800" dirty="0">
                <a:latin typeface="Times New Roman" panose="02020603050405020304" pitchFamily="18" charset="0"/>
                <a:cs typeface="Times New Roman" panose="02020603050405020304" pitchFamily="18" charset="0"/>
              </a:rPr>
              <a:t> minimal </a:t>
            </a:r>
            <a:r>
              <a:rPr lang="en-US" sz="1800" dirty="0" err="1">
                <a:latin typeface="Times New Roman" panose="02020603050405020304" pitchFamily="18" charset="0"/>
                <a:cs typeface="Times New Roman" panose="02020603050405020304" pitchFamily="18" charset="0"/>
              </a:rPr>
              <a:t>dan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berjalan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modus </a:t>
            </a:r>
            <a:r>
              <a:rPr lang="en-US" sz="1800" dirty="0" err="1">
                <a:latin typeface="Times New Roman" panose="02020603050405020304" pitchFamily="18" charset="0"/>
                <a:cs typeface="Times New Roman" panose="02020603050405020304" pitchFamily="18" charset="0"/>
              </a:rPr>
              <a:t>teks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Meski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berbasis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teks</a:t>
            </a:r>
            <a:r>
              <a:rPr lang="en-US" sz="1800" dirty="0">
                <a:latin typeface="Times New Roman" panose="02020603050405020304" pitchFamily="18" charset="0"/>
                <a:cs typeface="Times New Roman" panose="02020603050405020304" pitchFamily="18" charset="0"/>
              </a:rPr>
              <a:t>, proses </a:t>
            </a:r>
            <a:r>
              <a:rPr lang="en-US" sz="1800" dirty="0" err="1">
                <a:latin typeface="Times New Roman" panose="02020603050405020304" pitchFamily="18" charset="0"/>
                <a:cs typeface="Times New Roman" panose="02020603050405020304" pitchFamily="18" charset="0"/>
              </a:rPr>
              <a:t>manajemen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Proxmox</a:t>
            </a:r>
            <a:r>
              <a:rPr lang="en-US" sz="1800" dirty="0">
                <a:latin typeface="Times New Roman" panose="02020603050405020304" pitchFamily="18" charset="0"/>
                <a:cs typeface="Times New Roman" panose="02020603050405020304" pitchFamily="18" charset="0"/>
              </a:rPr>
              <a:t> Virtual Environment </a:t>
            </a:r>
            <a:r>
              <a:rPr lang="en-US" sz="1800" dirty="0" err="1">
                <a:latin typeface="Times New Roman" panose="02020603050405020304" pitchFamily="18" charset="0"/>
                <a:cs typeface="Times New Roman" panose="02020603050405020304" pitchFamily="18" charset="0"/>
              </a:rPr>
              <a:t>mudah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dilakukan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melalui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akses</a:t>
            </a:r>
            <a:r>
              <a:rPr lang="en-US" sz="1800" dirty="0">
                <a:latin typeface="Times New Roman" panose="02020603050405020304" pitchFamily="18" charset="0"/>
                <a:cs typeface="Times New Roman" panose="02020603050405020304" pitchFamily="18" charset="0"/>
              </a:rPr>
              <a:t> web, </a:t>
            </a:r>
            <a:r>
              <a:rPr lang="en-US" sz="1800" dirty="0" err="1">
                <a:latin typeface="Times New Roman" panose="02020603050405020304" pitchFamily="18" charset="0"/>
                <a:cs typeface="Times New Roman" panose="02020603050405020304" pitchFamily="18" charset="0"/>
              </a:rPr>
              <a:t>termasuk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melakukan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instalasi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sistem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menggunakan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teknologi</a:t>
            </a:r>
            <a:r>
              <a:rPr lang="en-US" sz="1800" dirty="0">
                <a:latin typeface="Times New Roman" panose="02020603050405020304" pitchFamily="18" charset="0"/>
                <a:cs typeface="Times New Roman" panose="02020603050405020304" pitchFamily="18" charset="0"/>
              </a:rPr>
              <a:t> VNC.</a:t>
            </a:r>
          </a:p>
        </p:txBody>
      </p:sp>
      <p:sp>
        <p:nvSpPr>
          <p:cNvPr id="4" name="Footer Placeholder 3"/>
          <p:cNvSpPr>
            <a:spLocks noGrp="1"/>
          </p:cNvSpPr>
          <p:nvPr>
            <p:ph type="ftr" sz="quarter" idx="11"/>
          </p:nvPr>
        </p:nvSpPr>
        <p:spPr/>
        <p:txBody>
          <a:bodyPr/>
          <a:lstStyle/>
          <a:p>
            <a:r>
              <a:rPr lang="en-US" smtClean="0"/>
              <a:t>Dhoto - Advanced Computer Network</a:t>
            </a:r>
            <a:endParaRPr lang="en-US"/>
          </a:p>
        </p:txBody>
      </p:sp>
      <p:sp>
        <p:nvSpPr>
          <p:cNvPr id="5" name="Slide Number Placeholder 4"/>
          <p:cNvSpPr>
            <a:spLocks noGrp="1"/>
          </p:cNvSpPr>
          <p:nvPr>
            <p:ph type="sldNum" sz="quarter" idx="12"/>
          </p:nvPr>
        </p:nvSpPr>
        <p:spPr/>
        <p:txBody>
          <a:bodyPr/>
          <a:lstStyle/>
          <a:p>
            <a:fld id="{C21483AF-1F8A-3549-8809-9F0DAD12EFBF}" type="slidenum">
              <a:rPr lang="en-US" smtClean="0"/>
              <a:t>3</a:t>
            </a:fld>
            <a:endParaRPr lang="en-US"/>
          </a:p>
        </p:txBody>
      </p:sp>
      <p:sp>
        <p:nvSpPr>
          <p:cNvPr id="6" name="Content Placeholder 2"/>
          <p:cNvSpPr txBox="1">
            <a:spLocks/>
          </p:cNvSpPr>
          <p:nvPr/>
        </p:nvSpPr>
        <p:spPr>
          <a:xfrm>
            <a:off x="302242" y="990638"/>
            <a:ext cx="8946541" cy="91432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err="1">
                <a:latin typeface="Times New Roman" panose="02020603050405020304" pitchFamily="18" charset="0"/>
                <a:cs typeface="Times New Roman" panose="02020603050405020304" pitchFamily="18" charset="0"/>
              </a:rPr>
              <a:t>Mesin</a:t>
            </a:r>
            <a:r>
              <a:rPr lang="en-US" dirty="0">
                <a:latin typeface="Times New Roman" panose="02020603050405020304" pitchFamily="18" charset="0"/>
                <a:cs typeface="Times New Roman" panose="02020603050405020304" pitchFamily="18" charset="0"/>
              </a:rPr>
              <a:t> virtual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didefinisikan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tooltip="Persyaratan virtualisasi Popek dan Goldberg (halaman belum tersedia)"/>
              </a:rPr>
              <a:t>Gerard J. </a:t>
            </a:r>
            <a:r>
              <a:rPr lang="en-US" dirty="0" err="1">
                <a:latin typeface="Times New Roman" panose="02020603050405020304" pitchFamily="18" charset="0"/>
                <a:cs typeface="Times New Roman" panose="02020603050405020304" pitchFamily="18" charset="0"/>
                <a:hlinkClick r:id="rId2" tooltip="Persyaratan virtualisasi Popek dan Goldberg (halaman belum tersedia)"/>
              </a:rPr>
              <a:t>Popek</a:t>
            </a:r>
            <a:r>
              <a:rPr lang="en-US" dirty="0">
                <a:latin typeface="Times New Roman" panose="02020603050405020304" pitchFamily="18" charset="0"/>
                <a:cs typeface="Times New Roman" panose="02020603050405020304" pitchFamily="18" charset="0"/>
                <a:hlinkClick r:id="rId2" tooltip="Persyaratan virtualisasi Popek dan Goldberg (halaman belum tersedia)"/>
              </a:rPr>
              <a:t> </a:t>
            </a:r>
            <a:r>
              <a:rPr lang="en-US" dirty="0" err="1">
                <a:latin typeface="Times New Roman" panose="02020603050405020304" pitchFamily="18" charset="0"/>
                <a:cs typeface="Times New Roman" panose="02020603050405020304" pitchFamily="18" charset="0"/>
                <a:hlinkClick r:id="rId2" tooltip="Persyaratan virtualisasi Popek dan Goldberg (halaman belum tersedia)"/>
              </a:rPr>
              <a:t>dan</a:t>
            </a:r>
            <a:r>
              <a:rPr lang="en-US" dirty="0">
                <a:latin typeface="Times New Roman" panose="02020603050405020304" pitchFamily="18" charset="0"/>
                <a:cs typeface="Times New Roman" panose="02020603050405020304" pitchFamily="18" charset="0"/>
                <a:hlinkClick r:id="rId2" tooltip="Persyaratan virtualisasi Popek dan Goldberg (halaman belum tersedia)"/>
              </a:rPr>
              <a:t> Robert P. Goldberg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tahun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tooltip="1974"/>
              </a:rPr>
              <a:t>1974</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sebuah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duplikat</a:t>
            </a:r>
            <a:r>
              <a:rPr lang="en-US" i="1" dirty="0">
                <a:latin typeface="Times New Roman" panose="02020603050405020304" pitchFamily="18" charset="0"/>
                <a:cs typeface="Times New Roman" panose="02020603050405020304" pitchFamily="18" charset="0"/>
              </a:rPr>
              <a:t> yang </a:t>
            </a:r>
            <a:r>
              <a:rPr lang="en-US" i="1" dirty="0" err="1">
                <a:latin typeface="Times New Roman" panose="02020603050405020304" pitchFamily="18" charset="0"/>
                <a:cs typeface="Times New Roman" panose="02020603050405020304" pitchFamily="18" charset="0"/>
              </a:rPr>
              <a:t>efisien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terisolasi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dari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suatu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mesin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asli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masa </a:t>
            </a:r>
            <a:r>
              <a:rPr lang="en-US" dirty="0" err="1">
                <a:latin typeface="Times New Roman" panose="02020603050405020304" pitchFamily="18" charset="0"/>
                <a:cs typeface="Times New Roman" panose="02020603050405020304" pitchFamily="18" charset="0"/>
              </a:rPr>
              <a:t>sekarang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mesin-mesin</a:t>
            </a:r>
            <a:r>
              <a:rPr lang="en-US" dirty="0">
                <a:latin typeface="Times New Roman" panose="02020603050405020304" pitchFamily="18" charset="0"/>
                <a:cs typeface="Times New Roman" panose="02020603050405020304" pitchFamily="18" charset="0"/>
              </a:rPr>
              <a:t> virtual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mensimulasikan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walaupun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perangkat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keras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aslinya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sekali</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837251" y="1912859"/>
            <a:ext cx="9343700" cy="1815882"/>
          </a:xfrm>
          <a:prstGeom prst="rect">
            <a:avLst/>
          </a:prstGeom>
        </p:spPr>
        <p:txBody>
          <a:bodyPr wrap="square">
            <a:spAutoFit/>
          </a:bodyPr>
          <a:lstStyle/>
          <a:p>
            <a:r>
              <a:rPr lang="en-US" sz="1600" dirty="0" err="1">
                <a:solidFill>
                  <a:srgbClr val="222222"/>
                </a:solidFill>
                <a:latin typeface="Times New Roman" panose="02020603050405020304" pitchFamily="18" charset="0"/>
                <a:cs typeface="Times New Roman" panose="02020603050405020304" pitchFamily="18" charset="0"/>
              </a:rPr>
              <a:t>Mesin</a:t>
            </a:r>
            <a:r>
              <a:rPr lang="en-US" sz="1600" dirty="0">
                <a:solidFill>
                  <a:srgbClr val="222222"/>
                </a:solidFill>
                <a:latin typeface="Times New Roman" panose="02020603050405020304" pitchFamily="18" charset="0"/>
                <a:cs typeface="Times New Roman" panose="02020603050405020304" pitchFamily="18" charset="0"/>
              </a:rPr>
              <a:t> virtual </a:t>
            </a:r>
            <a:r>
              <a:rPr lang="en-US" sz="1600" dirty="0" err="1">
                <a:solidFill>
                  <a:srgbClr val="222222"/>
                </a:solidFill>
                <a:latin typeface="Times New Roman" panose="02020603050405020304" pitchFamily="18" charset="0"/>
                <a:cs typeface="Times New Roman" panose="02020603050405020304" pitchFamily="18" charset="0"/>
              </a:rPr>
              <a:t>terdiri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dari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dua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kategori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besar</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dipisahkan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menurut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cara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penggunaan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tingkat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keterhubungannya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dengan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mesin-mesin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aslinya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Sebuah</a:t>
            </a:r>
            <a:r>
              <a:rPr lang="en-US" sz="1600" dirty="0">
                <a:solidFill>
                  <a:srgbClr val="222222"/>
                </a:solidFill>
                <a:latin typeface="Times New Roman" panose="02020603050405020304" pitchFamily="18" charset="0"/>
                <a:cs typeface="Times New Roman" panose="02020603050405020304" pitchFamily="18" charset="0"/>
              </a:rPr>
              <a:t> </a:t>
            </a:r>
            <a:r>
              <a:rPr lang="en-US" sz="1600" b="1" dirty="0" err="1">
                <a:solidFill>
                  <a:srgbClr val="222222"/>
                </a:solidFill>
                <a:latin typeface="Times New Roman" panose="02020603050405020304" pitchFamily="18" charset="0"/>
                <a:cs typeface="Times New Roman" panose="02020603050405020304" pitchFamily="18" charset="0"/>
              </a:rPr>
              <a:t>mesin</a:t>
            </a:r>
            <a:r>
              <a:rPr lang="en-US" sz="1600" b="1" dirty="0">
                <a:solidFill>
                  <a:srgbClr val="222222"/>
                </a:solidFill>
                <a:latin typeface="Times New Roman" panose="02020603050405020304" pitchFamily="18" charset="0"/>
                <a:cs typeface="Times New Roman" panose="02020603050405020304" pitchFamily="18" charset="0"/>
              </a:rPr>
              <a:t> virtual </a:t>
            </a:r>
            <a:r>
              <a:rPr lang="en-US" sz="1600" b="1" dirty="0" err="1">
                <a:solidFill>
                  <a:srgbClr val="222222"/>
                </a:solidFill>
                <a:latin typeface="Times New Roman" panose="02020603050405020304" pitchFamily="18" charset="0"/>
                <a:cs typeface="Times New Roman" panose="02020603050405020304" pitchFamily="18" charset="0"/>
              </a:rPr>
              <a:t>sistem</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adalah</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perangkat</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berupa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a:solidFill>
                  <a:srgbClr val="A55858"/>
                </a:solidFill>
                <a:latin typeface="Times New Roman" panose="02020603050405020304" pitchFamily="18" charset="0"/>
                <a:cs typeface="Times New Roman" panose="02020603050405020304" pitchFamily="18" charset="0"/>
                <a:hlinkClick r:id="rId4" tooltip="Platform sistem (halaman belum tersedia)"/>
              </a:rPr>
              <a:t>platform </a:t>
            </a:r>
            <a:r>
              <a:rPr lang="en-US" sz="1600" dirty="0" err="1">
                <a:solidFill>
                  <a:srgbClr val="A55858"/>
                </a:solidFill>
                <a:latin typeface="Times New Roman" panose="02020603050405020304" pitchFamily="18" charset="0"/>
                <a:cs typeface="Times New Roman" panose="02020603050405020304" pitchFamily="18" charset="0"/>
                <a:hlinkClick r:id="rId4" tooltip="Platform sistem (halaman belum tersedia)"/>
              </a:rPr>
              <a:t>sistem</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lengkap</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dapat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menjalankan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sebuah</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0B0080"/>
                </a:solidFill>
                <a:latin typeface="Times New Roman" panose="02020603050405020304" pitchFamily="18" charset="0"/>
                <a:cs typeface="Times New Roman" panose="02020603050405020304" pitchFamily="18" charset="0"/>
                <a:hlinkClick r:id="rId5" tooltip="Sistem operasi"/>
              </a:rPr>
              <a:t>sistem</a:t>
            </a:r>
            <a:r>
              <a:rPr lang="en-US" sz="1600" dirty="0">
                <a:solidFill>
                  <a:srgbClr val="0B0080"/>
                </a:solidFill>
                <a:latin typeface="Times New Roman" panose="02020603050405020304" pitchFamily="18" charset="0"/>
                <a:cs typeface="Times New Roman" panose="02020603050405020304" pitchFamily="18" charset="0"/>
                <a:hlinkClick r:id="rId5" tooltip="Sistem operasi"/>
              </a:rPr>
              <a:t> </a:t>
            </a:r>
            <a:r>
              <a:rPr lang="en-US" sz="1600" dirty="0" err="1">
                <a:solidFill>
                  <a:srgbClr val="0B0080"/>
                </a:solidFill>
                <a:latin typeface="Times New Roman" panose="02020603050405020304" pitchFamily="18" charset="0"/>
                <a:cs typeface="Times New Roman" panose="02020603050405020304" pitchFamily="18" charset="0"/>
                <a:hlinkClick r:id="rId5" tooltip="Sistem operasi"/>
              </a:rPr>
              <a:t>operasi</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lengkap</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Sebaliknya</a:t>
            </a:r>
            <a:r>
              <a:rPr lang="en-US" sz="1600" dirty="0">
                <a:solidFill>
                  <a:srgbClr val="222222"/>
                </a:solidFill>
                <a:latin typeface="Times New Roman" panose="02020603050405020304" pitchFamily="18" charset="0"/>
                <a:cs typeface="Times New Roman" panose="02020603050405020304" pitchFamily="18" charset="0"/>
              </a:rPr>
              <a:t>, </a:t>
            </a:r>
            <a:r>
              <a:rPr lang="en-US" sz="1600" b="1" dirty="0" err="1">
                <a:solidFill>
                  <a:srgbClr val="222222"/>
                </a:solidFill>
                <a:latin typeface="Times New Roman" panose="02020603050405020304" pitchFamily="18" charset="0"/>
                <a:cs typeface="Times New Roman" panose="02020603050405020304" pitchFamily="18" charset="0"/>
              </a:rPr>
              <a:t>mesin</a:t>
            </a:r>
            <a:r>
              <a:rPr lang="en-US" sz="1600" b="1" dirty="0">
                <a:solidFill>
                  <a:srgbClr val="222222"/>
                </a:solidFill>
                <a:latin typeface="Times New Roman" panose="02020603050405020304" pitchFamily="18" charset="0"/>
                <a:cs typeface="Times New Roman" panose="02020603050405020304" pitchFamily="18" charset="0"/>
              </a:rPr>
              <a:t> virtual proses</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didesain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untuk</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menjalankan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sebuah</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a:solidFill>
                  <a:srgbClr val="0B0080"/>
                </a:solidFill>
                <a:latin typeface="Times New Roman" panose="02020603050405020304" pitchFamily="18" charset="0"/>
                <a:cs typeface="Times New Roman" panose="02020603050405020304" pitchFamily="18" charset="0"/>
                <a:hlinkClick r:id="rId6" tooltip="Program komputer"/>
              </a:rPr>
              <a:t>program </a:t>
            </a:r>
            <a:r>
              <a:rPr lang="en-US" sz="1600" dirty="0" err="1">
                <a:solidFill>
                  <a:srgbClr val="0B0080"/>
                </a:solidFill>
                <a:latin typeface="Times New Roman" panose="02020603050405020304" pitchFamily="18" charset="0"/>
                <a:cs typeface="Times New Roman" panose="02020603050405020304" pitchFamily="18" charset="0"/>
                <a:hlinkClick r:id="rId6" tooltip="Program komputer"/>
              </a:rPr>
              <a:t>komputer</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tertentu</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tunggal</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berarti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mesin</a:t>
            </a:r>
            <a:r>
              <a:rPr lang="en-US" sz="1600" dirty="0">
                <a:solidFill>
                  <a:srgbClr val="222222"/>
                </a:solidFill>
                <a:latin typeface="Times New Roman" panose="02020603050405020304" pitchFamily="18" charset="0"/>
                <a:cs typeface="Times New Roman" panose="02020603050405020304" pitchFamily="18" charset="0"/>
              </a:rPr>
              <a:t> virtual </a:t>
            </a:r>
            <a:r>
              <a:rPr lang="en-US" sz="1600" dirty="0" err="1">
                <a:solidFill>
                  <a:srgbClr val="222222"/>
                </a:solidFill>
                <a:latin typeface="Times New Roman" panose="02020603050405020304" pitchFamily="18" charset="0"/>
                <a:cs typeface="Times New Roman" panose="02020603050405020304" pitchFamily="18" charset="0"/>
              </a:rPr>
              <a:t>ini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mendukung</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a:solidFill>
                  <a:srgbClr val="0B0080"/>
                </a:solidFill>
                <a:latin typeface="Times New Roman" panose="02020603050405020304" pitchFamily="18" charset="0"/>
                <a:cs typeface="Times New Roman" panose="02020603050405020304" pitchFamily="18" charset="0"/>
                <a:hlinkClick r:id="rId7" tooltip="Proses (komputer)"/>
              </a:rPr>
              <a:t>proses</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tertentu</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juga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Karakteristik</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mendasar</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dari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sebuah</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mesin</a:t>
            </a:r>
            <a:r>
              <a:rPr lang="en-US" sz="1600" dirty="0">
                <a:solidFill>
                  <a:srgbClr val="222222"/>
                </a:solidFill>
                <a:latin typeface="Times New Roman" panose="02020603050405020304" pitchFamily="18" charset="0"/>
                <a:cs typeface="Times New Roman" panose="02020603050405020304" pitchFamily="18" charset="0"/>
              </a:rPr>
              <a:t> virtual </a:t>
            </a:r>
            <a:r>
              <a:rPr lang="en-US" sz="1600" dirty="0" err="1">
                <a:solidFill>
                  <a:srgbClr val="222222"/>
                </a:solidFill>
                <a:latin typeface="Times New Roman" panose="02020603050405020304" pitchFamily="18" charset="0"/>
                <a:cs typeface="Times New Roman" panose="02020603050405020304" pitchFamily="18" charset="0"/>
              </a:rPr>
              <a:t>adalah</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batasan-batasan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bagi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perangkat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lunak</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berjalan</a:t>
            </a:r>
            <a:r>
              <a:rPr lang="en-US" sz="1600" dirty="0">
                <a:solidFill>
                  <a:srgbClr val="222222"/>
                </a:solidFill>
                <a:latin typeface="Times New Roman" panose="02020603050405020304" pitchFamily="18" charset="0"/>
                <a:cs typeface="Times New Roman" panose="02020603050405020304" pitchFamily="18" charset="0"/>
              </a:rPr>
              <a:t> di </a:t>
            </a:r>
            <a:r>
              <a:rPr lang="en-US" sz="1600" dirty="0" err="1">
                <a:solidFill>
                  <a:srgbClr val="222222"/>
                </a:solidFill>
                <a:latin typeface="Times New Roman" panose="02020603050405020304" pitchFamily="18" charset="0"/>
                <a:cs typeface="Times New Roman" panose="02020603050405020304" pitchFamily="18" charset="0"/>
              </a:rPr>
              <a:t>dalam</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mesin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tersebut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sumber</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daya</a:t>
            </a:r>
            <a:r>
              <a:rPr lang="en-US" sz="1600" dirty="0">
                <a:solidFill>
                  <a:srgbClr val="222222"/>
                </a:solidFill>
                <a:latin typeface="Times New Roman" panose="02020603050405020304" pitchFamily="18" charset="0"/>
                <a:cs typeface="Times New Roman" panose="02020603050405020304" pitchFamily="18" charset="0"/>
              </a:rPr>
              <a:t> yang </a:t>
            </a:r>
            <a:r>
              <a:rPr lang="en-US" sz="1600" dirty="0" err="1">
                <a:solidFill>
                  <a:srgbClr val="222222"/>
                </a:solidFill>
                <a:latin typeface="Times New Roman" panose="02020603050405020304" pitchFamily="18" charset="0"/>
                <a:cs typeface="Times New Roman" panose="02020603050405020304" pitchFamily="18" charset="0"/>
              </a:rPr>
              <a:t>dibatasi</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tidak</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dapat</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mengakses</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ke</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luar</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tembok</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batasan</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dunia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maya</a:t>
            </a:r>
            <a:r>
              <a:rPr lang="en-US" sz="1600" dirty="0">
                <a:solidFill>
                  <a:srgbClr val="222222"/>
                </a:solidFill>
                <a:latin typeface="Times New Roman" panose="02020603050405020304" pitchFamily="18" charset="0"/>
                <a:cs typeface="Times New Roman" panose="02020603050405020304" pitchFamily="18" charset="0"/>
              </a:rPr>
              <a:t> </a:t>
            </a:r>
            <a:r>
              <a:rPr lang="en-US" sz="1600" dirty="0" err="1">
                <a:solidFill>
                  <a:srgbClr val="222222"/>
                </a:solidFill>
                <a:latin typeface="Times New Roman" panose="02020603050405020304" pitchFamily="18" charset="0"/>
                <a:cs typeface="Times New Roman" panose="02020603050405020304" pitchFamily="18" charset="0"/>
              </a:rPr>
              <a:t>itu</a:t>
            </a:r>
            <a:r>
              <a:rPr lang="en-US" sz="1600" dirty="0">
                <a:solidFill>
                  <a:srgbClr val="222222"/>
                </a:solidFill>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62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432" y="870358"/>
            <a:ext cx="8946541" cy="4195481"/>
          </a:xfrm>
        </p:spPr>
        <p:txBody>
          <a:bodyPr>
            <a:normAutofit fontScale="85000" lnSpcReduction="20000"/>
          </a:bodyPr>
          <a:lstStyle/>
          <a:p>
            <a:r>
              <a:rPr lang="en-US" dirty="0" err="1"/>
              <a:t>Proxmox</a:t>
            </a:r>
            <a:r>
              <a:rPr lang="en-US" dirty="0"/>
              <a:t> VE </a:t>
            </a:r>
            <a:r>
              <a:rPr lang="en-US" dirty="0" err="1"/>
              <a:t>sederhana</a:t>
            </a:r>
            <a:r>
              <a:rPr lang="en-US" dirty="0"/>
              <a:t>. </a:t>
            </a:r>
            <a:r>
              <a:rPr lang="en-US" dirty="0" err="1"/>
              <a:t>Tidak</a:t>
            </a:r>
            <a:r>
              <a:rPr lang="en-US" dirty="0"/>
              <a:t> </a:t>
            </a:r>
            <a:r>
              <a:rPr lang="en-US" dirty="0" err="1"/>
              <a:t>perlu</a:t>
            </a:r>
            <a:r>
              <a:rPr lang="en-US" dirty="0"/>
              <a:t> </a:t>
            </a:r>
            <a:r>
              <a:rPr lang="en-US" dirty="0" err="1"/>
              <a:t>menginstal</a:t>
            </a:r>
            <a:r>
              <a:rPr lang="en-US" dirty="0"/>
              <a:t> </a:t>
            </a:r>
            <a:r>
              <a:rPr lang="en-US" dirty="0" err="1"/>
              <a:t>alat</a:t>
            </a:r>
            <a:r>
              <a:rPr lang="en-US" dirty="0"/>
              <a:t> </a:t>
            </a:r>
            <a:r>
              <a:rPr lang="en-US" dirty="0" err="1"/>
              <a:t>manajemen</a:t>
            </a:r>
            <a:r>
              <a:rPr lang="en-US" dirty="0"/>
              <a:t> </a:t>
            </a:r>
            <a:r>
              <a:rPr lang="en-US" dirty="0" err="1"/>
              <a:t>terpisah</a:t>
            </a:r>
            <a:r>
              <a:rPr lang="en-US" dirty="0"/>
              <a:t>, </a:t>
            </a:r>
            <a:r>
              <a:rPr lang="en-US" dirty="0" err="1"/>
              <a:t>dan</a:t>
            </a:r>
            <a:r>
              <a:rPr lang="en-US" dirty="0"/>
              <a:t> </a:t>
            </a:r>
            <a:r>
              <a:rPr lang="en-US" dirty="0" err="1"/>
              <a:t>semuanya</a:t>
            </a:r>
            <a:r>
              <a:rPr lang="en-US" dirty="0"/>
              <a:t> </a:t>
            </a:r>
            <a:r>
              <a:rPr lang="en-US" dirty="0" err="1"/>
              <a:t>bisa</a:t>
            </a:r>
            <a:r>
              <a:rPr lang="en-US" dirty="0"/>
              <a:t> </a:t>
            </a:r>
            <a:r>
              <a:rPr lang="en-US" dirty="0" err="1"/>
              <a:t>dilakukan</a:t>
            </a:r>
            <a:r>
              <a:rPr lang="en-US" dirty="0"/>
              <a:t> </a:t>
            </a:r>
            <a:r>
              <a:rPr lang="en-US" dirty="0" err="1"/>
              <a:t>melalui</a:t>
            </a:r>
            <a:r>
              <a:rPr lang="en-US" dirty="0"/>
              <a:t> browser web </a:t>
            </a:r>
            <a:r>
              <a:rPr lang="en-US" dirty="0" err="1"/>
              <a:t>Anda</a:t>
            </a:r>
            <a:r>
              <a:rPr lang="en-US" dirty="0"/>
              <a:t> (Firefox </a:t>
            </a:r>
            <a:r>
              <a:rPr lang="en-US" dirty="0" err="1"/>
              <a:t>Terbaru</a:t>
            </a:r>
            <a:r>
              <a:rPr lang="en-US" dirty="0"/>
              <a:t> </a:t>
            </a:r>
            <a:r>
              <a:rPr lang="en-US" dirty="0" err="1"/>
              <a:t>atau</a:t>
            </a:r>
            <a:r>
              <a:rPr lang="en-US" dirty="0"/>
              <a:t> Google Chrome </a:t>
            </a:r>
            <a:r>
              <a:rPr lang="en-US" dirty="0" err="1"/>
              <a:t>lebih</a:t>
            </a:r>
            <a:r>
              <a:rPr lang="en-US" dirty="0"/>
              <a:t> </a:t>
            </a:r>
            <a:r>
              <a:rPr lang="en-US" dirty="0" err="1"/>
              <a:t>disukai</a:t>
            </a:r>
            <a:r>
              <a:rPr lang="en-US" dirty="0"/>
              <a:t>). </a:t>
            </a:r>
            <a:r>
              <a:rPr lang="en-US" dirty="0" err="1"/>
              <a:t>Konsol</a:t>
            </a:r>
            <a:r>
              <a:rPr lang="en-US" dirty="0"/>
              <a:t> HTML5 internal </a:t>
            </a:r>
            <a:r>
              <a:rPr lang="en-US" dirty="0" err="1"/>
              <a:t>digunakan</a:t>
            </a:r>
            <a:r>
              <a:rPr lang="en-US" dirty="0"/>
              <a:t> </a:t>
            </a:r>
            <a:r>
              <a:rPr lang="en-US" dirty="0" err="1"/>
              <a:t>untuk</a:t>
            </a:r>
            <a:r>
              <a:rPr lang="en-US" dirty="0"/>
              <a:t> </a:t>
            </a:r>
            <a:r>
              <a:rPr lang="en-US" dirty="0" err="1"/>
              <a:t>mengakses</a:t>
            </a:r>
            <a:r>
              <a:rPr lang="en-US" dirty="0"/>
              <a:t> </a:t>
            </a:r>
            <a:r>
              <a:rPr lang="en-US" dirty="0" err="1"/>
              <a:t>konsol</a:t>
            </a:r>
            <a:r>
              <a:rPr lang="en-US" dirty="0"/>
              <a:t> </a:t>
            </a:r>
            <a:r>
              <a:rPr lang="en-US" dirty="0" err="1"/>
              <a:t>tamu</a:t>
            </a:r>
            <a:r>
              <a:rPr lang="en-US" dirty="0"/>
              <a:t>. </a:t>
            </a:r>
            <a:r>
              <a:rPr lang="en-US" dirty="0" err="1"/>
              <a:t>Sebagai</a:t>
            </a:r>
            <a:r>
              <a:rPr lang="en-US" dirty="0"/>
              <a:t> </a:t>
            </a:r>
            <a:r>
              <a:rPr lang="en-US" dirty="0" err="1"/>
              <a:t>alternatif</a:t>
            </a:r>
            <a:r>
              <a:rPr lang="en-US" dirty="0"/>
              <a:t>, SPICE </a:t>
            </a:r>
            <a:r>
              <a:rPr lang="en-US" dirty="0" err="1"/>
              <a:t>dapat</a:t>
            </a:r>
            <a:r>
              <a:rPr lang="en-US" dirty="0"/>
              <a:t> </a:t>
            </a:r>
            <a:r>
              <a:rPr lang="en-US" dirty="0" err="1"/>
              <a:t>digunakan</a:t>
            </a:r>
            <a:r>
              <a:rPr lang="en-US" dirty="0"/>
              <a:t>.</a:t>
            </a:r>
          </a:p>
          <a:p>
            <a:endParaRPr lang="en-US" dirty="0"/>
          </a:p>
          <a:p>
            <a:r>
              <a:rPr lang="en-US" dirty="0" err="1"/>
              <a:t>Karena</a:t>
            </a:r>
            <a:r>
              <a:rPr lang="en-US" dirty="0"/>
              <a:t> kami </a:t>
            </a:r>
            <a:r>
              <a:rPr lang="en-US" dirty="0" err="1"/>
              <a:t>menggunakan</a:t>
            </a:r>
            <a:r>
              <a:rPr lang="en-US" dirty="0"/>
              <a:t> </a:t>
            </a:r>
            <a:r>
              <a:rPr lang="en-US" dirty="0" err="1"/>
              <a:t>sistem</a:t>
            </a:r>
            <a:r>
              <a:rPr lang="en-US" dirty="0"/>
              <a:t> file </a:t>
            </a:r>
            <a:r>
              <a:rPr lang="en-US" dirty="0" err="1"/>
              <a:t>gugus</a:t>
            </a:r>
            <a:r>
              <a:rPr lang="en-US" dirty="0"/>
              <a:t> </a:t>
            </a:r>
            <a:r>
              <a:rPr lang="en-US" dirty="0" err="1"/>
              <a:t>Proxmox</a:t>
            </a:r>
            <a:r>
              <a:rPr lang="en-US" dirty="0"/>
              <a:t> (</a:t>
            </a:r>
            <a:r>
              <a:rPr lang="en-US" dirty="0" err="1"/>
              <a:t>pmxcfs</a:t>
            </a:r>
            <a:r>
              <a:rPr lang="en-US" dirty="0"/>
              <a:t>), </a:t>
            </a:r>
            <a:r>
              <a:rPr lang="en-US" dirty="0" err="1"/>
              <a:t>Anda</a:t>
            </a:r>
            <a:r>
              <a:rPr lang="en-US" dirty="0"/>
              <a:t> </a:t>
            </a:r>
            <a:r>
              <a:rPr lang="en-US" dirty="0" err="1"/>
              <a:t>dapat</a:t>
            </a:r>
            <a:r>
              <a:rPr lang="en-US" dirty="0"/>
              <a:t> </a:t>
            </a:r>
            <a:r>
              <a:rPr lang="en-US" dirty="0" err="1"/>
              <a:t>terhubung</a:t>
            </a:r>
            <a:r>
              <a:rPr lang="en-US" dirty="0"/>
              <a:t> </a:t>
            </a:r>
            <a:r>
              <a:rPr lang="en-US" dirty="0" err="1"/>
              <a:t>ke</a:t>
            </a:r>
            <a:r>
              <a:rPr lang="en-US" dirty="0"/>
              <a:t> node mana pun </a:t>
            </a:r>
            <a:r>
              <a:rPr lang="en-US" dirty="0" err="1"/>
              <a:t>untuk</a:t>
            </a:r>
            <a:r>
              <a:rPr lang="en-US" dirty="0"/>
              <a:t> </a:t>
            </a:r>
            <a:r>
              <a:rPr lang="en-US" dirty="0" err="1"/>
              <a:t>mengelola</a:t>
            </a:r>
            <a:r>
              <a:rPr lang="en-US" dirty="0"/>
              <a:t> </a:t>
            </a:r>
            <a:r>
              <a:rPr lang="en-US" dirty="0" err="1"/>
              <a:t>seluruh</a:t>
            </a:r>
            <a:r>
              <a:rPr lang="en-US" dirty="0"/>
              <a:t> </a:t>
            </a:r>
            <a:r>
              <a:rPr lang="en-US" dirty="0" err="1"/>
              <a:t>kluster</a:t>
            </a:r>
            <a:r>
              <a:rPr lang="en-US" dirty="0"/>
              <a:t>. </a:t>
            </a:r>
            <a:r>
              <a:rPr lang="en-US" dirty="0" err="1"/>
              <a:t>Setiap</a:t>
            </a:r>
            <a:r>
              <a:rPr lang="en-US" dirty="0"/>
              <a:t> node </a:t>
            </a:r>
            <a:r>
              <a:rPr lang="en-US" dirty="0" err="1"/>
              <a:t>dapat</a:t>
            </a:r>
            <a:r>
              <a:rPr lang="en-US" dirty="0"/>
              <a:t> </a:t>
            </a:r>
            <a:r>
              <a:rPr lang="en-US" dirty="0" err="1"/>
              <a:t>mengelola</a:t>
            </a:r>
            <a:r>
              <a:rPr lang="en-US" dirty="0"/>
              <a:t> </a:t>
            </a:r>
            <a:r>
              <a:rPr lang="en-US" dirty="0" err="1"/>
              <a:t>seluruh</a:t>
            </a:r>
            <a:r>
              <a:rPr lang="en-US" dirty="0"/>
              <a:t> cluster. </a:t>
            </a:r>
            <a:r>
              <a:rPr lang="en-US" dirty="0" err="1"/>
              <a:t>Tidak</a:t>
            </a:r>
            <a:r>
              <a:rPr lang="en-US" dirty="0"/>
              <a:t> </a:t>
            </a:r>
            <a:r>
              <a:rPr lang="en-US" dirty="0" err="1"/>
              <a:t>perlu</a:t>
            </a:r>
            <a:r>
              <a:rPr lang="en-US" dirty="0"/>
              <a:t> </a:t>
            </a:r>
            <a:r>
              <a:rPr lang="en-US" dirty="0" err="1"/>
              <a:t>adanya</a:t>
            </a:r>
            <a:r>
              <a:rPr lang="en-US" dirty="0"/>
              <a:t> </a:t>
            </a:r>
            <a:r>
              <a:rPr lang="en-US" dirty="0" err="1"/>
              <a:t>simpul</a:t>
            </a:r>
            <a:r>
              <a:rPr lang="en-US" dirty="0"/>
              <a:t> </a:t>
            </a:r>
            <a:r>
              <a:rPr lang="en-US" dirty="0" err="1"/>
              <a:t>pengelola</a:t>
            </a:r>
            <a:r>
              <a:rPr lang="en-US" dirty="0"/>
              <a:t> </a:t>
            </a:r>
            <a:r>
              <a:rPr lang="en-US" dirty="0" err="1"/>
              <a:t>khusus</a:t>
            </a:r>
            <a:r>
              <a:rPr lang="en-US" dirty="0"/>
              <a:t>.</a:t>
            </a:r>
          </a:p>
          <a:p>
            <a:endParaRPr lang="en-US" dirty="0"/>
          </a:p>
          <a:p>
            <a:r>
              <a:rPr lang="en-US" dirty="0" err="1"/>
              <a:t>Anda</a:t>
            </a:r>
            <a:r>
              <a:rPr lang="en-US" dirty="0"/>
              <a:t> </a:t>
            </a:r>
            <a:r>
              <a:rPr lang="en-US" dirty="0" err="1"/>
              <a:t>dapat</a:t>
            </a:r>
            <a:r>
              <a:rPr lang="en-US" dirty="0"/>
              <a:t> </a:t>
            </a:r>
            <a:r>
              <a:rPr lang="en-US" dirty="0" err="1"/>
              <a:t>menggunakan</a:t>
            </a:r>
            <a:r>
              <a:rPr lang="en-US" dirty="0"/>
              <a:t> </a:t>
            </a:r>
            <a:r>
              <a:rPr lang="en-US" dirty="0" err="1"/>
              <a:t>antarmuka</a:t>
            </a:r>
            <a:r>
              <a:rPr lang="en-US" dirty="0"/>
              <a:t> </a:t>
            </a:r>
            <a:r>
              <a:rPr lang="en-US" dirty="0" err="1"/>
              <a:t>administrasi</a:t>
            </a:r>
            <a:r>
              <a:rPr lang="en-US" dirty="0"/>
              <a:t> </a:t>
            </a:r>
            <a:r>
              <a:rPr lang="en-US" dirty="0" err="1"/>
              <a:t>berbasis</a:t>
            </a:r>
            <a:r>
              <a:rPr lang="en-US" dirty="0"/>
              <a:t> web </a:t>
            </a:r>
            <a:r>
              <a:rPr lang="en-US" dirty="0" err="1"/>
              <a:t>dengan</a:t>
            </a:r>
            <a:r>
              <a:rPr lang="en-US" dirty="0"/>
              <a:t> browser modern </a:t>
            </a:r>
            <a:r>
              <a:rPr lang="en-US" dirty="0" err="1"/>
              <a:t>apa</a:t>
            </a:r>
            <a:r>
              <a:rPr lang="en-US" dirty="0"/>
              <a:t> pun. </a:t>
            </a:r>
            <a:r>
              <a:rPr lang="en-US" dirty="0" err="1"/>
              <a:t>Ketika</a:t>
            </a:r>
            <a:r>
              <a:rPr lang="en-US" dirty="0"/>
              <a:t> </a:t>
            </a:r>
            <a:r>
              <a:rPr lang="en-US" dirty="0" err="1"/>
              <a:t>Proxmox</a:t>
            </a:r>
            <a:r>
              <a:rPr lang="en-US" dirty="0"/>
              <a:t> VE </a:t>
            </a:r>
            <a:r>
              <a:rPr lang="en-US" dirty="0" err="1"/>
              <a:t>mendeteksi</a:t>
            </a:r>
            <a:r>
              <a:rPr lang="en-US" dirty="0"/>
              <a:t> </a:t>
            </a:r>
            <a:r>
              <a:rPr lang="en-US" dirty="0" err="1"/>
              <a:t>bahwa</a:t>
            </a:r>
            <a:r>
              <a:rPr lang="en-US" dirty="0"/>
              <a:t> </a:t>
            </a:r>
            <a:r>
              <a:rPr lang="en-US" dirty="0" err="1"/>
              <a:t>Anda</a:t>
            </a:r>
            <a:r>
              <a:rPr lang="en-US" dirty="0"/>
              <a:t> </a:t>
            </a:r>
            <a:r>
              <a:rPr lang="en-US" dirty="0" err="1"/>
              <a:t>menghubungkan</a:t>
            </a:r>
            <a:r>
              <a:rPr lang="en-US" dirty="0"/>
              <a:t> </a:t>
            </a:r>
            <a:r>
              <a:rPr lang="en-US" dirty="0" err="1"/>
              <a:t>dari</a:t>
            </a:r>
            <a:r>
              <a:rPr lang="en-US" dirty="0"/>
              <a:t> </a:t>
            </a:r>
            <a:r>
              <a:rPr lang="en-US" dirty="0" err="1"/>
              <a:t>perangkat</a:t>
            </a:r>
            <a:r>
              <a:rPr lang="en-US" dirty="0"/>
              <a:t> </a:t>
            </a:r>
            <a:r>
              <a:rPr lang="en-US" dirty="0" err="1"/>
              <a:t>seluler</a:t>
            </a:r>
            <a:r>
              <a:rPr lang="en-US" dirty="0"/>
              <a:t>, </a:t>
            </a:r>
            <a:r>
              <a:rPr lang="en-US" dirty="0" err="1"/>
              <a:t>Anda</a:t>
            </a:r>
            <a:r>
              <a:rPr lang="en-US" dirty="0"/>
              <a:t> </a:t>
            </a:r>
            <a:r>
              <a:rPr lang="en-US" dirty="0" err="1"/>
              <a:t>dialihkan</a:t>
            </a:r>
            <a:r>
              <a:rPr lang="en-US" dirty="0"/>
              <a:t> </a:t>
            </a:r>
            <a:r>
              <a:rPr lang="en-US" dirty="0" err="1"/>
              <a:t>ke</a:t>
            </a:r>
            <a:r>
              <a:rPr lang="en-US" dirty="0"/>
              <a:t> </a:t>
            </a:r>
            <a:r>
              <a:rPr lang="en-US" dirty="0" err="1"/>
              <a:t>antarmuka</a:t>
            </a:r>
            <a:r>
              <a:rPr lang="en-US" dirty="0"/>
              <a:t> </a:t>
            </a:r>
            <a:r>
              <a:rPr lang="en-US" dirty="0" err="1"/>
              <a:t>pengguna</a:t>
            </a:r>
            <a:r>
              <a:rPr lang="en-US" dirty="0"/>
              <a:t> </a:t>
            </a:r>
            <a:r>
              <a:rPr lang="en-US" dirty="0" err="1"/>
              <a:t>berbasis</a:t>
            </a:r>
            <a:r>
              <a:rPr lang="en-US" dirty="0"/>
              <a:t> </a:t>
            </a:r>
            <a:r>
              <a:rPr lang="en-US" dirty="0" err="1"/>
              <a:t>sentuhan</a:t>
            </a:r>
            <a:r>
              <a:rPr lang="en-US" dirty="0"/>
              <a:t> yang </a:t>
            </a:r>
            <a:r>
              <a:rPr lang="en-US" dirty="0" err="1"/>
              <a:t>lebih</a:t>
            </a:r>
            <a:r>
              <a:rPr lang="en-US" dirty="0"/>
              <a:t> </a:t>
            </a:r>
            <a:r>
              <a:rPr lang="en-US" dirty="0" err="1"/>
              <a:t>sederhana</a:t>
            </a:r>
            <a:r>
              <a:rPr lang="en-US" dirty="0"/>
              <a:t>.</a:t>
            </a:r>
          </a:p>
          <a:p>
            <a:endParaRPr lang="en-US" dirty="0"/>
          </a:p>
          <a:p>
            <a:r>
              <a:rPr lang="en-US" dirty="0" err="1"/>
              <a:t>Antarmuka</a:t>
            </a:r>
            <a:r>
              <a:rPr lang="en-US" dirty="0"/>
              <a:t> web </a:t>
            </a:r>
            <a:r>
              <a:rPr lang="en-US" dirty="0" err="1"/>
              <a:t>dapat</a:t>
            </a:r>
            <a:r>
              <a:rPr lang="en-US" dirty="0"/>
              <a:t> </a:t>
            </a:r>
            <a:r>
              <a:rPr lang="en-US" dirty="0" err="1"/>
              <a:t>dihubungi</a:t>
            </a:r>
            <a:r>
              <a:rPr lang="en-US" dirty="0"/>
              <a:t> </a:t>
            </a:r>
            <a:r>
              <a:rPr lang="en-US" dirty="0" err="1"/>
              <a:t>melalui</a:t>
            </a:r>
            <a:r>
              <a:rPr lang="en-US" dirty="0"/>
              <a:t> https: // </a:t>
            </a:r>
            <a:r>
              <a:rPr lang="en-US" dirty="0" err="1"/>
              <a:t>youripaddress</a:t>
            </a:r>
            <a:r>
              <a:rPr lang="en-US" dirty="0"/>
              <a:t>: 8006 (login default </a:t>
            </a:r>
            <a:r>
              <a:rPr lang="en-US" dirty="0" err="1"/>
              <a:t>adalah</a:t>
            </a:r>
            <a:r>
              <a:rPr lang="en-US" dirty="0"/>
              <a:t>: root, </a:t>
            </a:r>
            <a:r>
              <a:rPr lang="en-US" dirty="0" err="1"/>
              <a:t>dan</a:t>
            </a:r>
            <a:r>
              <a:rPr lang="en-US" dirty="0"/>
              <a:t> kata </a:t>
            </a:r>
            <a:r>
              <a:rPr lang="en-US" dirty="0" err="1"/>
              <a:t>sandi</a:t>
            </a:r>
            <a:r>
              <a:rPr lang="en-US" dirty="0"/>
              <a:t> </a:t>
            </a:r>
            <a:r>
              <a:rPr lang="en-US" dirty="0" err="1"/>
              <a:t>ditentukan</a:t>
            </a:r>
            <a:r>
              <a:rPr lang="en-US" dirty="0"/>
              <a:t> </a:t>
            </a:r>
            <a:r>
              <a:rPr lang="en-US" dirty="0" err="1"/>
              <a:t>selama</a:t>
            </a:r>
            <a:r>
              <a:rPr lang="en-US" dirty="0"/>
              <a:t> proses </a:t>
            </a:r>
            <a:r>
              <a:rPr lang="en-US" dirty="0" err="1"/>
              <a:t>instalasi</a:t>
            </a:r>
            <a:r>
              <a:rPr lang="en-US" dirty="0"/>
              <a:t>).</a:t>
            </a:r>
          </a:p>
        </p:txBody>
      </p:sp>
      <p:sp>
        <p:nvSpPr>
          <p:cNvPr id="4" name="Footer Placeholder 3"/>
          <p:cNvSpPr>
            <a:spLocks noGrp="1"/>
          </p:cNvSpPr>
          <p:nvPr>
            <p:ph type="ftr" sz="quarter" idx="11"/>
          </p:nvPr>
        </p:nvSpPr>
        <p:spPr/>
        <p:txBody>
          <a:bodyPr/>
          <a:lstStyle/>
          <a:p>
            <a:r>
              <a:rPr lang="en-US" smtClean="0"/>
              <a:t>Dhoto - Advanced Computer Network</a:t>
            </a:r>
            <a:endParaRPr lang="en-US"/>
          </a:p>
        </p:txBody>
      </p:sp>
      <p:sp>
        <p:nvSpPr>
          <p:cNvPr id="5" name="Slide Number Placeholder 4"/>
          <p:cNvSpPr>
            <a:spLocks noGrp="1"/>
          </p:cNvSpPr>
          <p:nvPr>
            <p:ph type="sldNum" sz="quarter" idx="12"/>
          </p:nvPr>
        </p:nvSpPr>
        <p:spPr/>
        <p:txBody>
          <a:bodyPr/>
          <a:lstStyle/>
          <a:p>
            <a:fld id="{C21483AF-1F8A-3549-8809-9F0DAD12EFBF}" type="slidenum">
              <a:rPr lang="en-US" smtClean="0"/>
              <a:t>4</a:t>
            </a:fld>
            <a:endParaRPr lang="en-US"/>
          </a:p>
        </p:txBody>
      </p:sp>
    </p:spTree>
    <p:extLst>
      <p:ext uri="{BB962C8B-B14F-4D97-AF65-F5344CB8AC3E}">
        <p14:creationId xmlns:p14="http://schemas.microsoft.com/office/powerpoint/2010/main" val="239821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Dhoto - Advanced Computer Network</a:t>
            </a:r>
            <a:endParaRPr lang="en-US"/>
          </a:p>
        </p:txBody>
      </p:sp>
      <p:sp>
        <p:nvSpPr>
          <p:cNvPr id="4" name="Slide Number Placeholder 3"/>
          <p:cNvSpPr>
            <a:spLocks noGrp="1"/>
          </p:cNvSpPr>
          <p:nvPr>
            <p:ph type="sldNum" sz="quarter" idx="12"/>
          </p:nvPr>
        </p:nvSpPr>
        <p:spPr/>
        <p:txBody>
          <a:bodyPr/>
          <a:lstStyle/>
          <a:p>
            <a:fld id="{C21483AF-1F8A-3549-8809-9F0DAD12EFBF}" type="slidenum">
              <a:rPr lang="en-US" smtClean="0"/>
              <a:t>5</a:t>
            </a:fld>
            <a:endParaRPr lang="en-US"/>
          </a:p>
        </p:txBody>
      </p:sp>
      <p:sp>
        <p:nvSpPr>
          <p:cNvPr id="5" name="Title 3"/>
          <p:cNvSpPr txBox="1">
            <a:spLocks/>
          </p:cNvSpPr>
          <p:nvPr/>
        </p:nvSpPr>
        <p:spPr>
          <a:xfrm>
            <a:off x="359599" y="16620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t>Praktikum</a:t>
            </a:r>
            <a:r>
              <a:rPr lang="en-US" dirty="0" smtClean="0"/>
              <a:t/>
            </a:r>
            <a:br>
              <a:rPr lang="en-US" dirty="0" smtClean="0"/>
            </a:br>
            <a:r>
              <a:rPr lang="en-US" dirty="0" smtClean="0"/>
              <a:t>Create VM Via </a:t>
            </a:r>
            <a:r>
              <a:rPr lang="en-US" dirty="0" err="1" smtClean="0"/>
              <a:t>Gui</a:t>
            </a:r>
            <a:r>
              <a:rPr lang="en-US" dirty="0" smtClean="0"/>
              <a:t>:</a:t>
            </a:r>
            <a:br>
              <a:rPr lang="en-US" dirty="0" smtClean="0"/>
            </a:br>
            <a:endParaRPr lang="en-US" sz="2800" dirty="0"/>
          </a:p>
        </p:txBody>
      </p:sp>
      <p:pic>
        <p:nvPicPr>
          <p:cNvPr id="6" name="Picture 5"/>
          <p:cNvPicPr>
            <a:picLocks noChangeAspect="1"/>
          </p:cNvPicPr>
          <p:nvPr/>
        </p:nvPicPr>
        <p:blipFill>
          <a:blip r:embed="rId2"/>
          <a:stretch>
            <a:fillRect/>
          </a:stretch>
        </p:blipFill>
        <p:spPr>
          <a:xfrm>
            <a:off x="1896676" y="2408444"/>
            <a:ext cx="4905375" cy="2581275"/>
          </a:xfrm>
          <a:prstGeom prst="rect">
            <a:avLst/>
          </a:prstGeom>
        </p:spPr>
      </p:pic>
      <p:sp>
        <p:nvSpPr>
          <p:cNvPr id="7" name="TextBox 6"/>
          <p:cNvSpPr txBox="1"/>
          <p:nvPr/>
        </p:nvSpPr>
        <p:spPr>
          <a:xfrm>
            <a:off x="1080951" y="1940004"/>
            <a:ext cx="1794081" cy="369332"/>
          </a:xfrm>
          <a:prstGeom prst="rect">
            <a:avLst/>
          </a:prstGeom>
          <a:noFill/>
        </p:spPr>
        <p:txBody>
          <a:bodyPr wrap="none" rtlCol="0">
            <a:spAutoFit/>
          </a:bodyPr>
          <a:lstStyle/>
          <a:p>
            <a:r>
              <a:rPr lang="en-US" dirty="0" smtClean="0"/>
              <a:t>Login </a:t>
            </a:r>
            <a:r>
              <a:rPr lang="en-US" dirty="0" err="1" smtClean="0"/>
              <a:t>Proxmox</a:t>
            </a:r>
            <a:endParaRPr lang="en-US" dirty="0"/>
          </a:p>
        </p:txBody>
      </p:sp>
      <p:sp>
        <p:nvSpPr>
          <p:cNvPr id="8" name="Rectangle 7"/>
          <p:cNvSpPr/>
          <p:nvPr/>
        </p:nvSpPr>
        <p:spPr>
          <a:xfrm>
            <a:off x="4937871" y="5406703"/>
            <a:ext cx="6096000" cy="1200329"/>
          </a:xfrm>
          <a:prstGeom prst="rect">
            <a:avLst/>
          </a:prstGeom>
        </p:spPr>
        <p:txBody>
          <a:bodyPr>
            <a:spAutoFit/>
          </a:bodyPr>
          <a:lstStyle/>
          <a:p>
            <a:r>
              <a:rPr lang="en-US" dirty="0" err="1"/>
              <a:t>Ketika</a:t>
            </a:r>
            <a:r>
              <a:rPr lang="en-US" dirty="0"/>
              <a:t> </a:t>
            </a:r>
            <a:r>
              <a:rPr lang="en-US" dirty="0" err="1" smtClean="0"/>
              <a:t>telah</a:t>
            </a:r>
            <a:r>
              <a:rPr lang="en-US" dirty="0" smtClean="0"/>
              <a:t> </a:t>
            </a:r>
            <a:r>
              <a:rPr lang="en-US" dirty="0" err="1"/>
              <a:t>terhubung</a:t>
            </a:r>
            <a:r>
              <a:rPr lang="en-US" dirty="0"/>
              <a:t> </a:t>
            </a:r>
            <a:r>
              <a:rPr lang="en-US" dirty="0" err="1"/>
              <a:t>ke</a:t>
            </a:r>
            <a:r>
              <a:rPr lang="en-US" dirty="0"/>
              <a:t> server, </a:t>
            </a:r>
            <a:r>
              <a:rPr lang="en-US" dirty="0" err="1"/>
              <a:t>Anda</a:t>
            </a:r>
            <a:r>
              <a:rPr lang="en-US" dirty="0"/>
              <a:t> </a:t>
            </a:r>
            <a:r>
              <a:rPr lang="en-US" dirty="0" err="1"/>
              <a:t>akan</a:t>
            </a:r>
            <a:r>
              <a:rPr lang="en-US" dirty="0"/>
              <a:t> </a:t>
            </a:r>
            <a:r>
              <a:rPr lang="en-US" dirty="0" err="1"/>
              <a:t>melihat</a:t>
            </a:r>
            <a:r>
              <a:rPr lang="en-US" dirty="0"/>
              <a:t> </a:t>
            </a:r>
            <a:r>
              <a:rPr lang="en-US" dirty="0" err="1"/>
              <a:t>jendela</a:t>
            </a:r>
            <a:r>
              <a:rPr lang="en-US" dirty="0"/>
              <a:t> login </a:t>
            </a:r>
            <a:r>
              <a:rPr lang="en-US" dirty="0" err="1"/>
              <a:t>terlebih</a:t>
            </a:r>
            <a:r>
              <a:rPr lang="en-US" dirty="0"/>
              <a:t> </a:t>
            </a:r>
            <a:r>
              <a:rPr lang="en-US" dirty="0" err="1"/>
              <a:t>dahulu</a:t>
            </a:r>
            <a:r>
              <a:rPr lang="en-US" dirty="0"/>
              <a:t>. </a:t>
            </a:r>
            <a:r>
              <a:rPr lang="en-US" dirty="0" err="1"/>
              <a:t>Proxmox</a:t>
            </a:r>
            <a:r>
              <a:rPr lang="en-US" dirty="0"/>
              <a:t> VE </a:t>
            </a:r>
            <a:r>
              <a:rPr lang="en-US" dirty="0" err="1"/>
              <a:t>mendukung</a:t>
            </a:r>
            <a:r>
              <a:rPr lang="en-US" dirty="0"/>
              <a:t> </a:t>
            </a:r>
            <a:r>
              <a:rPr lang="en-US" dirty="0" err="1"/>
              <a:t>berbagai</a:t>
            </a:r>
            <a:r>
              <a:rPr lang="en-US" dirty="0"/>
              <a:t> backend </a:t>
            </a:r>
            <a:r>
              <a:rPr lang="en-US" dirty="0" err="1"/>
              <a:t>otentikasi</a:t>
            </a:r>
            <a:r>
              <a:rPr lang="en-US" dirty="0"/>
              <a:t> (Realm), </a:t>
            </a:r>
            <a:r>
              <a:rPr lang="en-US" dirty="0" err="1"/>
              <a:t>dan</a:t>
            </a:r>
            <a:r>
              <a:rPr lang="en-US" dirty="0"/>
              <a:t> </a:t>
            </a:r>
            <a:r>
              <a:rPr lang="en-US" dirty="0" err="1"/>
              <a:t>Anda</a:t>
            </a:r>
            <a:r>
              <a:rPr lang="en-US" dirty="0"/>
              <a:t> </a:t>
            </a:r>
            <a:r>
              <a:rPr lang="en-US" dirty="0" err="1"/>
              <a:t>dapat</a:t>
            </a:r>
            <a:r>
              <a:rPr lang="en-US" dirty="0"/>
              <a:t> </a:t>
            </a:r>
            <a:r>
              <a:rPr lang="en-US" dirty="0" err="1"/>
              <a:t>memilih</a:t>
            </a:r>
            <a:r>
              <a:rPr lang="en-US" dirty="0"/>
              <a:t> </a:t>
            </a:r>
            <a:r>
              <a:rPr lang="en-US" dirty="0" err="1"/>
              <a:t>bahasa</a:t>
            </a:r>
            <a:r>
              <a:rPr lang="en-US" dirty="0"/>
              <a:t> di </a:t>
            </a:r>
            <a:r>
              <a:rPr lang="en-US" dirty="0" err="1"/>
              <a:t>sini</a:t>
            </a:r>
            <a:r>
              <a:rPr lang="en-US" dirty="0" smtClean="0"/>
              <a:t>.</a:t>
            </a:r>
            <a:endParaRPr lang="en-US" dirty="0"/>
          </a:p>
        </p:txBody>
      </p:sp>
    </p:spTree>
    <p:extLst>
      <p:ext uri="{BB962C8B-B14F-4D97-AF65-F5344CB8AC3E}">
        <p14:creationId xmlns:p14="http://schemas.microsoft.com/office/powerpoint/2010/main" val="161180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522" y="1130670"/>
            <a:ext cx="7439890" cy="4034720"/>
          </a:xfrm>
          <a:prstGeom prst="rect">
            <a:avLst/>
          </a:prstGeom>
        </p:spPr>
      </p:pic>
      <p:sp>
        <p:nvSpPr>
          <p:cNvPr id="6" name="Donut 5"/>
          <p:cNvSpPr/>
          <p:nvPr/>
        </p:nvSpPr>
        <p:spPr>
          <a:xfrm>
            <a:off x="6656370" y="1311194"/>
            <a:ext cx="1125297" cy="803564"/>
          </a:xfrm>
          <a:prstGeom prst="donut">
            <a:avLst>
              <a:gd name="adj" fmla="val 10030"/>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p:cNvSpPr>
            <a:spLocks noGrp="1"/>
          </p:cNvSpPr>
          <p:nvPr>
            <p:ph type="ftr" sz="quarter" idx="11"/>
          </p:nvPr>
        </p:nvSpPr>
        <p:spPr/>
        <p:txBody>
          <a:bodyPr/>
          <a:lstStyle/>
          <a:p>
            <a:r>
              <a:rPr lang="en-US" smtClean="0"/>
              <a:t>Dhoto - Advanced Computer Network</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6</a:t>
            </a:fld>
            <a:endParaRPr lang="en-US" dirty="0"/>
          </a:p>
        </p:txBody>
      </p:sp>
      <p:sp>
        <p:nvSpPr>
          <p:cNvPr id="3" name="Rectangle 2"/>
          <p:cNvSpPr/>
          <p:nvPr/>
        </p:nvSpPr>
        <p:spPr>
          <a:xfrm>
            <a:off x="321553" y="494906"/>
            <a:ext cx="2313454" cy="369332"/>
          </a:xfrm>
          <a:prstGeom prst="rect">
            <a:avLst/>
          </a:prstGeom>
        </p:spPr>
        <p:txBody>
          <a:bodyPr wrap="none">
            <a:spAutoFit/>
          </a:bodyPr>
          <a:lstStyle/>
          <a:p>
            <a:r>
              <a:rPr lang="en-US" dirty="0"/>
              <a:t>web management</a:t>
            </a:r>
          </a:p>
        </p:txBody>
      </p:sp>
    </p:spTree>
    <p:extLst>
      <p:ext uri="{BB962C8B-B14F-4D97-AF65-F5344CB8AC3E}">
        <p14:creationId xmlns:p14="http://schemas.microsoft.com/office/powerpoint/2010/main" val="77957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Dhoto - Advanced Computer Network</a:t>
            </a:r>
            <a:endParaRPr lang="en-US"/>
          </a:p>
        </p:txBody>
      </p:sp>
      <p:sp>
        <p:nvSpPr>
          <p:cNvPr id="4" name="Slide Number Placeholder 3"/>
          <p:cNvSpPr>
            <a:spLocks noGrp="1"/>
          </p:cNvSpPr>
          <p:nvPr>
            <p:ph type="sldNum" sz="quarter" idx="12"/>
          </p:nvPr>
        </p:nvSpPr>
        <p:spPr/>
        <p:txBody>
          <a:bodyPr/>
          <a:lstStyle/>
          <a:p>
            <a:fld id="{C21483AF-1F8A-3549-8809-9F0DAD12EFBF}" type="slidenum">
              <a:rPr lang="en-US" smtClean="0"/>
              <a:t>7</a:t>
            </a:fld>
            <a:endParaRPr lang="en-US"/>
          </a:p>
        </p:txBody>
      </p:sp>
      <p:pic>
        <p:nvPicPr>
          <p:cNvPr id="1026" name="Picture 2" descr="https://pve.proxmox.com/pve-docs/images/screenshot/gui-datacenter-summ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12" y="588092"/>
            <a:ext cx="5402588" cy="53829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6784" y="588092"/>
            <a:ext cx="4834128" cy="5909310"/>
          </a:xfrm>
          <a:prstGeom prst="rect">
            <a:avLst/>
          </a:prstGeom>
        </p:spPr>
        <p:txBody>
          <a:bodyPr wrap="square">
            <a:spAutoFit/>
          </a:bodyPr>
          <a:lstStyle/>
          <a:p>
            <a:r>
              <a:rPr lang="en-US" dirty="0"/>
              <a:t>The </a:t>
            </a:r>
            <a:r>
              <a:rPr lang="en-US" dirty="0" err="1"/>
              <a:t>Proxmox</a:t>
            </a:r>
            <a:r>
              <a:rPr lang="en-US" dirty="0"/>
              <a:t> VE user interface consists of four regions.</a:t>
            </a:r>
          </a:p>
          <a:p>
            <a:endParaRPr lang="en-US" dirty="0"/>
          </a:p>
          <a:p>
            <a:r>
              <a:rPr lang="en-US" dirty="0"/>
              <a:t>Header </a:t>
            </a:r>
          </a:p>
          <a:p>
            <a:r>
              <a:rPr lang="en-US" dirty="0"/>
              <a:t>On top. Shows status information and contains buttons for most important actions.</a:t>
            </a:r>
          </a:p>
          <a:p>
            <a:endParaRPr lang="en-US" dirty="0"/>
          </a:p>
          <a:p>
            <a:r>
              <a:rPr lang="en-US" dirty="0"/>
              <a:t>Resource Tree </a:t>
            </a:r>
          </a:p>
          <a:p>
            <a:r>
              <a:rPr lang="en-US" dirty="0"/>
              <a:t>At the left side. A navigation tree where you can select specific objects.</a:t>
            </a:r>
          </a:p>
          <a:p>
            <a:endParaRPr lang="en-US" dirty="0"/>
          </a:p>
          <a:p>
            <a:r>
              <a:rPr lang="en-US" dirty="0"/>
              <a:t>Content Panel </a:t>
            </a:r>
          </a:p>
          <a:p>
            <a:r>
              <a:rPr lang="en-US" dirty="0"/>
              <a:t>Center region. Selected objects displays configuration options and status here.</a:t>
            </a:r>
          </a:p>
          <a:p>
            <a:endParaRPr lang="en-US" dirty="0"/>
          </a:p>
          <a:p>
            <a:r>
              <a:rPr lang="en-US" dirty="0"/>
              <a:t>Log Panel </a:t>
            </a:r>
          </a:p>
          <a:p>
            <a:r>
              <a:rPr lang="en-US" dirty="0"/>
              <a:t>At the bottom. Displays log entries for recent tasks. You can double-click on those log entries to get more details, or to abort a running task.</a:t>
            </a:r>
          </a:p>
        </p:txBody>
      </p:sp>
    </p:spTree>
    <p:extLst>
      <p:ext uri="{BB962C8B-B14F-4D97-AF65-F5344CB8AC3E}">
        <p14:creationId xmlns:p14="http://schemas.microsoft.com/office/powerpoint/2010/main" val="4687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General</a:t>
            </a:r>
            <a:endParaRPr lang="en-US" sz="2800" dirty="0"/>
          </a:p>
        </p:txBody>
      </p:sp>
      <p:sp>
        <p:nvSpPr>
          <p:cNvPr id="3" name="Content Placeholder 2"/>
          <p:cNvSpPr>
            <a:spLocks noGrp="1"/>
          </p:cNvSpPr>
          <p:nvPr>
            <p:ph sz="half" idx="1"/>
          </p:nvPr>
        </p:nvSpPr>
        <p:spPr/>
        <p:txBody>
          <a:bodyPr/>
          <a:lstStyle/>
          <a:p>
            <a:r>
              <a:rPr lang="en-US" dirty="0" smtClean="0"/>
              <a:t>Node: host </a:t>
            </a:r>
            <a:r>
              <a:rPr lang="en-US" dirty="0" err="1" smtClean="0"/>
              <a:t>mesin</a:t>
            </a:r>
            <a:endParaRPr lang="en-US" dirty="0" smtClean="0"/>
          </a:p>
          <a:p>
            <a:r>
              <a:rPr lang="en-US" dirty="0" smtClean="0"/>
              <a:t>VM ID: </a:t>
            </a:r>
            <a:r>
              <a:rPr lang="en-US" dirty="0" err="1" smtClean="0"/>
              <a:t>nomer</a:t>
            </a:r>
            <a:r>
              <a:rPr lang="en-US" dirty="0" smtClean="0"/>
              <a:t> guest </a:t>
            </a:r>
            <a:r>
              <a:rPr lang="en-US" dirty="0" err="1" smtClean="0"/>
              <a:t>mesin</a:t>
            </a:r>
            <a:endParaRPr lang="en-US" dirty="0" smtClean="0"/>
          </a:p>
          <a:p>
            <a:r>
              <a:rPr lang="en-US" dirty="0" smtClean="0"/>
              <a:t>Name: </a:t>
            </a:r>
            <a:r>
              <a:rPr lang="en-US" dirty="0" err="1" smtClean="0"/>
              <a:t>nama</a:t>
            </a:r>
            <a:r>
              <a:rPr lang="en-US" dirty="0" smtClean="0"/>
              <a:t> </a:t>
            </a:r>
            <a:r>
              <a:rPr lang="en-US" dirty="0" err="1" smtClean="0"/>
              <a:t>untuk</a:t>
            </a:r>
            <a:r>
              <a:rPr lang="en-US" dirty="0" smtClean="0"/>
              <a:t> guest  </a:t>
            </a:r>
            <a:r>
              <a:rPr lang="en-US" dirty="0" err="1" smtClean="0"/>
              <a:t>mesin</a:t>
            </a:r>
            <a:endParaRPr lang="en-US" dirty="0" smtClean="0"/>
          </a:p>
          <a:p>
            <a:r>
              <a:rPr lang="en-US" dirty="0" smtClean="0"/>
              <a:t>Resource Pool: </a:t>
            </a:r>
            <a:r>
              <a:rPr lang="en-US" dirty="0" err="1" smtClean="0"/>
              <a:t>pengelompokan</a:t>
            </a:r>
            <a:r>
              <a:rPr lang="en-US" dirty="0" smtClean="0"/>
              <a:t> group</a:t>
            </a:r>
            <a:endParaRPr lang="en-US" dirty="0"/>
          </a:p>
        </p:txBody>
      </p:sp>
      <p:pic>
        <p:nvPicPr>
          <p:cNvPr id="5" name="Content Placeholder 4"/>
          <p:cNvPicPr>
            <a:picLocks noGrp="1" noChangeAspect="1"/>
          </p:cNvPicPr>
          <p:nvPr>
            <p:ph sz="half" idx="2"/>
          </p:nvPr>
        </p:nvPicPr>
        <p:blipFill>
          <a:blip r:embed="rId2"/>
          <a:stretch>
            <a:fillRect/>
          </a:stretch>
        </p:blipFill>
        <p:spPr>
          <a:xfrm>
            <a:off x="5884068" y="2060575"/>
            <a:ext cx="4805203" cy="3549650"/>
          </a:xfrm>
          <a:prstGeom prst="rect">
            <a:avLst/>
          </a:prstGeom>
        </p:spPr>
      </p:pic>
      <p:sp>
        <p:nvSpPr>
          <p:cNvPr id="6" name="Footer Placeholder 5"/>
          <p:cNvSpPr>
            <a:spLocks noGrp="1"/>
          </p:cNvSpPr>
          <p:nvPr>
            <p:ph type="ftr" sz="quarter" idx="11"/>
          </p:nvPr>
        </p:nvSpPr>
        <p:spPr/>
        <p:txBody>
          <a:bodyPr/>
          <a:lstStyle/>
          <a:p>
            <a:r>
              <a:rPr lang="en-US" smtClean="0"/>
              <a:t>Dhoto - Advanced Computer Network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418698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VM:</a:t>
            </a:r>
            <a:br>
              <a:rPr lang="en-US" dirty="0" smtClean="0"/>
            </a:br>
            <a:r>
              <a:rPr lang="en-US" sz="2800" dirty="0" smtClean="0"/>
              <a:t>OS</a:t>
            </a:r>
            <a:endParaRPr lang="en-US" sz="2800" dirty="0"/>
          </a:p>
        </p:txBody>
      </p:sp>
      <p:sp>
        <p:nvSpPr>
          <p:cNvPr id="3" name="Content Placeholder 2"/>
          <p:cNvSpPr>
            <a:spLocks noGrp="1"/>
          </p:cNvSpPr>
          <p:nvPr>
            <p:ph sz="half" idx="1"/>
          </p:nvPr>
        </p:nvSpPr>
        <p:spPr/>
        <p:txBody>
          <a:bodyPr/>
          <a:lstStyle/>
          <a:p>
            <a:r>
              <a:rPr lang="en-US" dirty="0" err="1" smtClean="0"/>
              <a:t>Pemilihan</a:t>
            </a:r>
            <a:r>
              <a:rPr lang="en-US" dirty="0" smtClean="0"/>
              <a:t> OS </a:t>
            </a:r>
            <a:endParaRPr lang="en-US" dirty="0"/>
          </a:p>
        </p:txBody>
      </p:sp>
      <p:pic>
        <p:nvPicPr>
          <p:cNvPr id="5" name="Content Placeholder 4"/>
          <p:cNvPicPr>
            <a:picLocks noGrp="1" noChangeAspect="1"/>
          </p:cNvPicPr>
          <p:nvPr>
            <p:ph sz="half" idx="2"/>
          </p:nvPr>
        </p:nvPicPr>
        <p:blipFill>
          <a:blip r:embed="rId2"/>
          <a:stretch>
            <a:fillRect/>
          </a:stretch>
        </p:blipFill>
        <p:spPr>
          <a:xfrm>
            <a:off x="5909468" y="2060575"/>
            <a:ext cx="4805703" cy="3517900"/>
          </a:xfrm>
          <a:prstGeom prst="rect">
            <a:avLst/>
          </a:prstGeom>
        </p:spPr>
      </p:pic>
      <p:sp>
        <p:nvSpPr>
          <p:cNvPr id="6" name="Footer Placeholder 5"/>
          <p:cNvSpPr>
            <a:spLocks noGrp="1"/>
          </p:cNvSpPr>
          <p:nvPr>
            <p:ph type="ftr" sz="quarter" idx="11"/>
          </p:nvPr>
        </p:nvSpPr>
        <p:spPr/>
        <p:txBody>
          <a:bodyPr/>
          <a:lstStyle/>
          <a:p>
            <a:r>
              <a:rPr lang="en-US" smtClean="0"/>
              <a:t>Dhoto - Advanced Computer Network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8254478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7013</TotalTime>
  <Words>1004</Words>
  <Application>Microsoft Office PowerPoint</Application>
  <PresentationFormat>Widescreen</PresentationFormat>
  <Paragraphs>152</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Georgia</vt:lpstr>
      <vt:lpstr>Times New Roman</vt:lpstr>
      <vt:lpstr>Wingdings</vt:lpstr>
      <vt:lpstr>Wingdings 3</vt:lpstr>
      <vt:lpstr>Ion</vt:lpstr>
      <vt:lpstr>Advanced Computer Network: Manajemen VM</vt:lpstr>
      <vt:lpstr>PowerPoint Presentation</vt:lpstr>
      <vt:lpstr>Manajemen VM</vt:lpstr>
      <vt:lpstr>PowerPoint Presentation</vt:lpstr>
      <vt:lpstr>PowerPoint Presentation</vt:lpstr>
      <vt:lpstr>PowerPoint Presentation</vt:lpstr>
      <vt:lpstr>PowerPoint Presentation</vt:lpstr>
      <vt:lpstr>Create VM: General</vt:lpstr>
      <vt:lpstr>Create VM: OS</vt:lpstr>
      <vt:lpstr>Create VM: Hard disk </vt:lpstr>
      <vt:lpstr>Create VM: CPU</vt:lpstr>
      <vt:lpstr>Create VM: Memory</vt:lpstr>
      <vt:lpstr>Create VM: Network</vt:lpstr>
      <vt:lpstr>Create VM: start and shutdown order</vt:lpstr>
      <vt:lpstr>PowerPoint Presentation</vt:lpstr>
      <vt:lpstr>Management Tasks </vt:lpstr>
      <vt:lpstr>Daftar Pustaka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Network: Container</dc:title>
  <dc:creator>Sritrusta Sukaridhoto</dc:creator>
  <cp:lastModifiedBy>CORTANA</cp:lastModifiedBy>
  <cp:revision>33</cp:revision>
  <dcterms:created xsi:type="dcterms:W3CDTF">2017-10-04T14:56:15Z</dcterms:created>
  <dcterms:modified xsi:type="dcterms:W3CDTF">2018-09-19T16:39:22Z</dcterms:modified>
</cp:coreProperties>
</file>