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84" r:id="rId10"/>
    <p:sldId id="263" r:id="rId11"/>
    <p:sldId id="264" r:id="rId12"/>
    <p:sldId id="265" r:id="rId13"/>
    <p:sldId id="282" r:id="rId14"/>
    <p:sldId id="266" r:id="rId15"/>
    <p:sldId id="267" r:id="rId16"/>
    <p:sldId id="283" r:id="rId17"/>
    <p:sldId id="268" r:id="rId18"/>
    <p:sldId id="269" r:id="rId19"/>
    <p:sldId id="286" r:id="rId20"/>
    <p:sldId id="270" r:id="rId21"/>
    <p:sldId id="271" r:id="rId22"/>
    <p:sldId id="285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 snapToGrid="0" snapToObjects="1"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51D5E-FB5A-4741-AEFC-47505EAE132E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52EFD-7C21-834D-9578-267FBEFD3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4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D530-8E97-3944-987A-E55BAEFCFB29}" type="datetime1">
              <a:rPr lang="en-ID" smtClean="0"/>
              <a:pPr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0CCF-6A2C-F648-85E2-D33290815326}" type="datetime1">
              <a:rPr lang="en-ID" smtClean="0"/>
              <a:pPr/>
              <a:t>19/09/2018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347-7E2F-EC4D-AA3A-A74930052A90}" type="datetime1">
              <a:rPr lang="en-ID" smtClean="0"/>
              <a:pPr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B926-5DD7-E04D-8218-E9AF8B66D50A}" type="datetime1">
              <a:rPr lang="en-ID" smtClean="0"/>
              <a:pPr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26F-E92F-3346-9C32-3C49D2039B71}" type="datetime1">
              <a:rPr lang="en-ID" smtClean="0"/>
              <a:pPr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FAF2-FDD4-5345-8879-265BB36F7650}" type="datetime1">
              <a:rPr lang="en-ID" smtClean="0"/>
              <a:pPr/>
              <a:t>19/09/2018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7082-84A8-324E-9996-BFD6B24071E2}" type="datetime1">
              <a:rPr lang="en-ID" smtClean="0"/>
              <a:pPr/>
              <a:t>19/09/2018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F618-45EE-EE40-8852-15EA03F844CA}" type="datetime1">
              <a:rPr lang="en-ID" smtClean="0"/>
              <a:pPr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D30C-B61B-544C-A915-FB61D76DA534}" type="datetime1">
              <a:rPr lang="en-ID" smtClean="0"/>
              <a:pPr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5D31-1A49-704C-9D81-582890DE9B84}" type="datetime1">
              <a:rPr lang="en-ID" smtClean="0"/>
              <a:pPr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D2D2-4241-EC49-8594-5619586BE65B}" type="datetime1">
              <a:rPr lang="en-ID" smtClean="0"/>
              <a:pPr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3413-9689-AB41-B05F-050FD88C647C}" type="datetime1">
              <a:rPr lang="en-ID" smtClean="0"/>
              <a:pPr/>
              <a:t>19/09/2018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E9C6-583C-EE4F-BADB-F1E61A018BAF}" type="datetime1">
              <a:rPr lang="en-ID" smtClean="0"/>
              <a:pPr/>
              <a:t>19/09/2018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C43E-AB4E-A945-AA7A-2E072F7C27B8}" type="datetime1">
              <a:rPr lang="en-ID" smtClean="0"/>
              <a:pPr/>
              <a:t>19/09/2018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CCFD-BFAD-8E4D-A5D0-405F5B0A28BC}" type="datetime1">
              <a:rPr lang="en-ID" smtClean="0"/>
              <a:pPr/>
              <a:t>19/09/2018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740A-10C8-9245-A098-5D7CBD07202F}" type="datetime1">
              <a:rPr lang="en-ID" smtClean="0"/>
              <a:pPr/>
              <a:t>19/09/2018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7629-4208-6A4C-9151-30286D97D65B}" type="datetime1">
              <a:rPr lang="en-ID" smtClean="0"/>
              <a:pPr/>
              <a:t>19/09/2018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tif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974AC5F-B5B7-BD4A-B4C7-060F8A97D3A7}" type="datetime1">
              <a:rPr lang="en-ID" smtClean="0"/>
              <a:pPr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133684" y="120649"/>
            <a:ext cx="992386" cy="9427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910" y="295656"/>
            <a:ext cx="9381747" cy="3329581"/>
          </a:xfrm>
        </p:spPr>
        <p:txBody>
          <a:bodyPr/>
          <a:lstStyle/>
          <a:p>
            <a:r>
              <a:rPr lang="en-US" sz="4000" dirty="0" smtClean="0"/>
              <a:t>Advanced </a:t>
            </a:r>
            <a:r>
              <a:rPr lang="en-US" sz="4000" dirty="0" smtClean="0"/>
              <a:t>Computer Network: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Proxmox</a:t>
            </a:r>
            <a:r>
              <a:rPr lang="en-US" dirty="0" smtClean="0"/>
              <a:t> VE Storage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3911028"/>
            <a:ext cx="8825658" cy="86142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Sritrusta </a:t>
            </a:r>
            <a:r>
              <a:rPr lang="en-US" dirty="0" err="1" smtClean="0">
                <a:solidFill>
                  <a:schemeClr val="tx1"/>
                </a:solidFill>
              </a:rPr>
              <a:t>sukaridhoto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ph.d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smtClean="0"/>
              <a:t>interface command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dianjurkan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membiasakan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dibalik</a:t>
            </a:r>
            <a:r>
              <a:rPr lang="en-US" dirty="0" smtClean="0"/>
              <a:t> pool storage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pengenalan</a:t>
            </a:r>
            <a:r>
              <a:rPr lang="en-US" dirty="0" smtClean="0"/>
              <a:t> volume,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kenyataannya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dipaksakan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command line.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allocation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penghapusan</a:t>
            </a:r>
            <a:r>
              <a:rPr lang="en-US" dirty="0" smtClean="0"/>
              <a:t> volume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tool VM </a:t>
            </a:r>
            <a:r>
              <a:rPr lang="en-US" dirty="0" err="1" smtClean="0"/>
              <a:t>dan</a:t>
            </a:r>
            <a:r>
              <a:rPr lang="en-US" dirty="0" smtClean="0"/>
              <a:t> Management container.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tools command line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pvesm</a:t>
            </a:r>
            <a:r>
              <a:rPr lang="en-US" dirty="0" smtClean="0"/>
              <a:t>(“</a:t>
            </a:r>
            <a:r>
              <a:rPr lang="en-US" dirty="0" err="1" smtClean="0"/>
              <a:t>Proxmox</a:t>
            </a:r>
            <a:r>
              <a:rPr lang="en-US" dirty="0" smtClean="0"/>
              <a:t> VE Storage Manager”), yang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 management storage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2" descr="D:\03. KULIAH PASCA\MATAKULIAH\SEMESTER 1\05. MATKUL PILIHAN\NETWORK ADVANCE\Untitle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12" y="196835"/>
            <a:ext cx="7666894" cy="5184790"/>
          </a:xfrm>
          <a:prstGeom prst="rect">
            <a:avLst/>
          </a:prstGeom>
          <a:noFill/>
        </p:spPr>
      </p:pic>
      <p:pic>
        <p:nvPicPr>
          <p:cNvPr id="3074" name="Picture 2" descr="D:\03. KULIAH PASCA\MATAKULIAH\SEMESTER 1\05. MATKUL PILIHAN\NETWORK ADVANCE\Untitled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836" y="5321664"/>
            <a:ext cx="8026622" cy="1379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8" name="Picture 2" descr="D:\03. KULIAH PASCA\MATAKULIAH\SEMESTER 1\05. MATKUL PILIHAN\NETWORK ADVANCE\Untitle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2249" y="452718"/>
            <a:ext cx="9150291" cy="6203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Dhoto</a:t>
            </a:r>
            <a:r>
              <a:rPr lang="en-US" dirty="0" smtClean="0"/>
              <a:t>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 descr="D:\03. KULIAH PASCA\MATAKULIAH\SEMESTER 1\05. MATKUL PILIHAN\NETWORK ADVANCE\pves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239" y="469835"/>
            <a:ext cx="9790595" cy="1187161"/>
          </a:xfrm>
          <a:prstGeom prst="rect">
            <a:avLst/>
          </a:prstGeom>
          <a:noFill/>
        </p:spPr>
      </p:pic>
      <p:pic>
        <p:nvPicPr>
          <p:cNvPr id="2051" name="Picture 3" descr="D:\03. KULIAH PASCA\MATAKULIAH\SEMESTER 1\05. MATKUL PILIHAN\NETWORK ADVANCE\pvesm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239" y="1851025"/>
            <a:ext cx="9765108" cy="1487920"/>
          </a:xfrm>
          <a:prstGeom prst="rect">
            <a:avLst/>
          </a:prstGeom>
          <a:noFill/>
        </p:spPr>
      </p:pic>
      <p:pic>
        <p:nvPicPr>
          <p:cNvPr id="2052" name="Picture 4" descr="D:\03. KULIAH PASCA\MATAKULIAH\SEMESTER 1\05. MATKUL PILIHAN\NETWORK ADVANCE\storage.cfg 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238" y="3643313"/>
            <a:ext cx="9765109" cy="1538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639" y="282103"/>
            <a:ext cx="9404723" cy="1400530"/>
          </a:xfrm>
        </p:spPr>
        <p:txBody>
          <a:bodyPr/>
          <a:lstStyle/>
          <a:p>
            <a:r>
              <a:rPr lang="en-US" sz="3600" dirty="0" smtClean="0"/>
              <a:t>3. </a:t>
            </a:r>
            <a:r>
              <a:rPr lang="en-US" sz="3600" dirty="0" err="1" smtClean="0"/>
              <a:t>Menggunakan</a:t>
            </a:r>
            <a:r>
              <a:rPr lang="en-US" sz="3600" dirty="0" smtClean="0"/>
              <a:t> Directory </a:t>
            </a:r>
            <a:r>
              <a:rPr lang="en-US" sz="3600" dirty="0" smtClean="0"/>
              <a:t>Backend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616787"/>
            <a:ext cx="8946541" cy="4195481"/>
          </a:xfrm>
        </p:spPr>
        <p:txBody>
          <a:bodyPr>
            <a:normAutofit/>
          </a:bodyPr>
          <a:lstStyle/>
          <a:p>
            <a:r>
              <a:rPr lang="en-GB" dirty="0" err="1" smtClean="0"/>
              <a:t>Proxmox</a:t>
            </a:r>
            <a:r>
              <a:rPr lang="en-GB" dirty="0" smtClean="0"/>
              <a:t> VE </a:t>
            </a:r>
            <a:r>
              <a:rPr lang="en-GB" dirty="0" err="1" smtClean="0"/>
              <a:t>dapat</a:t>
            </a:r>
            <a:r>
              <a:rPr lang="en-GB" dirty="0" smtClean="0"/>
              <a:t> </a:t>
            </a:r>
            <a:r>
              <a:rPr lang="en-GB" dirty="0" err="1" smtClean="0"/>
              <a:t>menggunakan</a:t>
            </a:r>
            <a:r>
              <a:rPr lang="en-GB" dirty="0" smtClean="0"/>
              <a:t> </a:t>
            </a:r>
            <a:r>
              <a:rPr lang="en-GB" dirty="0" err="1" smtClean="0"/>
              <a:t>direktori</a:t>
            </a:r>
            <a:r>
              <a:rPr lang="en-GB" dirty="0" smtClean="0"/>
              <a:t> local </a:t>
            </a:r>
            <a:r>
              <a:rPr lang="en-GB" dirty="0" err="1" smtClean="0"/>
              <a:t>atau</a:t>
            </a:r>
            <a:r>
              <a:rPr lang="en-GB" dirty="0" smtClean="0"/>
              <a:t> local </a:t>
            </a:r>
            <a:r>
              <a:rPr lang="en-GB" dirty="0" err="1" smtClean="0"/>
              <a:t>moundting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storage. </a:t>
            </a:r>
            <a:r>
              <a:rPr lang="en-US" dirty="0" smtClean="0"/>
              <a:t>Directory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pengelompokkan</a:t>
            </a:r>
            <a:r>
              <a:rPr lang="en-US" dirty="0" smtClean="0"/>
              <a:t> data-data file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ruang-ruang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media </a:t>
            </a:r>
            <a:r>
              <a:rPr lang="en-US" dirty="0" err="1" smtClean="0"/>
              <a:t>penyimpanan</a:t>
            </a:r>
            <a:r>
              <a:rPr lang="en-US" dirty="0" smtClean="0"/>
              <a:t>, </a:t>
            </a:r>
            <a:r>
              <a:rPr lang="en-GB" dirty="0" err="1" smtClean="0"/>
              <a:t>sehingga</a:t>
            </a:r>
            <a:r>
              <a:rPr lang="en-GB" dirty="0" smtClean="0"/>
              <a:t> </a:t>
            </a:r>
            <a:r>
              <a:rPr lang="en-GB" dirty="0" err="1" smtClean="0"/>
              <a:t>anda</a:t>
            </a:r>
            <a:r>
              <a:rPr lang="en-GB" dirty="0" smtClean="0"/>
              <a:t> </a:t>
            </a:r>
            <a:r>
              <a:rPr lang="en-GB" dirty="0" err="1" smtClean="0"/>
              <a:t>dapat</a:t>
            </a:r>
            <a:r>
              <a:rPr lang="en-GB" dirty="0" smtClean="0"/>
              <a:t> </a:t>
            </a:r>
            <a:r>
              <a:rPr lang="en-GB" dirty="0" err="1" smtClean="0"/>
              <a:t>menyimpan</a:t>
            </a:r>
            <a:r>
              <a:rPr lang="en-GB" dirty="0" smtClean="0"/>
              <a:t> </a:t>
            </a:r>
            <a:r>
              <a:rPr lang="en-GB" dirty="0" err="1" smtClean="0"/>
              <a:t>jenis</a:t>
            </a:r>
            <a:r>
              <a:rPr lang="en-GB" dirty="0" smtClean="0"/>
              <a:t> </a:t>
            </a:r>
            <a:r>
              <a:rPr lang="en-GB" dirty="0" err="1" smtClean="0"/>
              <a:t>konten</a:t>
            </a:r>
            <a:r>
              <a:rPr lang="en-GB" dirty="0" smtClean="0"/>
              <a:t> </a:t>
            </a:r>
            <a:r>
              <a:rPr lang="en-GB" dirty="0" err="1" smtClean="0"/>
              <a:t>seperti</a:t>
            </a:r>
            <a:r>
              <a:rPr lang="en-GB" dirty="0" smtClean="0"/>
              <a:t> disk image virtual, </a:t>
            </a:r>
            <a:r>
              <a:rPr lang="en-GB" dirty="0" err="1" smtClean="0"/>
              <a:t>kontainer</a:t>
            </a:r>
            <a:r>
              <a:rPr lang="en-GB" dirty="0" smtClean="0"/>
              <a:t>, templates, ISO image </a:t>
            </a:r>
            <a:r>
              <a:rPr lang="en-GB" dirty="0" err="1" smtClean="0"/>
              <a:t>atau</a:t>
            </a:r>
            <a:r>
              <a:rPr lang="en-GB" dirty="0" smtClean="0"/>
              <a:t> backup file.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123" name="Picture 3" descr="D:\03. KULIAH PASCA\MATAKULIAH\SEMESTER 1\05. MATKUL PILIHAN\NETWORK ADVANCE\Untitle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6254" y="3535691"/>
            <a:ext cx="8736286" cy="2611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6147" name="Picture 3" descr="D:\03. KULIAH PASCA\MATAKULIAH\SEMESTER 1\05. MATKUL PILIHAN\NETWORK ADVANCE\Untitle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11" y="1606831"/>
            <a:ext cx="10051824" cy="4301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074" name="Picture 2" descr="D:\03. KULIAH PASCA\MATAKULIAH\SEMESTER 1\05. MATKUL PILIHAN\NETWORK ADVANCE\storage.cfg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865" y="865247"/>
            <a:ext cx="9972119" cy="1753745"/>
          </a:xfrm>
          <a:prstGeom prst="rect">
            <a:avLst/>
          </a:prstGeom>
          <a:noFill/>
        </p:spPr>
      </p:pic>
      <p:pic>
        <p:nvPicPr>
          <p:cNvPr id="3075" name="Picture 3" descr="D:\03. KULIAH PASCA\MATAKULIAH\SEMESTER 1\05. MATKUL PILIHAN\NETWORK ADVANCE\storage.cfg 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164" y="2712734"/>
            <a:ext cx="10084096" cy="1762269"/>
          </a:xfrm>
          <a:prstGeom prst="rect">
            <a:avLst/>
          </a:prstGeom>
          <a:noFill/>
        </p:spPr>
      </p:pic>
      <p:pic>
        <p:nvPicPr>
          <p:cNvPr id="3076" name="Picture 4" descr="D:\03. KULIAH PASCA\MATAKULIAH\SEMESTER 1\05. MATKUL PILIHAN\NETWORK ADVANCE\storage.cfg 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308" y="4569384"/>
            <a:ext cx="10084095" cy="1918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 Backend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Backend NFS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direktori</a:t>
            </a:r>
            <a:r>
              <a:rPr lang="en-US" dirty="0" smtClean="0"/>
              <a:t> backend,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-share properties. </a:t>
            </a:r>
            <a:r>
              <a:rPr lang="en-US" dirty="0" err="1" smtClean="0"/>
              <a:t>Lyout</a:t>
            </a:r>
            <a:r>
              <a:rPr lang="en-US" dirty="0" smtClean="0"/>
              <a:t> </a:t>
            </a:r>
            <a:r>
              <a:rPr lang="en-US" dirty="0" err="1" smtClean="0"/>
              <a:t>direktori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penamaan</a:t>
            </a:r>
            <a:r>
              <a:rPr lang="en-US" dirty="0" smtClean="0"/>
              <a:t> file </a:t>
            </a:r>
            <a:r>
              <a:rPr lang="en-US" dirty="0" err="1" smtClean="0"/>
              <a:t>sama</a:t>
            </a:r>
            <a:r>
              <a:rPr lang="en-US" dirty="0" smtClean="0"/>
              <a:t>.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utamanya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menkonfigurasi</a:t>
            </a:r>
            <a:r>
              <a:rPr lang="en-US" dirty="0" smtClean="0"/>
              <a:t> server NFS, </a:t>
            </a:r>
            <a:r>
              <a:rPr lang="en-US" dirty="0" err="1" smtClean="0"/>
              <a:t>sehingga</a:t>
            </a:r>
            <a:r>
              <a:rPr lang="en-US" dirty="0" smtClean="0"/>
              <a:t> backend </a:t>
            </a:r>
            <a:r>
              <a:rPr lang="en-US" dirty="0" err="1" smtClean="0"/>
              <a:t>bisa</a:t>
            </a:r>
            <a:r>
              <a:rPr lang="en-US" dirty="0" smtClean="0"/>
              <a:t> me-mount share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memodifikasi</a:t>
            </a:r>
            <a:r>
              <a:rPr lang="en-US" dirty="0" smtClean="0"/>
              <a:t>   </a:t>
            </a:r>
            <a:r>
              <a:rPr lang="en-US" sz="1700" i="1" dirty="0" smtClean="0"/>
              <a:t>/ etc / </a:t>
            </a:r>
            <a:r>
              <a:rPr lang="en-US" sz="1700" i="1" dirty="0" err="1" smtClean="0"/>
              <a:t>fstab</a:t>
            </a:r>
            <a:r>
              <a:rPr lang="en-US" dirty="0" smtClean="0"/>
              <a:t>. Backend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server online,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meminta</a:t>
            </a:r>
            <a:r>
              <a:rPr lang="en-US" dirty="0" smtClean="0"/>
              <a:t> server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-export  file yang </a:t>
            </a:r>
            <a:r>
              <a:rPr lang="en-US" dirty="0" err="1" smtClean="0"/>
              <a:t>di</a:t>
            </a:r>
            <a:r>
              <a:rPr lang="en-US" dirty="0" smtClean="0"/>
              <a:t> share.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7270"/>
            <a:ext cx="9404723" cy="1016146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194" name="Picture 2" descr="D:\03. KULIAH PASCA\MATAKULIAH\SEMESTER 1\05. MATKUL PILIHAN\NETWORK ADVANCE\Untitle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12" y="781747"/>
            <a:ext cx="8216535" cy="5739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170" name="Picture 2" descr="D:\03. KULIAH PASCA\MATAKULIAH\SEMESTER 1\05. MATKUL PILIHAN\NETWORK ADVANCE\storage.cfg 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8065" y="2017713"/>
            <a:ext cx="8172039" cy="3939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95" y="747535"/>
            <a:ext cx="9404723" cy="1400530"/>
          </a:xfrm>
        </p:spPr>
        <p:txBody>
          <a:bodyPr/>
          <a:lstStyle/>
          <a:p>
            <a:r>
              <a:rPr lang="en-US" dirty="0" err="1" smtClean="0"/>
              <a:t>Praktikum</a:t>
            </a:r>
            <a:r>
              <a:rPr lang="en-US" dirty="0"/>
              <a:t> </a:t>
            </a:r>
            <a:r>
              <a:rPr lang="en-US" dirty="0" err="1"/>
              <a:t>Proxmox</a:t>
            </a:r>
            <a:r>
              <a:rPr lang="en-US" dirty="0"/>
              <a:t> VE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499" y="1764972"/>
            <a:ext cx="8525319" cy="4195481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Proxmox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Storage</a:t>
            </a:r>
          </a:p>
          <a:p>
            <a:pPr lvl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MengetahuiType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</a:p>
          <a:p>
            <a:pPr lvl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Konfigurasi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storage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terinstal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proxmox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client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Koneksi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91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Configurasi</a:t>
            </a:r>
            <a:r>
              <a:rPr lang="en-US" dirty="0" smtClean="0"/>
              <a:t> </a:t>
            </a:r>
            <a:r>
              <a:rPr lang="en-US" dirty="0" err="1" smtClean="0"/>
              <a:t>Gluseter</a:t>
            </a:r>
            <a:r>
              <a:rPr lang="en-US" dirty="0" smtClean="0"/>
              <a:t> </a:t>
            </a:r>
            <a:r>
              <a:rPr lang="en-US" dirty="0" smtClean="0"/>
              <a:t>FS Backend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GlusterFS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file </a:t>
            </a:r>
            <a:r>
              <a:rPr lang="en-US" dirty="0" err="1" smtClean="0"/>
              <a:t>terukur</a:t>
            </a:r>
            <a:r>
              <a:rPr lang="en-US" dirty="0" smtClean="0"/>
              <a:t>.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modular,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komuditas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hardware,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storage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terjangkau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murah</a:t>
            </a:r>
            <a:r>
              <a:rPr lang="en-US" dirty="0" smtClean="0"/>
              <a:t>.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menskalakan</a:t>
            </a:r>
            <a:r>
              <a:rPr lang="en-US" dirty="0" smtClean="0"/>
              <a:t> </a:t>
            </a:r>
            <a:r>
              <a:rPr lang="en-US" dirty="0" err="1" smtClean="0"/>
              <a:t>petabyte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menangani</a:t>
            </a:r>
            <a:r>
              <a:rPr lang="en-US" dirty="0" smtClean="0"/>
              <a:t> </a:t>
            </a:r>
            <a:r>
              <a:rPr lang="en-US" dirty="0" err="1" smtClean="0"/>
              <a:t>ribuan</a:t>
            </a:r>
            <a:r>
              <a:rPr lang="en-US" dirty="0" smtClean="0"/>
              <a:t> client.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42" name="Picture 2" descr="D:\03. KULIAH PASCA\MATAKULIAH\SEMESTER 1\05. MATKUL PILIHAN\NETWORK ADVANCE\Untitle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760" y="4096768"/>
            <a:ext cx="7883255" cy="2421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ZFS Pool Backend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140250"/>
            <a:ext cx="8946541" cy="4195481"/>
          </a:xfrm>
        </p:spPr>
        <p:txBody>
          <a:bodyPr/>
          <a:lstStyle/>
          <a:p>
            <a:r>
              <a:rPr lang="en-GB" dirty="0" smtClean="0"/>
              <a:t>Backend </a:t>
            </a:r>
            <a:r>
              <a:rPr lang="en-GB" dirty="0" err="1" smtClean="0"/>
              <a:t>ini</a:t>
            </a:r>
            <a:r>
              <a:rPr lang="en-GB" dirty="0" smtClean="0"/>
              <a:t> </a:t>
            </a:r>
            <a:r>
              <a:rPr lang="en-GB" dirty="0" err="1" smtClean="0"/>
              <a:t>memungkinkan</a:t>
            </a:r>
            <a:r>
              <a:rPr lang="en-GB" dirty="0" smtClean="0"/>
              <a:t> </a:t>
            </a:r>
            <a:r>
              <a:rPr lang="en-GB" dirty="0" err="1" smtClean="0"/>
              <a:t>anda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mengakses</a:t>
            </a:r>
            <a:r>
              <a:rPr lang="en-GB" dirty="0" smtClean="0"/>
              <a:t> ZFS Pools Local. </a:t>
            </a:r>
            <a:r>
              <a:rPr lang="en-GB" dirty="0" err="1" smtClean="0"/>
              <a:t>Adapaun</a:t>
            </a:r>
            <a:r>
              <a:rPr lang="en-GB" dirty="0" smtClean="0"/>
              <a:t> </a:t>
            </a:r>
            <a:r>
              <a:rPr lang="en-GB" dirty="0" err="1" smtClean="0"/>
              <a:t>contoh</a:t>
            </a:r>
            <a:r>
              <a:rPr lang="en-GB" dirty="0" smtClean="0"/>
              <a:t> </a:t>
            </a:r>
            <a:r>
              <a:rPr lang="en-GB" dirty="0" err="1" smtClean="0"/>
              <a:t>cunfigurasinya</a:t>
            </a:r>
            <a:r>
              <a:rPr lang="en-GB" dirty="0" smtClean="0"/>
              <a:t> </a:t>
            </a:r>
            <a:r>
              <a:rPr lang="en-GB" dirty="0" err="1" smtClean="0"/>
              <a:t>sebagai</a:t>
            </a:r>
            <a:r>
              <a:rPr lang="en-GB" dirty="0" smtClean="0"/>
              <a:t> </a:t>
            </a:r>
            <a:r>
              <a:rPr lang="en-GB" dirty="0" err="1" smtClean="0"/>
              <a:t>berikut</a:t>
            </a:r>
            <a:r>
              <a:rPr lang="en-GB" dirty="0" smtClean="0"/>
              <a:t>: </a:t>
            </a:r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1267" name="Picture 3" descr="D:\03. KULIAH PASCA\MATAKULIAH\SEMESTER 1\05. MATKUL PILIHAN\NETWORK ADVANCE\Untitle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605" y="1801025"/>
            <a:ext cx="5537932" cy="1722596"/>
          </a:xfrm>
          <a:prstGeom prst="rect">
            <a:avLst/>
          </a:prstGeom>
          <a:noFill/>
        </p:spPr>
      </p:pic>
      <p:pic>
        <p:nvPicPr>
          <p:cNvPr id="11268" name="Picture 4" descr="D:\03. KULIAH PASCA\MATAKULIAH\SEMESTER 1\05. MATKUL PILIHAN\NETWORK ADVANCE\Untitled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9133" y="3363091"/>
            <a:ext cx="6972837" cy="299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146" name="Picture 2" descr="D:\03. KULIAH PASCA\MATAKULIAH\SEMESTER 1\05. MATKUL PILIHAN\NETWORK ADVANCE\storage.cfg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439" y="1853248"/>
            <a:ext cx="9846369" cy="3633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84" y="87718"/>
            <a:ext cx="9319314" cy="767687"/>
          </a:xfrm>
        </p:spPr>
        <p:txBody>
          <a:bodyPr/>
          <a:lstStyle/>
          <a:p>
            <a:r>
              <a:rPr lang="en-US" dirty="0" smtClean="0"/>
              <a:t>5. LVM </a:t>
            </a:r>
            <a:r>
              <a:rPr lang="en-US" dirty="0" smtClean="0"/>
              <a:t>Backend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438" y="767687"/>
            <a:ext cx="9929578" cy="4195481"/>
          </a:xfrm>
        </p:spPr>
        <p:txBody>
          <a:bodyPr/>
          <a:lstStyle/>
          <a:p>
            <a:r>
              <a:rPr lang="en-US" dirty="0" smtClean="0"/>
              <a:t>LVM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software yang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hardisk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partisi</a:t>
            </a:r>
            <a:r>
              <a:rPr lang="en-US" dirty="0" smtClean="0"/>
              <a:t>. LVM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membagi</a:t>
            </a:r>
            <a:r>
              <a:rPr lang="en-US" dirty="0" smtClean="0"/>
              <a:t> space disk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smaller logic volume. LVM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linux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mempermudah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hard drive.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2290" name="Picture 2" descr="D:\03. KULIAH PASCA\MATAKULIAH\SEMESTER 1\05. MATKUL PILIHAN\NETWORK ADVANCE\Untitled1.png"/>
          <p:cNvPicPr>
            <a:picLocks noChangeAspect="1" noChangeArrowheads="1"/>
          </p:cNvPicPr>
          <p:nvPr/>
        </p:nvPicPr>
        <p:blipFill>
          <a:blip r:embed="rId2"/>
          <a:srcRect t="20365"/>
          <a:stretch>
            <a:fillRect/>
          </a:stretch>
        </p:blipFill>
        <p:spPr bwMode="auto">
          <a:xfrm>
            <a:off x="971378" y="2039814"/>
            <a:ext cx="8735330" cy="4759553"/>
          </a:xfrm>
          <a:prstGeom prst="rect">
            <a:avLst/>
          </a:prstGeom>
          <a:noFill/>
        </p:spPr>
      </p:pic>
      <p:pic>
        <p:nvPicPr>
          <p:cNvPr id="7" name="Picture 5" descr="D:\03. KULIAH PASCA\MATAKULIAH\SEMESTER 1\05. MATKUL PILIHAN\NETWORK ADVANCE\Untitled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9111" y="5555419"/>
            <a:ext cx="3146423" cy="849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LVM </a:t>
            </a:r>
            <a:r>
              <a:rPr lang="en-US" dirty="0" smtClean="0"/>
              <a:t>Thin Backend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LVM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mengalokasikan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volume.LVM </a:t>
            </a:r>
            <a:r>
              <a:rPr lang="en-US" dirty="0" err="1" smtClean="0"/>
              <a:t>kurus</a:t>
            </a:r>
            <a:r>
              <a:rPr lang="en-US" dirty="0" smtClean="0"/>
              <a:t> </a:t>
            </a:r>
            <a:r>
              <a:rPr lang="en-US" dirty="0" err="1" smtClean="0"/>
              <a:t>tipis</a:t>
            </a:r>
            <a:r>
              <a:rPr lang="en-US" dirty="0" smtClean="0"/>
              <a:t> </a:t>
            </a:r>
            <a:r>
              <a:rPr lang="en-US" dirty="0" err="1" smtClean="0"/>
              <a:t>malah</a:t>
            </a:r>
            <a:r>
              <a:rPr lang="en-US" dirty="0" smtClean="0"/>
              <a:t> </a:t>
            </a:r>
            <a:r>
              <a:rPr lang="en-US" dirty="0" err="1" smtClean="0"/>
              <a:t>mengalokasikan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</a:t>
            </a:r>
            <a:r>
              <a:rPr lang="en-US" dirty="0" err="1" smtClean="0"/>
              <a:t>pasir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.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thin-provisioning, </a:t>
            </a:r>
            <a:r>
              <a:rPr lang="en-US" dirty="0" err="1" smtClean="0"/>
              <a:t>karena</a:t>
            </a:r>
            <a:r>
              <a:rPr lang="en-US" dirty="0" smtClean="0"/>
              <a:t> volume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yang </a:t>
            </a:r>
            <a:r>
              <a:rPr lang="en-US" dirty="0" err="1" smtClean="0"/>
              <a:t>tersedia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bantu </a:t>
            </a:r>
            <a:r>
              <a:rPr lang="en-US" dirty="0" err="1" smtClean="0"/>
              <a:t>perintah</a:t>
            </a:r>
            <a:r>
              <a:rPr lang="en-US" dirty="0" smtClean="0"/>
              <a:t> LVM yang normal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Thin Polls LVM (</a:t>
            </a:r>
            <a:r>
              <a:rPr lang="en-US" sz="1600" i="1" dirty="0" smtClean="0"/>
              <a:t>see man  </a:t>
            </a:r>
            <a:r>
              <a:rPr lang="en-US" sz="1600" i="1" dirty="0" err="1" smtClean="0"/>
              <a:t>lvmthin</a:t>
            </a:r>
            <a:r>
              <a:rPr lang="en-US" sz="1600" i="1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rinciannya</a:t>
            </a:r>
            <a:r>
              <a:rPr lang="en-US" dirty="0" smtClean="0"/>
              <a:t>).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asumsi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volume LVM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pve</a:t>
            </a:r>
            <a:r>
              <a:rPr lang="en-US" dirty="0" smtClean="0"/>
              <a:t>,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kolam</a:t>
            </a:r>
            <a:r>
              <a:rPr lang="en-US" dirty="0" smtClean="0"/>
              <a:t> </a:t>
            </a:r>
            <a:r>
              <a:rPr lang="en-US" dirty="0" err="1" smtClean="0"/>
              <a:t>tipis</a:t>
            </a:r>
            <a:r>
              <a:rPr lang="en-US" dirty="0" smtClean="0"/>
              <a:t> LVM </a:t>
            </a:r>
            <a:r>
              <a:rPr lang="en-US" dirty="0" err="1" smtClean="0"/>
              <a:t>baru</a:t>
            </a:r>
            <a:r>
              <a:rPr lang="en-US" dirty="0" smtClean="0"/>
              <a:t> (</a:t>
            </a:r>
            <a:r>
              <a:rPr lang="en-US" dirty="0" err="1" smtClean="0"/>
              <a:t>ukuran</a:t>
            </a:r>
            <a:r>
              <a:rPr lang="en-US" dirty="0" smtClean="0"/>
              <a:t> 100G)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sz="1600" i="1" dirty="0" smtClean="0"/>
              <a:t>data</a:t>
            </a:r>
            <a:r>
              <a:rPr lang="en-US" dirty="0" smtClean="0"/>
              <a:t>;</a:t>
            </a:r>
          </a:p>
          <a:p>
            <a:pPr lvl="1"/>
            <a:r>
              <a:rPr lang="en-GB" sz="1400" i="1" dirty="0" err="1" smtClean="0"/>
              <a:t>lvcreate</a:t>
            </a:r>
            <a:r>
              <a:rPr lang="en-GB" sz="1400" i="1" dirty="0" smtClean="0"/>
              <a:t> -L 100G -n data </a:t>
            </a:r>
            <a:r>
              <a:rPr lang="en-GB" sz="1400" i="1" dirty="0" err="1" smtClean="0"/>
              <a:t>pve</a:t>
            </a:r>
            <a:endParaRPr lang="en-GB" sz="1400" i="1" dirty="0" smtClean="0"/>
          </a:p>
          <a:p>
            <a:pPr lvl="1"/>
            <a:r>
              <a:rPr lang="en-GB" sz="1400" i="1" dirty="0" smtClean="0"/>
              <a:t> </a:t>
            </a:r>
            <a:r>
              <a:rPr lang="en-GB" sz="1400" i="1" dirty="0" err="1" smtClean="0"/>
              <a:t>lvconvert</a:t>
            </a:r>
            <a:r>
              <a:rPr lang="en-GB" sz="1400" i="1" dirty="0" smtClean="0"/>
              <a:t> --type thin-pool </a:t>
            </a:r>
            <a:r>
              <a:rPr lang="en-GB" sz="1400" i="1" dirty="0" err="1" smtClean="0"/>
              <a:t>pve</a:t>
            </a:r>
            <a:r>
              <a:rPr lang="en-GB" sz="1400" i="1" dirty="0" smtClean="0"/>
              <a:t>/data</a:t>
            </a:r>
            <a:endParaRPr lang="en-US" sz="1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95730"/>
            <a:ext cx="9404723" cy="951180"/>
          </a:xfrm>
        </p:spPr>
        <p:txBody>
          <a:bodyPr/>
          <a:lstStyle/>
          <a:p>
            <a:r>
              <a:rPr lang="en-US" sz="4000" dirty="0" smtClean="0"/>
              <a:t>7. </a:t>
            </a:r>
            <a:r>
              <a:rPr lang="en-US" sz="4000" dirty="0" err="1" smtClean="0"/>
              <a:t>Konfigurasi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3314" name="Picture 2" descr="D:\03. KULIAH PASCA\MATAKULIAH\SEMESTER 1\05. MATKUL PILIHAN\NETWORK ADVANCE\Untitled1.png"/>
          <p:cNvPicPr>
            <a:picLocks noChangeAspect="1" noChangeArrowheads="1"/>
          </p:cNvPicPr>
          <p:nvPr/>
        </p:nvPicPr>
        <p:blipFill>
          <a:blip r:embed="rId2"/>
          <a:srcRect t="12579"/>
          <a:stretch>
            <a:fillRect/>
          </a:stretch>
        </p:blipFill>
        <p:spPr bwMode="auto">
          <a:xfrm>
            <a:off x="646111" y="1063416"/>
            <a:ext cx="9615239" cy="4244179"/>
          </a:xfrm>
          <a:prstGeom prst="rect">
            <a:avLst/>
          </a:prstGeom>
          <a:noFill/>
        </p:spPr>
      </p:pic>
      <p:pic>
        <p:nvPicPr>
          <p:cNvPr id="13315" name="Picture 3" descr="D:\03. KULIAH PASCA\MATAKULIAH\SEMESTER 1\05. MATKUL PILIHAN\NETWORK ADVANCE\Untitled1.png"/>
          <p:cNvPicPr>
            <a:picLocks noChangeAspect="1" noChangeArrowheads="1"/>
          </p:cNvPicPr>
          <p:nvPr/>
        </p:nvPicPr>
        <p:blipFill>
          <a:blip r:embed="rId3"/>
          <a:srcRect t="37899"/>
          <a:stretch>
            <a:fillRect/>
          </a:stretch>
        </p:blipFill>
        <p:spPr bwMode="auto">
          <a:xfrm>
            <a:off x="646111" y="5307595"/>
            <a:ext cx="4524909" cy="851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Open-iSCSI </a:t>
            </a:r>
            <a:r>
              <a:rPr lang="en-US" dirty="0" smtClean="0"/>
              <a:t>initiator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195481"/>
          </a:xfrm>
        </p:spPr>
        <p:txBody>
          <a:bodyPr/>
          <a:lstStyle/>
          <a:p>
            <a:pPr algn="just"/>
            <a:r>
              <a:rPr lang="en-US" dirty="0" err="1" smtClean="0"/>
              <a:t>iSCSI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server storage.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vendor storage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iSCSI</a:t>
            </a:r>
            <a:r>
              <a:rPr lang="en-US" dirty="0" smtClean="0"/>
              <a:t>.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target </a:t>
            </a:r>
            <a:r>
              <a:rPr lang="en-US" dirty="0" err="1" smtClean="0"/>
              <a:t>iSCSI</a:t>
            </a:r>
            <a:r>
              <a:rPr lang="en-US" dirty="0" smtClean="0"/>
              <a:t> open source yang </a:t>
            </a:r>
            <a:r>
              <a:rPr lang="en-US" dirty="0" err="1" smtClean="0"/>
              <a:t>tersedia</a:t>
            </a:r>
            <a:r>
              <a:rPr lang="en-US" dirty="0" smtClean="0"/>
              <a:t>, </a:t>
            </a:r>
            <a:r>
              <a:rPr lang="en-US" dirty="0" err="1" smtClean="0"/>
              <a:t>mis</a:t>
            </a:r>
            <a:r>
              <a:rPr lang="en-US" dirty="0" smtClean="0"/>
              <a:t>. </a:t>
            </a:r>
            <a:r>
              <a:rPr lang="en-US" dirty="0" err="1" smtClean="0"/>
              <a:t>OpenMediaVault</a:t>
            </a:r>
            <a:r>
              <a:rPr lang="en-US" dirty="0" smtClean="0"/>
              <a:t>, yang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Debian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backend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menginstal</a:t>
            </a:r>
            <a:r>
              <a:rPr lang="en-US" dirty="0" smtClean="0"/>
              <a:t> </a:t>
            </a:r>
            <a:r>
              <a:rPr lang="en-US" dirty="0" err="1" smtClean="0"/>
              <a:t>paket</a:t>
            </a:r>
            <a:r>
              <a:rPr lang="en-US" dirty="0" smtClean="0"/>
              <a:t> </a:t>
            </a:r>
            <a:r>
              <a:rPr lang="en-US" sz="1600" i="1" dirty="0" smtClean="0"/>
              <a:t>open-</a:t>
            </a:r>
            <a:r>
              <a:rPr lang="en-US" sz="1600" i="1" dirty="0" err="1" smtClean="0"/>
              <a:t>iscsi</a:t>
            </a:r>
            <a:r>
              <a:rPr lang="en-US" sz="1600" i="1" dirty="0" smtClean="0"/>
              <a:t>.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paket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debian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terinstall</a:t>
            </a:r>
            <a:r>
              <a:rPr lang="en-US" dirty="0" smtClean="0"/>
              <a:t>  </a:t>
            </a:r>
            <a:r>
              <a:rPr lang="en-US" dirty="0" err="1" smtClean="0"/>
              <a:t>secara</a:t>
            </a:r>
            <a:r>
              <a:rPr lang="en-US" dirty="0" smtClean="0"/>
              <a:t> default </a:t>
            </a:r>
            <a:r>
              <a:rPr lang="en-US" dirty="0" err="1" smtClean="0"/>
              <a:t>pada</a:t>
            </a:r>
            <a:r>
              <a:rPr lang="en-US" dirty="0" smtClean="0"/>
              <a:t> resources </a:t>
            </a:r>
            <a:r>
              <a:rPr lang="en-US" dirty="0" err="1" smtClean="0"/>
              <a:t>nya</a:t>
            </a:r>
            <a:r>
              <a:rPr lang="en-US" dirty="0" smtClean="0"/>
              <a:t>. </a:t>
            </a:r>
            <a:endParaRPr lang="en-US" sz="16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4338" name="Picture 2" descr="D:\03. KULIAH PASCA\MATAKULIAH\SEMESTER 1\05. MATKUL PILIHAN\NETWORK ADVANCE\Untitle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7000" y="3879959"/>
            <a:ext cx="2966182" cy="483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5362" name="Picture 2" descr="D:\03. KULIAH PASCA\MATAKULIAH\SEMESTER 1\05. MATKUL PILIHAN\NETWORK ADVANCE\Untitle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292" y="1020115"/>
            <a:ext cx="10162721" cy="5795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User </a:t>
            </a:r>
            <a:r>
              <a:rPr lang="en-US" dirty="0" smtClean="0"/>
              <a:t>mode iSCSI Backend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Backend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sebenarnya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open-</a:t>
            </a:r>
            <a:r>
              <a:rPr lang="en-US" dirty="0" err="1" smtClean="0"/>
              <a:t>iscsi</a:t>
            </a:r>
            <a:r>
              <a:rPr lang="en-US" dirty="0" smtClean="0"/>
              <a:t>. 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user level library (</a:t>
            </a:r>
            <a:r>
              <a:rPr lang="en-US" dirty="0" err="1" smtClean="0"/>
              <a:t>paket</a:t>
            </a:r>
            <a:r>
              <a:rPr lang="en-US" dirty="0" smtClean="0"/>
              <a:t> </a:t>
            </a:r>
            <a:r>
              <a:rPr lang="en-US" sz="1600" i="1" dirty="0" smtClean="0"/>
              <a:t>libiscsi2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mengimplementasikannnya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kernel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kali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mengoptimalisasi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.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dibalik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LVM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iSCSI</a:t>
            </a:r>
            <a:r>
              <a:rPr lang="en-US" dirty="0" smtClean="0"/>
              <a:t> LUN.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space </a:t>
            </a:r>
            <a:r>
              <a:rPr lang="en-US" dirty="0" err="1" smtClean="0"/>
              <a:t>alocation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server storage.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Configuration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6386" name="Picture 2" descr="D:\03. KULIAH PASCA\MATAKULIAH\SEMESTER 1\05. MATKUL PILIHAN\NETWORK ADVANCE\Untitled1.png"/>
          <p:cNvPicPr>
            <a:picLocks noChangeAspect="1" noChangeArrowheads="1"/>
          </p:cNvPicPr>
          <p:nvPr/>
        </p:nvPicPr>
        <p:blipFill>
          <a:blip r:embed="rId2"/>
          <a:srcRect b="71573"/>
          <a:stretch>
            <a:fillRect/>
          </a:stretch>
        </p:blipFill>
        <p:spPr bwMode="auto">
          <a:xfrm>
            <a:off x="831351" y="1447800"/>
            <a:ext cx="9521189" cy="1364673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37381" y="2881746"/>
            <a:ext cx="9404723" cy="7897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Storage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Fiture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D:\03. KULIAH PASCA\MATAKULIAH\SEMESTER 1\05. MATKUL PILIHAN\NETWORK ADVANCE\Untitled1.png"/>
          <p:cNvPicPr>
            <a:picLocks noChangeAspect="1" noChangeArrowheads="1"/>
          </p:cNvPicPr>
          <p:nvPr/>
        </p:nvPicPr>
        <p:blipFill>
          <a:blip r:embed="rId2"/>
          <a:srcRect t="46320"/>
          <a:stretch>
            <a:fillRect/>
          </a:stretch>
        </p:blipFill>
        <p:spPr bwMode="auto">
          <a:xfrm>
            <a:off x="831351" y="3671455"/>
            <a:ext cx="9521189" cy="257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Model </a:t>
            </a:r>
            <a:r>
              <a:rPr lang="en-US" dirty="0" err="1" smtClean="0"/>
              <a:t>Proxmox</a:t>
            </a:r>
            <a:r>
              <a:rPr lang="en-US" dirty="0" smtClean="0"/>
              <a:t> VE storage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fleksibel</a:t>
            </a:r>
            <a:r>
              <a:rPr lang="en-US" dirty="0" smtClean="0"/>
              <a:t>.  Image virtual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disipan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storage local, </a:t>
            </a:r>
            <a:r>
              <a:rPr lang="en-US" dirty="0" err="1" smtClean="0"/>
              <a:t>atau</a:t>
            </a:r>
            <a:r>
              <a:rPr lang="en-US" dirty="0" smtClean="0"/>
              <a:t> shared storage </a:t>
            </a:r>
            <a:r>
              <a:rPr lang="en-US" dirty="0" err="1" smtClean="0"/>
              <a:t>seperti</a:t>
            </a:r>
            <a:r>
              <a:rPr lang="en-US" dirty="0" smtClean="0"/>
              <a:t> NSF </a:t>
            </a:r>
            <a:r>
              <a:rPr lang="en-US" dirty="0" err="1" smtClean="0"/>
              <a:t>atau</a:t>
            </a:r>
            <a:r>
              <a:rPr lang="en-US" dirty="0" smtClean="0"/>
              <a:t> ISCSI (NAS,SAN).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limit,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storage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.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VMs shared storage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kemampuannya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migrasi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yang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downtime. </a:t>
            </a:r>
            <a:r>
              <a:rPr lang="en-US" dirty="0" err="1" smtClean="0"/>
              <a:t>Semua</a:t>
            </a:r>
            <a:r>
              <a:rPr lang="en-US" dirty="0" smtClean="0"/>
              <a:t> node </a:t>
            </a:r>
            <a:r>
              <a:rPr lang="en-US" dirty="0" err="1" smtClean="0"/>
              <a:t>pada</a:t>
            </a:r>
            <a:r>
              <a:rPr lang="en-US" dirty="0" smtClean="0"/>
              <a:t> cluster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image disk VM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mencopy</a:t>
            </a:r>
            <a:r>
              <a:rPr lang="en-US" dirty="0" smtClean="0"/>
              <a:t> data image VM,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migrasi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Dhoto</a:t>
            </a:r>
            <a:r>
              <a:rPr lang="en-US" dirty="0" smtClean="0"/>
              <a:t>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Ceph</a:t>
            </a:r>
            <a:r>
              <a:rPr lang="en-US" dirty="0" smtClean="0"/>
              <a:t> </a:t>
            </a:r>
            <a:r>
              <a:rPr lang="en-US" dirty="0" err="1" smtClean="0"/>
              <a:t>Rados</a:t>
            </a:r>
            <a:r>
              <a:rPr lang="en-US" dirty="0" smtClean="0"/>
              <a:t> Block Devices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Ceph</a:t>
            </a:r>
            <a:r>
              <a:rPr lang="en-US" b="1" i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object store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file system 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, </a:t>
            </a:r>
            <a:r>
              <a:rPr lang="en-US" dirty="0" err="1" smtClean="0"/>
              <a:t>keandalan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skalabilitas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RADOS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kaya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block level storage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7410" name="Picture 2" descr="D:\03. KULIAH PASCA\MATAKULIAH\SEMESTER 1\05. MATKUL PILIHAN\NETWORK ADVANCE\Untitle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0228" y="3329268"/>
            <a:ext cx="5356492" cy="3320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55" y="1447800"/>
            <a:ext cx="8946541" cy="4195481"/>
          </a:xfrm>
        </p:spPr>
        <p:txBody>
          <a:bodyPr/>
          <a:lstStyle/>
          <a:p>
            <a:r>
              <a:rPr lang="en-US" dirty="0" smtClean="0"/>
              <a:t>Backend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storage </a:t>
            </a:r>
            <a:r>
              <a:rPr lang="en-US" dirty="0" err="1" smtClean="0"/>
              <a:t>propertise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nodes, disable, content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rbc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8434" name="Picture 2" descr="D:\03. KULIAH PASCA\MATAKULIAH\SEMESTER 1\05. MATKUL PILIHAN\NETWORK ADVANCE\Untitle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418" y="2159534"/>
            <a:ext cx="9859652" cy="3148061"/>
          </a:xfrm>
          <a:prstGeom prst="rect">
            <a:avLst/>
          </a:prstGeom>
          <a:noFill/>
        </p:spPr>
      </p:pic>
      <p:pic>
        <p:nvPicPr>
          <p:cNvPr id="8194" name="Picture 2" descr="D:\03. KULIAH PASCA\MATAKULIAH\SEMESTER 1\05. MATKUL PILIHAN\NETWORK ADVANCE\storage.cfg 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4329" y="2859665"/>
            <a:ext cx="5798211" cy="1795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47800"/>
            <a:ext cx="8946541" cy="4195481"/>
          </a:xfrm>
        </p:spPr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cephx</a:t>
            </a:r>
            <a:r>
              <a:rPr lang="en-US" dirty="0" smtClean="0"/>
              <a:t> authentication,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mencopy</a:t>
            </a:r>
            <a:r>
              <a:rPr lang="en-US" dirty="0" smtClean="0"/>
              <a:t> file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proxmox</a:t>
            </a:r>
            <a:r>
              <a:rPr lang="en-US" dirty="0" smtClean="0"/>
              <a:t> VE host.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9458" name="Picture 2" descr="D:\03. KULIAH PASCA\MATAKULIAH\SEMESTER 1\05. MATKUL PILIHAN\NETWORK ADVANCE\Untitle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4947" y="2254375"/>
            <a:ext cx="9660212" cy="3165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04293" y="1891275"/>
            <a:ext cx="92482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dasarnya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2 </a:t>
            </a:r>
            <a:r>
              <a:rPr lang="en-US" dirty="0" err="1" smtClean="0"/>
              <a:t>tipe</a:t>
            </a:r>
            <a:r>
              <a:rPr lang="en-US" dirty="0" smtClean="0"/>
              <a:t> class storage yang </a:t>
            </a:r>
            <a:r>
              <a:rPr lang="en-US" dirty="0" err="1" smtClean="0"/>
              <a:t>berbeda</a:t>
            </a:r>
            <a:r>
              <a:rPr lang="en-US" dirty="0" smtClean="0"/>
              <a:t> :</a:t>
            </a:r>
          </a:p>
          <a:p>
            <a:pPr>
              <a:buNone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Block level storage</a:t>
            </a:r>
          </a:p>
          <a:p>
            <a:pPr marL="342900" indent="-342900"/>
            <a:r>
              <a:rPr lang="en-US" dirty="0" smtClean="0"/>
              <a:t>	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mentah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.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file lain (ISO, backup, ..)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.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modern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kloning</a:t>
            </a:r>
            <a:r>
              <a:rPr lang="en-US" dirty="0" smtClean="0"/>
              <a:t>. RADOS, Sheepdog and </a:t>
            </a:r>
            <a:r>
              <a:rPr lang="en-US" dirty="0" err="1" smtClean="0"/>
              <a:t>GlusterFS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distributed systems, </a:t>
            </a:r>
            <a:r>
              <a:rPr lang="en-US" dirty="0" err="1" smtClean="0"/>
              <a:t>mereplikasi</a:t>
            </a:r>
            <a:r>
              <a:rPr lang="en-US" dirty="0" smtClean="0"/>
              <a:t> data </a:t>
            </a:r>
            <a:r>
              <a:rPr lang="en-US" dirty="0" err="1" smtClean="0"/>
              <a:t>deskriptif</a:t>
            </a:r>
            <a:r>
              <a:rPr lang="en-US" dirty="0" smtClean="0"/>
              <a:t>.</a:t>
            </a:r>
          </a:p>
          <a:p>
            <a:pPr marL="342900" indent="-342900"/>
            <a:endParaRPr lang="en-US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en-US" dirty="0" smtClean="0"/>
              <a:t>File level storage </a:t>
            </a:r>
          </a:p>
          <a:p>
            <a:pPr marL="342900" indent="-342900"/>
            <a:r>
              <a:rPr lang="en-US" dirty="0" smtClean="0"/>
              <a:t>	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file yang </a:t>
            </a:r>
            <a:r>
              <a:rPr lang="en-US" dirty="0" err="1" smtClean="0"/>
              <a:t>tepat</a:t>
            </a:r>
            <a:r>
              <a:rPr lang="en-US" dirty="0" smtClean="0"/>
              <a:t> (POSIX).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fleksibel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mengabaikan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pun. ZFS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paling </a:t>
            </a:r>
            <a:r>
              <a:rPr lang="en-US" dirty="0" err="1" smtClean="0"/>
              <a:t>canggih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image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kloning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732778"/>
            <a:ext cx="9102800" cy="1418285"/>
          </a:xfrm>
        </p:spPr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yang </a:t>
            </a:r>
            <a:r>
              <a:rPr lang="en-US" dirty="0" err="1" smtClean="0"/>
              <a:t>tersedia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D:\03. KULIAH PASCA\MATAKULIAH\SEMESTER 1\04. ALGORITMA DAN PEMROGRAMAN\TUGAS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427" y="1588480"/>
            <a:ext cx="9892643" cy="5010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974" y="1540854"/>
            <a:ext cx="9177656" cy="4195481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storage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file  </a:t>
            </a:r>
            <a:r>
              <a:rPr lang="en-US" i="1" dirty="0" smtClean="0"/>
              <a:t>/etc/</a:t>
            </a:r>
            <a:r>
              <a:rPr lang="en-US" i="1" dirty="0" err="1" smtClean="0"/>
              <a:t>pve</a:t>
            </a:r>
            <a:r>
              <a:rPr lang="en-US" i="1" dirty="0" smtClean="0"/>
              <a:t>/storage.cfg </a:t>
            </a:r>
            <a:r>
              <a:rPr lang="en-US" dirty="0" smtClean="0"/>
              <a:t>file yang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i="1" dirty="0" smtClean="0"/>
              <a:t>/etc/</a:t>
            </a:r>
            <a:r>
              <a:rPr lang="en-US" i="1" dirty="0" err="1" smtClean="0"/>
              <a:t>pve</a:t>
            </a:r>
            <a:r>
              <a:rPr lang="en-US" i="1" dirty="0" smtClean="0"/>
              <a:t>/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didistribusikan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node cluster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storage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node </a:t>
            </a:r>
            <a:r>
              <a:rPr lang="en-US" dirty="0" err="1" smtClean="0"/>
              <a:t>sama</a:t>
            </a:r>
            <a:r>
              <a:rPr lang="en-US" dirty="0" smtClean="0"/>
              <a:t>. </a:t>
            </a:r>
          </a:p>
          <a:p>
            <a:pPr algn="just">
              <a:buNone/>
            </a:pPr>
            <a:r>
              <a:rPr lang="en-US" i="1" dirty="0" smtClean="0"/>
              <a:t>	</a:t>
            </a:r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"shared Storage"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node.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node,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585418" y="1135987"/>
            <a:ext cx="5605321" cy="9895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i="1" dirty="0" smtClean="0"/>
              <a:t>storage.cfg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distibusikan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server yang lain.</a:t>
            </a:r>
            <a:endParaRPr lang="en-US" dirty="0"/>
          </a:p>
        </p:txBody>
      </p:sp>
      <p:pic>
        <p:nvPicPr>
          <p:cNvPr id="1026" name="Picture 2" descr="D:\03. KULIAH PASCA\MATAKULIAH\SEMESTER 1\05. MATKUL PILIHAN\NETWORK ADVANCE\storage.cfg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747" y="452718"/>
            <a:ext cx="5640303" cy="4055815"/>
          </a:xfrm>
          <a:prstGeom prst="rect">
            <a:avLst/>
          </a:prstGeom>
          <a:noFill/>
        </p:spPr>
      </p:pic>
      <p:pic>
        <p:nvPicPr>
          <p:cNvPr id="1027" name="Picture 3" descr="D:\03. KULIAH PASCA\MATAKULIAH\SEMESTER 1\05. MATKUL PILIHAN\NETWORK ADVANCE\storage.cfg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0964" y="2052918"/>
            <a:ext cx="6349775" cy="4576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Volumes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195481"/>
          </a:xfrm>
        </p:spPr>
        <p:txBody>
          <a:bodyPr/>
          <a:lstStyle/>
          <a:p>
            <a:pPr algn="just"/>
            <a:r>
              <a:rPr lang="en-GB" dirty="0" err="1" smtClean="0"/>
              <a:t>Kami</a:t>
            </a:r>
            <a:r>
              <a:rPr lang="en-GB" dirty="0" smtClean="0"/>
              <a:t> </a:t>
            </a:r>
            <a:r>
              <a:rPr lang="en-GB" dirty="0" err="1" smtClean="0"/>
              <a:t>menggunakan</a:t>
            </a:r>
            <a:r>
              <a:rPr lang="en-GB" dirty="0" smtClean="0"/>
              <a:t> </a:t>
            </a:r>
            <a:r>
              <a:rPr lang="en-GB" dirty="0" err="1" smtClean="0"/>
              <a:t>sebuah</a:t>
            </a:r>
            <a:r>
              <a:rPr lang="en-GB" dirty="0" smtClean="0"/>
              <a:t> </a:t>
            </a:r>
            <a:r>
              <a:rPr lang="en-GB" dirty="0" err="1" smtClean="0"/>
              <a:t>notasi</a:t>
            </a:r>
            <a:r>
              <a:rPr lang="en-GB" dirty="0" smtClean="0"/>
              <a:t> </a:t>
            </a:r>
            <a:r>
              <a:rPr lang="en-GB" dirty="0" err="1" smtClean="0"/>
              <a:t>sepesial</a:t>
            </a:r>
            <a:r>
              <a:rPr lang="en-GB" dirty="0" smtClean="0"/>
              <a:t> </a:t>
            </a:r>
            <a:r>
              <a:rPr lang="en-GB" dirty="0" err="1" smtClean="0"/>
              <a:t>ke</a:t>
            </a:r>
            <a:r>
              <a:rPr lang="en-GB" dirty="0" smtClean="0"/>
              <a:t> </a:t>
            </a:r>
            <a:r>
              <a:rPr lang="en-GB" dirty="0" err="1" smtClean="0"/>
              <a:t>alamat</a:t>
            </a:r>
            <a:r>
              <a:rPr lang="en-GB" dirty="0" smtClean="0"/>
              <a:t> data storage. </a:t>
            </a:r>
            <a:r>
              <a:rPr lang="en-GB" dirty="0" err="1" smtClean="0"/>
              <a:t>Ketika</a:t>
            </a:r>
            <a:r>
              <a:rPr lang="en-GB" dirty="0" smtClean="0"/>
              <a:t> </a:t>
            </a:r>
            <a:r>
              <a:rPr lang="en-GB" dirty="0" err="1" smtClean="0"/>
              <a:t>anda</a:t>
            </a:r>
            <a:r>
              <a:rPr lang="en-GB" dirty="0" smtClean="0"/>
              <a:t> </a:t>
            </a:r>
            <a:r>
              <a:rPr lang="en-GB" dirty="0" err="1" smtClean="0"/>
              <a:t>mengalokasikan</a:t>
            </a:r>
            <a:r>
              <a:rPr lang="en-GB" dirty="0" smtClean="0"/>
              <a:t> data </a:t>
            </a:r>
            <a:r>
              <a:rPr lang="en-GB" dirty="0" err="1" smtClean="0"/>
              <a:t>dari</a:t>
            </a:r>
            <a:r>
              <a:rPr lang="en-GB" dirty="0" smtClean="0"/>
              <a:t> storage pool, </a:t>
            </a:r>
            <a:r>
              <a:rPr lang="en-GB" dirty="0" err="1" smtClean="0"/>
              <a:t>ia</a:t>
            </a:r>
            <a:r>
              <a:rPr lang="en-GB" dirty="0" smtClean="0"/>
              <a:t> </a:t>
            </a:r>
            <a:r>
              <a:rPr lang="en-GB" dirty="0" err="1" smtClean="0"/>
              <a:t>akan</a:t>
            </a:r>
            <a:r>
              <a:rPr lang="en-GB" dirty="0" smtClean="0"/>
              <a:t> </a:t>
            </a:r>
            <a:r>
              <a:rPr lang="en-GB" dirty="0" err="1" smtClean="0"/>
              <a:t>mengembalikan</a:t>
            </a:r>
            <a:r>
              <a:rPr lang="en-GB" dirty="0" smtClean="0"/>
              <a:t> </a:t>
            </a:r>
            <a:r>
              <a:rPr lang="en-GB" dirty="0" err="1" smtClean="0"/>
              <a:t>identifikasi</a:t>
            </a:r>
            <a:r>
              <a:rPr lang="en-GB" dirty="0" smtClean="0"/>
              <a:t> volume </a:t>
            </a:r>
            <a:r>
              <a:rPr lang="en-GB" dirty="0" err="1" smtClean="0"/>
              <a:t>tersebut</a:t>
            </a:r>
            <a:r>
              <a:rPr lang="en-GB" dirty="0" smtClean="0"/>
              <a:t>. volume </a:t>
            </a:r>
            <a:r>
              <a:rPr lang="en-GB" dirty="0" err="1" smtClean="0"/>
              <a:t>tersebut</a:t>
            </a:r>
            <a:r>
              <a:rPr lang="en-GB" dirty="0" smtClean="0"/>
              <a:t> </a:t>
            </a:r>
            <a:r>
              <a:rPr lang="en-GB" dirty="0" err="1" smtClean="0"/>
              <a:t>diidentifikasi</a:t>
            </a:r>
            <a:r>
              <a:rPr lang="en-GB" dirty="0" smtClean="0"/>
              <a:t> </a:t>
            </a:r>
            <a:r>
              <a:rPr lang="en-GB" dirty="0" err="1" smtClean="0"/>
              <a:t>oleh</a:t>
            </a:r>
            <a:r>
              <a:rPr lang="en-GB" dirty="0" smtClean="0"/>
              <a:t> &lt;STORAGE_ID&gt;,  </a:t>
            </a:r>
            <a:r>
              <a:rPr lang="en-GB" dirty="0" err="1" smtClean="0"/>
              <a:t>diikuti</a:t>
            </a:r>
            <a:r>
              <a:rPr lang="en-GB" dirty="0" smtClean="0"/>
              <a:t> </a:t>
            </a:r>
            <a:r>
              <a:rPr lang="en-GB" dirty="0" err="1" smtClean="0"/>
              <a:t>oleh</a:t>
            </a:r>
            <a:r>
              <a:rPr lang="en-GB" dirty="0" smtClean="0"/>
              <a:t> </a:t>
            </a:r>
            <a:r>
              <a:rPr lang="en-GB" dirty="0" err="1" smtClean="0"/>
              <a:t>nama</a:t>
            </a:r>
            <a:r>
              <a:rPr lang="en-GB" dirty="0" smtClean="0"/>
              <a:t> volume </a:t>
            </a:r>
            <a:r>
              <a:rPr lang="en-GB" dirty="0" err="1" smtClean="0"/>
              <a:t>tergantung</a:t>
            </a:r>
            <a:r>
              <a:rPr lang="en-GB" dirty="0" smtClean="0"/>
              <a:t> </a:t>
            </a:r>
            <a:r>
              <a:rPr lang="en-GB" dirty="0" err="1" smtClean="0"/>
              <a:t>tipe</a:t>
            </a:r>
            <a:r>
              <a:rPr lang="en-GB" dirty="0" smtClean="0"/>
              <a:t> storage-</a:t>
            </a:r>
            <a:r>
              <a:rPr lang="en-GB" dirty="0" err="1" smtClean="0"/>
              <a:t>nya</a:t>
            </a:r>
            <a:r>
              <a:rPr lang="en-GB" dirty="0" smtClean="0"/>
              <a:t>, </a:t>
            </a:r>
            <a:r>
              <a:rPr lang="en-GB" dirty="0" err="1" smtClean="0"/>
              <a:t>dibatasi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tanda</a:t>
            </a:r>
            <a:r>
              <a:rPr lang="en-GB" dirty="0" smtClean="0"/>
              <a:t> </a:t>
            </a:r>
            <a:r>
              <a:rPr lang="en-GB" dirty="0" err="1" smtClean="0"/>
              <a:t>titik</a:t>
            </a:r>
            <a:r>
              <a:rPr lang="en-GB" dirty="0" smtClean="0"/>
              <a:t>. A valid &lt;VOLUME_ID&gt; </a:t>
            </a:r>
            <a:r>
              <a:rPr lang="en-GB" dirty="0" err="1" smtClean="0"/>
              <a:t>seperti</a:t>
            </a:r>
            <a:r>
              <a:rPr lang="en-GB" dirty="0" smtClean="0"/>
              <a:t> </a:t>
            </a:r>
            <a:r>
              <a:rPr lang="en-GB" dirty="0" err="1" smtClean="0"/>
              <a:t>dibawah</a:t>
            </a:r>
            <a:r>
              <a:rPr lang="en-GB" dirty="0" smtClean="0"/>
              <a:t> </a:t>
            </a:r>
            <a:r>
              <a:rPr lang="en-GB" dirty="0" err="1" smtClean="0"/>
              <a:t>ini</a:t>
            </a:r>
            <a:r>
              <a:rPr lang="en-GB" dirty="0" smtClean="0"/>
              <a:t>: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 descr="D:\03. KULIAH PASCA\MATAKULIAH\SEMESTER 1\05. MATKUL PILIHAN\NETWORK ADVANCE\Untitle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4690" y="3439815"/>
            <a:ext cx="7798288" cy="2975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8" name="Picture 2" descr="D:\03. KULIAH PASCA\MATAKULIAH\SEMESTER 1\05. MATKUL PILIHAN\NETWORK ADVANCE\storage.cfg 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206" y="516726"/>
            <a:ext cx="10051255" cy="5243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1963</TotalTime>
  <Words>943</Words>
  <Application>Microsoft Office PowerPoint</Application>
  <PresentationFormat>Widescreen</PresentationFormat>
  <Paragraphs>125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Century Gothic</vt:lpstr>
      <vt:lpstr>Times New Roman</vt:lpstr>
      <vt:lpstr>Wingdings 3</vt:lpstr>
      <vt:lpstr>Ion</vt:lpstr>
      <vt:lpstr>Advanced Computer Network: Proxmox VE Storage</vt:lpstr>
      <vt:lpstr>Praktikum Proxmox VE Storage</vt:lpstr>
      <vt:lpstr>Pendahuluan</vt:lpstr>
      <vt:lpstr>Type Storage</vt:lpstr>
      <vt:lpstr>Jenis penyimpanan yang tersedia</vt:lpstr>
      <vt:lpstr>1. Konfigurasi storage</vt:lpstr>
      <vt:lpstr>PowerPoint Presentation</vt:lpstr>
      <vt:lpstr>2. Volumes </vt:lpstr>
      <vt:lpstr>PowerPoint Presentation</vt:lpstr>
      <vt:lpstr>2. Menggunakan interface command line</vt:lpstr>
      <vt:lpstr>PowerPoint Presentation</vt:lpstr>
      <vt:lpstr>PowerPoint Presentation</vt:lpstr>
      <vt:lpstr>PowerPoint Presentation</vt:lpstr>
      <vt:lpstr>3. Menggunakan Directory Backend</vt:lpstr>
      <vt:lpstr>Examples</vt:lpstr>
      <vt:lpstr>PowerPoint Presentation</vt:lpstr>
      <vt:lpstr>NFS Backend</vt:lpstr>
      <vt:lpstr>Examples</vt:lpstr>
      <vt:lpstr>PowerPoint Presentation</vt:lpstr>
      <vt:lpstr>4. Configurasi Gluseter FS Backend</vt:lpstr>
      <vt:lpstr>Local ZFS Pool Backend</vt:lpstr>
      <vt:lpstr>PowerPoint Presentation</vt:lpstr>
      <vt:lpstr>5. LVM Backend</vt:lpstr>
      <vt:lpstr>6. LVM Thin Backend</vt:lpstr>
      <vt:lpstr>7. Konfigurasi</vt:lpstr>
      <vt:lpstr>8. Open-iSCSI initiator</vt:lpstr>
      <vt:lpstr>PowerPoint Presentation</vt:lpstr>
      <vt:lpstr>9. User mode iSCSI Backend</vt:lpstr>
      <vt:lpstr>10. Configuration </vt:lpstr>
      <vt:lpstr>Ceph Rados Block Devices </vt:lpstr>
      <vt:lpstr>Configuration</vt:lpstr>
      <vt:lpstr>11. Authentication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Network: Manajemen Virtual Machine</dc:title>
  <dc:creator>Sritrusta Sukaridhoto</dc:creator>
  <cp:lastModifiedBy>CORTANA</cp:lastModifiedBy>
  <cp:revision>148</cp:revision>
  <dcterms:created xsi:type="dcterms:W3CDTF">2017-10-01T11:18:02Z</dcterms:created>
  <dcterms:modified xsi:type="dcterms:W3CDTF">2018-09-19T15:49:33Z</dcterms:modified>
</cp:coreProperties>
</file>