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43" roundtripDataSignature="AMtx7mj2LaqHWp80h0Cq0DugOaCHPIj/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31BF2F-CB8C-4B9A-AB17-DAF33E26198E}">
  <a:tblStyle styleId="{2231BF2F-CB8C-4B9A-AB17-DAF33E26198E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a3005f663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3a3005f663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3a3005f663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B8C8D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B8C8D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B8C8D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B8C8D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B8C8D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B8C8D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B8C8D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B8C8D"/>
                </a:solidFill>
              </a:defRPr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2" name="Google Shape;82;p42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3" name="Google Shape;83;p4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9" name="Google Shape;89;p4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4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44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6" name="Google Shape;96;p4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4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0" name="Google Shape;100;p4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5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B8C8D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B8C8D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9pPr>
          </a:lstStyle>
          <a:p/>
        </p:txBody>
      </p:sp>
      <p:sp>
        <p:nvSpPr>
          <p:cNvPr id="104" name="Google Shape;104;p4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6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0" name="Google Shape;110;p46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1" name="Google Shape;111;p46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2" name="Google Shape;112;p46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3" name="Google Shape;113;p46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4" name="Google Shape;114;p46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5" name="Google Shape;115;p4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4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4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3" name="Google Shape;123;p47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4" name="Google Shape;124;p47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5" name="Google Shape;125;p47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6" name="Google Shape;126;p47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7" name="Google Shape;127;p47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8" name="Google Shape;128;p47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9" name="Google Shape;129;p47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0" name="Google Shape;130;p47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1" name="Google Shape;131;p4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4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4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8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9" name="Google Shape;139;p4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9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9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5" name="Google Shape;145;p4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36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B8C8D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B8C8D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B8C8D"/>
                </a:solidFill>
              </a:defRPr>
            </a:lvl9pPr>
          </a:lstStyle>
          <a:p/>
        </p:txBody>
      </p:sp>
      <p:sp>
        <p:nvSpPr>
          <p:cNvPr id="49" name="Google Shape;49;p3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5" name="Google Shape;55;p38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6" name="Google Shape;56;p38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7" name="Google Shape;57;p38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8" name="Google Shape;68;p40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5" name="Google Shape;75;p41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4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/>
          <p:cNvPicPr preferRelativeResize="0"/>
          <p:nvPr/>
        </p:nvPicPr>
        <p:blipFill rotWithShape="1">
          <a:blip r:embed="rId1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2"/>
          <p:cNvPicPr preferRelativeResize="0"/>
          <p:nvPr/>
        </p:nvPicPr>
        <p:blipFill rotWithShape="1">
          <a:blip r:embed="rId2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EFF8FC">
                  <a:alpha val="6666"/>
                </a:srgbClr>
              </a:gs>
              <a:gs pos="36000">
                <a:srgbClr val="EFF8FC">
                  <a:alpha val="5882"/>
                </a:srgbClr>
              </a:gs>
              <a:gs pos="69000">
                <a:srgbClr val="EFF8FC">
                  <a:alpha val="0"/>
                </a:srgbClr>
              </a:gs>
              <a:gs pos="100000">
                <a:srgbClr val="EFF8FC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32"/>
          <p:cNvPicPr preferRelativeResize="0"/>
          <p:nvPr/>
        </p:nvPicPr>
        <p:blipFill rotWithShape="1">
          <a:blip r:embed="rId3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2"/>
          <p:cNvPicPr preferRelativeResize="0"/>
          <p:nvPr/>
        </p:nvPicPr>
        <p:blipFill rotWithShape="1">
          <a:blip r:embed="rId4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B8C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B8C8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90739" y="219626"/>
            <a:ext cx="888200" cy="8437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en.wikipedia.org/wiki/Hypervisor" TargetMode="External"/><Relationship Id="rId4" Type="http://schemas.openxmlformats.org/officeDocument/2006/relationships/hyperlink" Target="https://en.wikipedia.org/wiki/Hardware_virtualization" TargetMode="External"/><Relationship Id="rId5" Type="http://schemas.openxmlformats.org/officeDocument/2006/relationships/hyperlink" Target="https://en.wikipedia.org/wiki/Operating-system-level_virtualizatio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21.jp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 sz="4000"/>
              <a:t>Advanced Computer Network:</a:t>
            </a:r>
            <a:br>
              <a:rPr lang="en-US"/>
            </a:br>
            <a:r>
              <a:rPr lang="en-US"/>
              <a:t>Virtualization</a:t>
            </a:r>
            <a:endParaRPr/>
          </a:p>
        </p:txBody>
      </p:sp>
      <p:sp>
        <p:nvSpPr>
          <p:cNvPr id="154" name="Google Shape;154;p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SRITRUSTA SUKARIDHOTO, PH.D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Hypervisor</a:t>
            </a:r>
            <a:br>
              <a:rPr lang="en-US"/>
            </a:br>
            <a:r>
              <a:rPr lang="en-US" sz="2800"/>
              <a:t>Terminologi </a:t>
            </a:r>
            <a:endParaRPr sz="2800"/>
          </a:p>
        </p:txBody>
      </p:sp>
      <p:sp>
        <p:nvSpPr>
          <p:cNvPr id="246" name="Google Shape;246;p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Sejarah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1967, 1972, 1987 🡪 IBM mainframe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2000 🡪 Sun Microsystem, VMware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Protection Ring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Mekanisme OS untuk melindungi data dari fault dan malicious behaviour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Menggunakan level privillages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Mode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Supervisor / User mode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Hypervisor</a:t>
            </a:r>
            <a:endParaRPr/>
          </a:p>
          <a:p>
            <a:pPr indent="-194309" lvl="1" marL="74295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48" name="Google Shape;248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3279" y="795364"/>
            <a:ext cx="3586574" cy="258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Hypervisor</a:t>
            </a:r>
            <a:br>
              <a:rPr lang="en-US"/>
            </a:br>
            <a:r>
              <a:rPr lang="en-US" sz="2800"/>
              <a:t>Terminologi (2)</a:t>
            </a:r>
            <a:endParaRPr sz="2800"/>
          </a:p>
        </p:txBody>
      </p:sp>
      <p:sp>
        <p:nvSpPr>
          <p:cNvPr id="255" name="Google Shape;255;p1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Hypervisor / Virtual Machine Monitor (VMM)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Perangkat lunak, firmware atau perangkat keras yang dapat membangun virtual machine.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Jenis mesin (machine)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Host machine 🡪 komputer yang memiliki hypervisor dan menjalankan virtual machine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Guest machine / virtual machine (VM) 🡪 komputer virtual yang dijalankan di host machine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57" name="Google Shape;257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Classification Hypervisor</a:t>
            </a:r>
            <a:endParaRPr/>
          </a:p>
        </p:txBody>
      </p:sp>
      <p:pic>
        <p:nvPicPr>
          <p:cNvPr id="263" name="Google Shape;26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11" y="1832282"/>
            <a:ext cx="6984459" cy="436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65" name="Google Shape;265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Classification Hypervisor</a:t>
            </a:r>
            <a:br>
              <a:rPr lang="en-US"/>
            </a:br>
            <a:r>
              <a:rPr lang="en-US"/>
              <a:t>Type 1</a:t>
            </a:r>
            <a:endParaRPr/>
          </a:p>
        </p:txBody>
      </p:sp>
      <p:sp>
        <p:nvSpPr>
          <p:cNvPr id="271" name="Google Shape;271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72" name="Google Shape;272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203" y="1891804"/>
            <a:ext cx="8338631" cy="496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Jenis Virtualization</a:t>
            </a:r>
            <a:endParaRPr/>
          </a:p>
        </p:txBody>
      </p:sp>
      <p:sp>
        <p:nvSpPr>
          <p:cNvPr id="279" name="Google Shape;279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80" name="Google Shape;280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117" y="1515582"/>
            <a:ext cx="9643353" cy="5342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Virtualization berbasis Hypervisor</a:t>
            </a:r>
            <a:endParaRPr/>
          </a:p>
        </p:txBody>
      </p:sp>
      <p:pic>
        <p:nvPicPr>
          <p:cNvPr id="287" name="Google Shape;28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604" y="2118742"/>
            <a:ext cx="8048664" cy="399022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89" name="Google Shape;289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Virtualization</a:t>
            </a:r>
            <a:br>
              <a:rPr lang="en-US"/>
            </a:br>
            <a:r>
              <a:rPr lang="en-US" sz="2800"/>
              <a:t>OS assisted virtualization / paravirtualization</a:t>
            </a:r>
            <a:br>
              <a:rPr lang="en-US"/>
            </a:br>
            <a:endParaRPr/>
          </a:p>
        </p:txBody>
      </p:sp>
      <p:sp>
        <p:nvSpPr>
          <p:cNvPr id="295" name="Google Shape;295;p1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Teknik yg ringan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Hypervisor memberikan API dan digunakan guest machine dengan memodifikasi 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Tidak memerlukan virtualization extension dari host machine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96" name="Google Shape;296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4675" y="2525819"/>
            <a:ext cx="4395788" cy="326051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98" name="Google Shape;298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Virtualization</a:t>
            </a:r>
            <a:br>
              <a:rPr lang="en-US"/>
            </a:br>
            <a:r>
              <a:rPr lang="en-US" sz="2800"/>
              <a:t>Full Virtualization</a:t>
            </a:r>
            <a:br>
              <a:rPr lang="en-US"/>
            </a:br>
            <a:endParaRPr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Di handle oleh VMM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Guest machine seamless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Tidak memerlukan modifikasi perangkat keras</a:t>
            </a:r>
            <a:endParaRPr/>
          </a:p>
        </p:txBody>
      </p:sp>
      <p:pic>
        <p:nvPicPr>
          <p:cNvPr id="305" name="Google Shape;305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4675" y="2535768"/>
            <a:ext cx="4395788" cy="324061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07" name="Google Shape;307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Virtualization</a:t>
            </a:r>
            <a:br>
              <a:rPr lang="en-US"/>
            </a:br>
            <a:r>
              <a:rPr lang="en-US" sz="2800"/>
              <a:t>Hardware Assisted Virtualization</a:t>
            </a:r>
            <a:br>
              <a:rPr lang="en-US"/>
            </a:br>
            <a:endParaRPr/>
          </a:p>
        </p:txBody>
      </p:sp>
      <p:sp>
        <p:nvSpPr>
          <p:cNvPr id="313" name="Google Shape;313;p18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Full virtualization yang didukung perangkat keras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Guest OS tidak perlu dimodifikasi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Hypervysor melakukan trap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Contoh: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Intel VT-x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AMD-V</a:t>
            </a:r>
            <a:endParaRPr/>
          </a:p>
        </p:txBody>
      </p:sp>
      <p:pic>
        <p:nvPicPr>
          <p:cNvPr id="314" name="Google Shape;314;p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4675" y="2537704"/>
            <a:ext cx="4395788" cy="323674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16" name="Google Shape;31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Virtualization</a:t>
            </a:r>
            <a:br>
              <a:rPr lang="en-US"/>
            </a:br>
            <a:r>
              <a:rPr lang="en-US" sz="2800"/>
              <a:t>Perbandingan</a:t>
            </a:r>
            <a:endParaRPr sz="2800"/>
          </a:p>
        </p:txBody>
      </p:sp>
      <p:graphicFrame>
        <p:nvGraphicFramePr>
          <p:cNvPr id="322" name="Google Shape;322;p19"/>
          <p:cNvGraphicFramePr/>
          <p:nvPr/>
        </p:nvGraphicFramePr>
        <p:xfrm>
          <a:off x="344405" y="1853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{2231BF2F-CB8C-4B9A-AB17-DAF33E26198E}</a:tableStyleId>
              </a:tblPr>
              <a:tblGrid>
                <a:gridCol w="2554950"/>
                <a:gridCol w="2554950"/>
                <a:gridCol w="2554950"/>
                <a:gridCol w="2554950"/>
              </a:tblGrid>
              <a:tr h="57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PARA VIRTUALIZATION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FULL VIRTUALIZATION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HARDWARE ASSISTED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5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Teknik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Hypercall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Direct Execution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Exit to root mode on privileged</a:t>
                      </a:r>
                      <a:r>
                        <a:rPr lang="en-US" sz="1800"/>
                        <a:t> instruction</a:t>
                      </a:r>
                      <a:r>
                        <a:rPr lang="en-US" sz="1800"/>
                        <a:t>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20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Guest OS modifikasi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Guest OS dimodifikasi</a:t>
                      </a:r>
                      <a:r>
                        <a:rPr lang="en-US" sz="1800"/>
                        <a:t> untuk dapat menjalankan hypercall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Tidak dimodifikasi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Tidak dimodifikasi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7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Performasi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Lebih baik di</a:t>
                      </a:r>
                      <a:r>
                        <a:rPr lang="en-US" sz="1800"/>
                        <a:t> beberapa kasus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baik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cukup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7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Contoh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VMware,</a:t>
                      </a:r>
                      <a:r>
                        <a:rPr lang="en-US" sz="1800"/>
                        <a:t> xen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VMware,</a:t>
                      </a:r>
                      <a:r>
                        <a:rPr lang="en-US" sz="1800"/>
                        <a:t> Microsoft, KVM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VMware,</a:t>
                      </a:r>
                      <a:r>
                        <a:rPr lang="en-US" sz="1800"/>
                        <a:t> xen, microsoft, parallel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82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Ketergantungan hypersor pada Guest 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XenLinux hanya</a:t>
                      </a:r>
                      <a:r>
                        <a:rPr lang="en-US" sz="1800"/>
                        <a:t> jalan di hypersor xen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ya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3" name="Google Shape;32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24" name="Google Shape;32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Tujuan Pembelajaran</a:t>
            </a:r>
            <a:endParaRPr/>
          </a:p>
        </p:txBody>
      </p:sp>
      <p:sp>
        <p:nvSpPr>
          <p:cNvPr id="160" name="Google Shape;160;p2"/>
          <p:cNvSpPr txBox="1"/>
          <p:nvPr>
            <p:ph idx="1" type="body"/>
          </p:nvPr>
        </p:nvSpPr>
        <p:spPr>
          <a:xfrm>
            <a:off x="958169" y="1675548"/>
            <a:ext cx="9249228" cy="296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Mahasiswa memahami konsep dari virtualisasi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Mahasiswa mampu memahami tentang teknologi yang digunakan pada mesin virtual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Mahasiswa Mengetahui tentang macam-macam aplikasi untuk membuat virtual machine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1" name="Google Shape;16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162" name="Google Shape;16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0083" y="2033183"/>
            <a:ext cx="5594349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31" name="Google Shape;331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75115" cy="197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535" y="2052638"/>
            <a:ext cx="6094706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39" name="Google Shape;339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Google Shape;3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0786"/>
            <a:ext cx="3929974" cy="186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092" y="2052638"/>
            <a:ext cx="7829591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47" name="Google Shape;347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989" y="0"/>
            <a:ext cx="444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127" y="2052638"/>
            <a:ext cx="7385522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55" name="Google Shape;355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9570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Penggunaan</a:t>
            </a:r>
            <a:endParaRPr/>
          </a:p>
        </p:txBody>
      </p:sp>
      <p:sp>
        <p:nvSpPr>
          <p:cNvPr id="362" name="Google Shape;362;p2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Virtual Private Server (VPS)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Amazon Elastic Compute Cloud (EC2)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Xen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Microsoft Azure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Microsoft Hyper-V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Google Compute Engine (GCE)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KVM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Rackspace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VMware</a:t>
            </a:r>
            <a:endParaRPr/>
          </a:p>
          <a:p>
            <a:pPr indent="-147319" lvl="2" marL="114300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</p:txBody>
      </p:sp>
      <p:sp>
        <p:nvSpPr>
          <p:cNvPr id="363" name="Google Shape;363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64" name="Google Shape;36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Virtualization berbasis Container</a:t>
            </a:r>
            <a:endParaRPr/>
          </a:p>
        </p:txBody>
      </p:sp>
      <p:sp>
        <p:nvSpPr>
          <p:cNvPr id="370" name="Google Shape;370;p2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Operating-system-level virtualization / Containerization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Fitur sistem operasi yang mampu membuat isolasi user-space di host machine.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Contoh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Linux Container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Docker</a:t>
            </a:r>
            <a:endParaRPr/>
          </a:p>
        </p:txBody>
      </p:sp>
      <p:sp>
        <p:nvSpPr>
          <p:cNvPr id="371" name="Google Shape;371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72" name="Google Shape;372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378" name="Google Shape;37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633" y="2052638"/>
            <a:ext cx="5588509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80" name="Google Shape;380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1" name="Google Shape;3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97" y="-7302"/>
            <a:ext cx="2113354" cy="194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029" y="2052638"/>
            <a:ext cx="8827717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88" name="Google Shape;388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9" name="Google Shape;38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149581" cy="180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Virtualization berbasis Container - Perbandingan</a:t>
            </a:r>
            <a:endParaRPr/>
          </a:p>
        </p:txBody>
      </p:sp>
      <p:pic>
        <p:nvPicPr>
          <p:cNvPr id="395" name="Google Shape;39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19" y="2052638"/>
            <a:ext cx="6566137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397" name="Google Shape;397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Performasi</a:t>
            </a:r>
            <a:endParaRPr/>
          </a:p>
        </p:txBody>
      </p:sp>
      <p:sp>
        <p:nvSpPr>
          <p:cNvPr id="403" name="Google Shape;403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404" name="Google Shape;404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5" name="Google Shape;4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05" y="1447799"/>
            <a:ext cx="4172026" cy="296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0957" y="1152982"/>
            <a:ext cx="4616032" cy="164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7553" y="2932077"/>
            <a:ext cx="5043266" cy="29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1867" y="4367795"/>
            <a:ext cx="4148738" cy="232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Definisi</a:t>
            </a:r>
            <a:endParaRPr/>
          </a:p>
        </p:txBody>
      </p:sp>
      <p:sp>
        <p:nvSpPr>
          <p:cNvPr id="168" name="Google Shape;168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Wikipedia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Pada komputer, </a:t>
            </a:r>
            <a:r>
              <a:rPr b="1" lang="en-US"/>
              <a:t>virtualization</a:t>
            </a:r>
            <a:r>
              <a:rPr lang="en-US"/>
              <a:t> mengacu pada proses pembuatan sesuatu yang bersifat virtual (tidak nyata),  termasuk platform virtual computer hardware, storage device, resource jaringan komputer.</a:t>
            </a:r>
            <a:endParaRPr/>
          </a:p>
        </p:txBody>
      </p:sp>
      <p:sp>
        <p:nvSpPr>
          <p:cNvPr id="169" name="Google Shape;169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170" name="Google Shape;170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Praktikum:</a:t>
            </a:r>
            <a:endParaRPr/>
          </a:p>
        </p:txBody>
      </p:sp>
      <p:sp>
        <p:nvSpPr>
          <p:cNvPr id="414" name="Google Shape;414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415" name="Google Shape;415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30"/>
          <p:cNvSpPr txBox="1"/>
          <p:nvPr/>
        </p:nvSpPr>
        <p:spPr>
          <a:xfrm>
            <a:off x="1103311" y="16465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Lakukan Survey terhadap cara menginstall Vmware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Lakukan Survey terhadap  cara menginstall XEN dan penggunaannya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Lakukan Survey tentang cara menginstall Microsoft Hyper-V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Lakukan Survey Tentang penggunaan Docker dan cara Instalasinya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Dari Hasil Survey diatas, Jelaskan aplikasi virtualsasi yang paling banyak diterapkan di perusahaan, kemudian paparkan perbedaan mendasar dari masing-masing aplikasi tersebut.  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a3005f663_0_2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Tugas</a:t>
            </a:r>
            <a:endParaRPr/>
          </a:p>
        </p:txBody>
      </p:sp>
      <p:sp>
        <p:nvSpPr>
          <p:cNvPr id="423" name="Google Shape;423;g33a3005f663_0_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4" name="Google Shape;424;g33a3005f663_0_2"/>
          <p:cNvSpPr txBox="1"/>
          <p:nvPr/>
        </p:nvSpPr>
        <p:spPr>
          <a:xfrm>
            <a:off x="844000" y="2134400"/>
            <a:ext cx="10233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jelaskan (vmware, xen, hyperv, docker, lxc) 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arsitektur nya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bagaimana implementasinya untuk cloud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cloud provider mana yang memakai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bagaimana manage hardware : cpu, ram, storage &amp; file system, dll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mekanisme backup&amp;restore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mekanisme implementasi high availability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- Harus ada kuis nya (min 10)</a:t>
            </a:r>
            <a:endParaRPr sz="2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430" name="Google Shape;430;p3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https://en.wikipedia.org/wiki/Hypervisor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https://en.wikipedia.org/wiki/Hardware_virtualization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https://en.wikipedia.org/wiki/Operating-system-level_virtualization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Morabito, Roberto, Jimmy Kjällman, and Miika Komu. "Hypervisors vs. lightweight virtualization: a performance comparison." </a:t>
            </a:r>
            <a:r>
              <a:rPr i="1" lang="en-US"/>
              <a:t>Cloud Engineering (IC2E), 2015 IEEE International Conference on</a:t>
            </a:r>
            <a:r>
              <a:rPr lang="en-US"/>
              <a:t>. IEEE, 2015.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432" name="Google Shape;432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Alasan penggunaan Virtualization (1)</a:t>
            </a:r>
            <a:endParaRPr/>
          </a:p>
        </p:txBody>
      </p:sp>
      <p:pic>
        <p:nvPicPr>
          <p:cNvPr id="176" name="Google Shape;17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577" y="2052638"/>
            <a:ext cx="8536622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178" name="Google Shape;178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Alasan penggunaan Virtualization (2)</a:t>
            </a:r>
            <a:endParaRPr/>
          </a:p>
        </p:txBody>
      </p:sp>
      <p:sp>
        <p:nvSpPr>
          <p:cNvPr id="184" name="Google Shape;184;p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Pengurangan biaya maintenan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Kompatibilitas dengan aplikasi dan OS bawaan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Security: isolasi untuk aplikasi tertentu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Lingkungan pengembangan (dev env) yg murah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Manajemen terpusat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Proses backup yg mudah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Live migration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Quick server fail-over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HA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Virtual Applience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Cloud Computing</a:t>
            </a:r>
            <a:endParaRPr/>
          </a:p>
        </p:txBody>
      </p:sp>
      <p:sp>
        <p:nvSpPr>
          <p:cNvPr id="185" name="Google Shape;185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186" name="Google Shape;186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utama Virtualization</a:t>
            </a:r>
            <a:endParaRPr/>
          </a:p>
        </p:txBody>
      </p:sp>
      <p:sp>
        <p:nvSpPr>
          <p:cNvPr id="192" name="Google Shape;192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193" name="Google Shape;193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5133109" y="1679432"/>
            <a:ext cx="4997450" cy="156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Partitioning</a:t>
            </a:r>
            <a:endParaRPr/>
          </a:p>
          <a:p>
            <a:pPr indent="-166687" lvl="1" marL="285750" marR="0" rtl="0" algn="l">
              <a:spcBef>
                <a:spcPts val="450"/>
              </a:spcBef>
              <a:spcAft>
                <a:spcPts val="0"/>
              </a:spcAft>
              <a:buClr>
                <a:srgbClr val="7889FB"/>
              </a:buClr>
              <a:buSzPts val="135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multiple operating systems on one physical machine</a:t>
            </a:r>
            <a:endParaRPr/>
          </a:p>
          <a:p>
            <a:pPr indent="-166687" lvl="1" marL="285750" marR="0" rtl="0" algn="l">
              <a:spcBef>
                <a:spcPts val="720"/>
              </a:spcBef>
              <a:spcAft>
                <a:spcPts val="0"/>
              </a:spcAft>
              <a:buClr>
                <a:srgbClr val="7889FB"/>
              </a:buClr>
              <a:buSzPts val="135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system resources between virtual machines</a:t>
            </a:r>
            <a:endParaRPr/>
          </a:p>
        </p:txBody>
      </p:sp>
      <p:pic>
        <p:nvPicPr>
          <p:cNvPr descr="ESX_diagram" id="195" name="Google Shape;1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100" y="1537855"/>
            <a:ext cx="29718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utama Virtualization</a:t>
            </a:r>
            <a:endParaRPr/>
          </a:p>
        </p:txBody>
      </p:sp>
      <p:sp>
        <p:nvSpPr>
          <p:cNvPr id="201" name="Google Shape;201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02" name="Google Shape;202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solation_architecture"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655888"/>
            <a:ext cx="3124200" cy="25257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4953000" y="2895601"/>
            <a:ext cx="5410200" cy="128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endParaRPr/>
          </a:p>
          <a:p>
            <a:pPr indent="-166687" lvl="1" marL="285750" marR="0" rtl="0" algn="l">
              <a:spcBef>
                <a:spcPts val="450"/>
              </a:spcBef>
              <a:spcAft>
                <a:spcPts val="0"/>
              </a:spcAft>
              <a:buClr>
                <a:srgbClr val="7889FB"/>
              </a:buClr>
              <a:buSzPts val="135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and security isolation at the hardware level</a:t>
            </a:r>
            <a:endParaRPr/>
          </a:p>
          <a:p>
            <a:pPr indent="-166687" lvl="1" marL="285750" marR="0" rtl="0" algn="l">
              <a:spcBef>
                <a:spcPts val="720"/>
              </a:spcBef>
              <a:spcAft>
                <a:spcPts val="0"/>
              </a:spcAft>
              <a:buClr>
                <a:srgbClr val="7889FB"/>
              </a:buClr>
              <a:buSzPts val="135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 resource controls preserve performance</a:t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3962400" y="1348053"/>
            <a:ext cx="6629400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96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96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Partitioning</a:t>
            </a:r>
            <a:endParaRPr/>
          </a:p>
          <a:p>
            <a:pPr indent="-166688" lvl="1" marL="2857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multiple operating systems on one physical machine</a:t>
            </a:r>
            <a:endParaRPr/>
          </a:p>
          <a:p>
            <a:pPr indent="-166688" lvl="1" marL="285750" marR="0" rtl="0" algn="l">
              <a:spcBef>
                <a:spcPts val="48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system resources between virtual machines</a:t>
            </a:r>
            <a:endParaRPr/>
          </a:p>
        </p:txBody>
      </p:sp>
      <p:pic>
        <p:nvPicPr>
          <p:cNvPr descr="ESX 2D architecture" id="206" name="Google Shape;2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1257564"/>
            <a:ext cx="12128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/>
          <p:nvPr/>
        </p:nvSpPr>
        <p:spPr>
          <a:xfrm>
            <a:off x="1676400" y="1180256"/>
            <a:ext cx="8763000" cy="1371600"/>
          </a:xfrm>
          <a:prstGeom prst="rect">
            <a:avLst/>
          </a:prstGeom>
          <a:solidFill>
            <a:srgbClr val="CCFF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utama Virtualization</a:t>
            </a:r>
            <a:endParaRPr/>
          </a:p>
        </p:txBody>
      </p:sp>
      <p:sp>
        <p:nvSpPr>
          <p:cNvPr id="213" name="Google Shape;213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14" name="Google Shape;214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3742267" y="1470555"/>
            <a:ext cx="6629400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96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96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Partitioning</a:t>
            </a:r>
            <a:endParaRPr/>
          </a:p>
          <a:p>
            <a:pPr indent="-166688" lvl="1" marL="2857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multiple operating systems on one physical machine</a:t>
            </a:r>
            <a:endParaRPr/>
          </a:p>
          <a:p>
            <a:pPr indent="-166688" lvl="1" marL="285750" marR="0" rtl="0" algn="l">
              <a:spcBef>
                <a:spcPts val="48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system resources between virtual machines</a:t>
            </a:r>
            <a:endParaRPr/>
          </a:p>
        </p:txBody>
      </p:sp>
      <p:pic>
        <p:nvPicPr>
          <p:cNvPr descr="ESX 2D architecture"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9667" y="1380066"/>
            <a:ext cx="1131888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3742267" y="2751667"/>
            <a:ext cx="6400800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96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96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endParaRPr/>
          </a:p>
          <a:p>
            <a:pPr indent="-166688" lvl="1" marL="2857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and security isolation at the hardware level</a:t>
            </a:r>
            <a:endParaRPr/>
          </a:p>
          <a:p>
            <a:pPr indent="-166688" lvl="1" marL="285750" marR="0" rtl="0" algn="l">
              <a:spcBef>
                <a:spcPts val="48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 resource controls preserve performance</a:t>
            </a:r>
            <a:endParaRPr/>
          </a:p>
        </p:txBody>
      </p:sp>
      <p:pic>
        <p:nvPicPr>
          <p:cNvPr descr="isolation_architecture" id="218" name="Google Shape;21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067" y="2827866"/>
            <a:ext cx="941388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4358217" y="4275667"/>
            <a:ext cx="5784850" cy="156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Encapsulation</a:t>
            </a:r>
            <a:endParaRPr/>
          </a:p>
          <a:p>
            <a:pPr indent="-166687" lvl="1" marL="285750" marR="0" rtl="0" algn="l">
              <a:spcBef>
                <a:spcPts val="450"/>
              </a:spcBef>
              <a:spcAft>
                <a:spcPts val="0"/>
              </a:spcAft>
              <a:buClr>
                <a:srgbClr val="7889FB"/>
              </a:buClr>
              <a:buSzPts val="135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Entire state of the virtual machine can be saved to files</a:t>
            </a:r>
            <a:endParaRPr/>
          </a:p>
          <a:p>
            <a:pPr indent="-166687" lvl="1" marL="285750" marR="0" rtl="0" algn="l">
              <a:spcBef>
                <a:spcPts val="720"/>
              </a:spcBef>
              <a:spcAft>
                <a:spcPts val="0"/>
              </a:spcAft>
              <a:buClr>
                <a:srgbClr val="7889FB"/>
              </a:buClr>
              <a:buSzPts val="135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and copy virtual machines as easily as moving and copying files</a:t>
            </a:r>
            <a:endParaRPr/>
          </a:p>
        </p:txBody>
      </p:sp>
      <p:pic>
        <p:nvPicPr>
          <p:cNvPr descr="encapsulation" id="220" name="Google Shape;22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1067" y="4351866"/>
            <a:ext cx="2171700" cy="1677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8"/>
          <p:cNvCxnSpPr/>
          <p:nvPr/>
        </p:nvCxnSpPr>
        <p:spPr>
          <a:xfrm>
            <a:off x="1786467" y="2599266"/>
            <a:ext cx="815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8"/>
          <p:cNvSpPr/>
          <p:nvPr/>
        </p:nvSpPr>
        <p:spPr>
          <a:xfrm>
            <a:off x="1480080" y="1324504"/>
            <a:ext cx="8763000" cy="2438400"/>
          </a:xfrm>
          <a:prstGeom prst="rect">
            <a:avLst/>
          </a:prstGeom>
          <a:solidFill>
            <a:srgbClr val="99CC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/>
              <a:t>Teknologi utama Virtualization</a:t>
            </a:r>
            <a:endParaRPr/>
          </a:p>
        </p:txBody>
      </p:sp>
      <p:sp>
        <p:nvSpPr>
          <p:cNvPr id="228" name="Google Shape;228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Dhoto - Advanced Computer Network</a:t>
            </a:r>
            <a:endParaRPr/>
          </a:p>
        </p:txBody>
      </p:sp>
      <p:sp>
        <p:nvSpPr>
          <p:cNvPr id="229" name="Google Shape;229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3674534" y="3660246"/>
            <a:ext cx="6477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604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1040"/>
              <a:buFont typeface="Arial"/>
              <a:buChar char="•"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Encapsulation</a:t>
            </a:r>
            <a:endParaRPr/>
          </a:p>
          <a:p>
            <a:pPr indent="-166688" lvl="1" marL="285750" marR="0" rtl="0" algn="l">
              <a:spcBef>
                <a:spcPts val="56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Entire state of the virtual machine can be saved to files</a:t>
            </a:r>
            <a:endParaRPr/>
          </a:p>
          <a:p>
            <a:pPr indent="-166688" lvl="1" marL="285750" marR="0" rtl="0" algn="l">
              <a:spcBef>
                <a:spcPts val="54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and copy virtual machines as easily as moving and copying files</a:t>
            </a:r>
            <a:endParaRPr/>
          </a:p>
        </p:txBody>
      </p:sp>
      <p:pic>
        <p:nvPicPr>
          <p:cNvPr descr="hw independence"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6960" y="4714346"/>
            <a:ext cx="2587625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/>
          <p:nvPr/>
        </p:nvSpPr>
        <p:spPr>
          <a:xfrm>
            <a:off x="3674534" y="1453622"/>
            <a:ext cx="6629400" cy="72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96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96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Partitioning</a:t>
            </a:r>
            <a:endParaRPr/>
          </a:p>
          <a:p>
            <a:pPr indent="-166688" lvl="1" marL="285750" marR="0" rtl="0" algn="l">
              <a:spcBef>
                <a:spcPts val="54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multiple operating systems on one physical machine</a:t>
            </a:r>
            <a:endParaRPr/>
          </a:p>
          <a:p>
            <a:pPr indent="-166688" lvl="1" marL="285750" marR="0" rtl="0" algn="l">
              <a:spcBef>
                <a:spcPts val="54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system resources between virtual machines</a:t>
            </a:r>
            <a:endParaRPr/>
          </a:p>
        </p:txBody>
      </p:sp>
      <p:pic>
        <p:nvPicPr>
          <p:cNvPr descr="ESX 2D architecture" id="233" name="Google Shape;2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1934" y="1363133"/>
            <a:ext cx="1131888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/>
          <p:nvPr/>
        </p:nvSpPr>
        <p:spPr>
          <a:xfrm>
            <a:off x="3674534" y="2590272"/>
            <a:ext cx="6400800" cy="72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96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96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endParaRPr/>
          </a:p>
          <a:p>
            <a:pPr indent="-166688" lvl="1" marL="285750" marR="0" rtl="0" algn="l">
              <a:spcBef>
                <a:spcPts val="54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and security isolation at the hardware level</a:t>
            </a:r>
            <a:endParaRPr/>
          </a:p>
          <a:p>
            <a:pPr indent="-166688" lvl="1" marL="285750" marR="0" rtl="0" algn="l">
              <a:spcBef>
                <a:spcPts val="540"/>
              </a:spcBef>
              <a:spcAft>
                <a:spcPts val="0"/>
              </a:spcAft>
              <a:buClr>
                <a:srgbClr val="7889FB"/>
              </a:buClr>
              <a:buSzPts val="900"/>
              <a:buFont typeface="Noto Sans Symbols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 resource controls preserve performance</a:t>
            </a:r>
            <a:endParaRPr/>
          </a:p>
        </p:txBody>
      </p:sp>
      <p:pic>
        <p:nvPicPr>
          <p:cNvPr descr="isolation_architecture" id="235" name="Google Shape;23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4334" y="2666471"/>
            <a:ext cx="941388" cy="7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9"/>
          <p:cNvCxnSpPr/>
          <p:nvPr/>
        </p:nvCxnSpPr>
        <p:spPr>
          <a:xfrm>
            <a:off x="1769534" y="2482321"/>
            <a:ext cx="815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encapsulation" id="237" name="Google Shape;23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4334" y="3647546"/>
            <a:ext cx="1068388" cy="82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9"/>
          <p:cNvCxnSpPr/>
          <p:nvPr/>
        </p:nvCxnSpPr>
        <p:spPr>
          <a:xfrm>
            <a:off x="1693334" y="3580871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9"/>
          <p:cNvSpPr/>
          <p:nvPr/>
        </p:nvSpPr>
        <p:spPr>
          <a:xfrm>
            <a:off x="3938059" y="4873096"/>
            <a:ext cx="5784850" cy="90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4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ts val="144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Hardware-Independence</a:t>
            </a:r>
            <a:endParaRPr/>
          </a:p>
          <a:p>
            <a:pPr indent="-166687" lvl="1" marL="285750" marR="0" rtl="0" algn="l">
              <a:spcBef>
                <a:spcPts val="450"/>
              </a:spcBef>
              <a:spcAft>
                <a:spcPts val="0"/>
              </a:spcAft>
              <a:buClr>
                <a:srgbClr val="7889FB"/>
              </a:buClr>
              <a:buSzPts val="1350"/>
              <a:buFont typeface="Noto Sans Symbols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Provision or migrate any virtual machine to any similar or different physical server</a:t>
            </a: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1421872" y="1342496"/>
            <a:ext cx="8763000" cy="3414712"/>
          </a:xfrm>
          <a:prstGeom prst="rect">
            <a:avLst/>
          </a:prstGeom>
          <a:solidFill>
            <a:srgbClr val="99CC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72F34"/>
      </a:dk1>
      <a:lt1>
        <a:srgbClr val="F0F1F2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Blue">
      <a:dk1>
        <a:srgbClr val="272F34"/>
      </a:dk1>
      <a:lt1>
        <a:srgbClr val="F0F1F2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2017-09-30T19:56:10Z</dcterms:created>
  <dc:creator>Sritrusta Sukaridhoto</dc:creator>
</cp:coreProperties>
</file>