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0" r:id="rId4"/>
  </p:sldMasterIdLst>
  <p:notesMasterIdLst>
    <p:notesMasterId r:id="rId28"/>
  </p:notesMasterIdLst>
  <p:handoutMasterIdLst>
    <p:handoutMasterId r:id="rId29"/>
  </p:handoutMasterIdLst>
  <p:sldIdLst>
    <p:sldId id="256" r:id="rId5"/>
    <p:sldId id="299" r:id="rId6"/>
    <p:sldId id="260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5" r:id="rId23"/>
    <p:sldId id="294" r:id="rId24"/>
    <p:sldId id="296" r:id="rId25"/>
    <p:sldId id="297" r:id="rId26"/>
    <p:sldId id="298" r:id="rId27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4" autoAdjust="0"/>
    <p:restoredTop sz="94630"/>
  </p:normalViewPr>
  <p:slideViewPr>
    <p:cSldViewPr snapToGrid="0" showGuides="1">
      <p:cViewPr varScale="1">
        <p:scale>
          <a:sx n="109" d="100"/>
          <a:sy n="109" d="100"/>
        </p:scale>
        <p:origin x="65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4AC39-44E6-425E-AF49-CF7D189F346F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0F472-929B-459B-8D82-2FABCC5B32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64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F2775BC-6312-42C7-B7C5-EA6783C2D9CA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7F715A1-4ADC-44E0-9587-804FF39D6B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4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3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7E55-BAF2-4D43-AD6C-1F6E90194201}" type="datetime1">
              <a:rPr lang="en-ID" smtClean="0"/>
              <a:t>19/09/2018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9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010E-AD7C-C84C-97E5-73AE734868A7}" type="datetime1">
              <a:rPr lang="en-ID" smtClean="0"/>
              <a:t>19/09/2018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9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C963-B22E-B744-A68D-573FBB853881}" type="datetime1">
              <a:rPr lang="en-ID" smtClean="0"/>
              <a:t>19/09/2018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0915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39482-C4F2-334D-A506-E3AD88935A07}" type="datetime1">
              <a:rPr lang="en-ID" smtClean="0"/>
              <a:t>19/09/2018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“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621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BBEA-AA5F-9F42-9BE5-5AF7E173D0FF}" type="datetime1">
              <a:rPr lang="en-ID" smtClean="0"/>
              <a:t>19/09/2018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60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16302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DA81-0454-8F41-A7D7-5E4ADB7F8E15}" type="datetime1">
              <a:rPr lang="en-ID" smtClean="0"/>
              <a:t>19/09/2018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584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B3AA-527C-3740-85D9-7EB8D0511C6D}" type="datetime1">
              <a:rPr lang="en-ID" smtClean="0"/>
              <a:t>19/09/2018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2226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4C61-9A0A-E541-BD5B-73E7715C0C72}" type="datetime1">
              <a:rPr lang="en-ID" smtClean="0"/>
              <a:t>19/09/2018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47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C0FBD-920B-E248-A230-3FCEF5D5082E}" type="datetime1">
              <a:rPr lang="en-ID" smtClean="0"/>
              <a:t>19/09/2018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52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b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161C9-7F89-7C4D-A2F0-3EF79D39EF0E}" type="datetime1">
              <a:rPr lang="en-ID" smtClean="0"/>
              <a:t>19/09/2018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83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64151" y="1447799"/>
            <a:ext cx="1409965" cy="4413251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447799"/>
            <a:ext cx="6776630" cy="44132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49BC-F36A-6F40-ABE6-E2249E937D19}" type="datetime1">
              <a:rPr lang="en-ID" smtClean="0"/>
              <a:t>19/09/2018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6698A-E95B-5448-8A34-616E3BE6A128}" type="datetime1">
              <a:rPr lang="en-ID" smtClean="0"/>
              <a:t>19/09/2018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4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8342C-454A-CB4A-9F43-8E1E81DE5242}" type="datetime1">
              <a:rPr lang="en-ID" smtClean="0"/>
              <a:t>19/09/2018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9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C601-1C53-DD48-843F-033D98E029D6}" type="datetime1">
              <a:rPr lang="en-ID" smtClean="0"/>
              <a:t>19/09/2018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08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C50DD-B834-C94A-A70C-21D81C75A121}" type="datetime1">
              <a:rPr lang="en-ID" smtClean="0"/>
              <a:t>19/09/2018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0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7AE2-E1FF-EC4D-84C5-84229C92D89E}" type="datetime1">
              <a:rPr lang="en-ID" smtClean="0"/>
              <a:t>19/09/2018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Networks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2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B484-EB91-6947-956D-9A14EB33084E}" type="datetime1">
              <a:rPr lang="en-ID" smtClean="0"/>
              <a:t>19/09/2018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Networks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3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67FD-CF33-2843-9F14-BA7D2F836A83}" type="datetime1">
              <a:rPr lang="en-ID" smtClean="0"/>
              <a:t>19/09/2018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Networks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8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7ABD-B725-0444-A1C1-DB6F70E86F54}" type="datetime1">
              <a:rPr lang="en-ID" smtClean="0"/>
              <a:t>19/09/2018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8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tif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1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99941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60901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BEDB536-31FE-4A45-B528-C824B58EB0CF}" type="datetime1">
              <a:rPr lang="en-ID" smtClean="0"/>
              <a:t>19/09/2018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Dhoto - Advanced Computer Networks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75541-8164-4CC7-9F2F-6F0C49BB858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1190739" y="147950"/>
            <a:ext cx="992386" cy="94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6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 and Restore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Dona </a:t>
            </a:r>
            <a:r>
              <a:rPr lang="en-US" dirty="0" err="1" smtClean="0"/>
              <a:t>wahyudi</a:t>
            </a:r>
            <a:r>
              <a:rPr lang="en-US" dirty="0" smtClean="0"/>
              <a:t> | 2020171011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44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Restore</a:t>
            </a: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2689" y="1514008"/>
            <a:ext cx="10355003" cy="474233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2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pct restore</a:t>
            </a:r>
          </a:p>
          <a:p>
            <a:pPr lvl="1"/>
            <a:r>
              <a:rPr lang="en-US" sz="2200" dirty="0" smtClean="0">
                <a:sym typeface="Wingdings" pitchFamily="2" charset="2"/>
              </a:rPr>
              <a:t>Container restore utility</a:t>
            </a:r>
          </a:p>
          <a:p>
            <a:pPr lvl="1"/>
            <a:r>
              <a:rPr lang="en-US" sz="2200" dirty="0" smtClean="0">
                <a:sym typeface="Wingdings" pitchFamily="2" charset="2"/>
              </a:rPr>
              <a:t>#</a:t>
            </a:r>
            <a:r>
              <a:rPr lang="da-DK" sz="2200" dirty="0" smtClean="0">
                <a:sym typeface="Wingdings" pitchFamily="2" charset="2"/>
              </a:rPr>
              <a:t>pct restore &lt;VMID&gt; &lt;fileBackup&gt; --storage &lt;yourLvmStorage&gt;</a:t>
            </a:r>
          </a:p>
          <a:p>
            <a:r>
              <a:rPr lang="en-US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qmrestore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lvl="1"/>
            <a:r>
              <a:rPr lang="da-DK" sz="2200" dirty="0" smtClean="0">
                <a:sym typeface="Wingdings" pitchFamily="2" charset="2"/>
              </a:rPr>
              <a:t>QemuServer restore utility</a:t>
            </a:r>
          </a:p>
          <a:p>
            <a:pPr lvl="1"/>
            <a:r>
              <a:rPr lang="da-DK" sz="2200" dirty="0" smtClean="0">
                <a:sym typeface="Wingdings" pitchFamily="2" charset="2"/>
              </a:rPr>
              <a:t>#qmrestore &lt;fileBackup&gt; &lt;VMID&gt;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7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Langkah</a:t>
            </a:r>
            <a:r>
              <a:rPr lang="en-US" dirty="0" smtClean="0"/>
              <a:t> </a:t>
            </a:r>
            <a:r>
              <a:rPr lang="en-US" dirty="0" err="1" smtClean="0"/>
              <a:t>Percobaan</a:t>
            </a:r>
            <a:r>
              <a:rPr lang="en-US" dirty="0" smtClean="0"/>
              <a:t>:</a:t>
            </a: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2689" y="1514008"/>
            <a:ext cx="10355003" cy="474233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da-DK" sz="2200" dirty="0" smtClean="0">
                <a:sym typeface="Wingdings" pitchFamily="2" charset="2"/>
              </a:rPr>
              <a:t>Konfigurasi tersimpan di /etc/vzdump.conf</a:t>
            </a:r>
          </a:p>
          <a:p>
            <a:r>
              <a:rPr lang="da-DK" sz="2200" dirty="0" smtClean="0">
                <a:sym typeface="Wingdings" pitchFamily="2" charset="2"/>
              </a:rPr>
              <a:t>Memiliki format  </a:t>
            </a:r>
            <a:r>
              <a:rPr lang="da-DK" sz="22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OPTION: value</a:t>
            </a:r>
          </a:p>
          <a:p>
            <a:r>
              <a:rPr lang="da-DK" sz="2200" dirty="0" smtClean="0">
                <a:sym typeface="Wingdings" pitchFamily="2" charset="2"/>
              </a:rPr>
              <a:t>Comment diberikan tanda ”#”</a:t>
            </a:r>
            <a:endParaRPr lang="en-US" sz="2200" dirty="0" smtClean="0">
              <a:sym typeface="Wingdings" pitchFamily="2" charset="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7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Opsi-opsi</a:t>
            </a:r>
            <a:r>
              <a:rPr lang="en-US" dirty="0" smtClean="0"/>
              <a:t> </a:t>
            </a:r>
            <a:r>
              <a:rPr lang="en-US" dirty="0" err="1" smtClean="0"/>
              <a:t>konfigurasi</a:t>
            </a: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2689" y="1514008"/>
            <a:ext cx="10355003" cy="474233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da-DK" sz="22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bwlimit: &lt;integer&gt; (0 - N) (default = 0)</a:t>
            </a:r>
          </a:p>
          <a:p>
            <a:pPr lvl="1"/>
            <a:r>
              <a:rPr lang="da-DK" sz="2000" dirty="0" smtClean="0">
                <a:sym typeface="Wingdings" pitchFamily="2" charset="2"/>
              </a:rPr>
              <a:t>Membatasi I/O bandwidth (KBytes per second).</a:t>
            </a:r>
          </a:p>
          <a:p>
            <a:r>
              <a:rPr lang="da-DK" sz="22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compress: &lt;0 | 1 | gzip | lzo&gt; (default = 0)</a:t>
            </a:r>
          </a:p>
          <a:p>
            <a:pPr lvl="1"/>
            <a:r>
              <a:rPr lang="da-DK" sz="2000" dirty="0" smtClean="0">
                <a:sym typeface="Wingdings" pitchFamily="2" charset="2"/>
              </a:rPr>
              <a:t>Jenis compress dump file</a:t>
            </a:r>
          </a:p>
          <a:p>
            <a:r>
              <a:rPr lang="da-DK" sz="22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dumpdir: &lt;string&gt;</a:t>
            </a:r>
          </a:p>
          <a:p>
            <a:pPr lvl="1"/>
            <a:r>
              <a:rPr lang="da-DK" sz="2000" dirty="0" smtClean="0">
                <a:sym typeface="Wingdings" pitchFamily="2" charset="2"/>
              </a:rPr>
              <a:t>Menentukan lokasi penyimpanan file</a:t>
            </a:r>
          </a:p>
          <a:p>
            <a:r>
              <a:rPr lang="da-DK" sz="22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exclude-path: &lt;string&gt;</a:t>
            </a:r>
          </a:p>
          <a:p>
            <a:pPr lvl="1"/>
            <a:r>
              <a:rPr lang="da-DK" sz="2000" dirty="0" smtClean="0">
                <a:sym typeface="Wingdings" pitchFamily="2" charset="2"/>
              </a:rPr>
              <a:t>Mengecualikan file / direktori untuk tidak ikut dibackup</a:t>
            </a:r>
          </a:p>
          <a:p>
            <a:r>
              <a:rPr lang="en-US" sz="22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ionice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: &lt;integer&gt; (0 - 8) (default = 7)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Set CFQ </a:t>
            </a:r>
            <a:r>
              <a:rPr lang="en-US" sz="2000" dirty="0" err="1" smtClean="0">
                <a:sym typeface="Wingdings" pitchFamily="2" charset="2"/>
              </a:rPr>
              <a:t>ionice</a:t>
            </a:r>
            <a:r>
              <a:rPr lang="en-US" sz="2000" dirty="0" smtClean="0">
                <a:sym typeface="Wingdings" pitchFamily="2" charset="2"/>
              </a:rPr>
              <a:t> priority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7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Opsi-opsi</a:t>
            </a:r>
            <a:r>
              <a:rPr lang="en-US" dirty="0" smtClean="0"/>
              <a:t> </a:t>
            </a:r>
            <a:r>
              <a:rPr lang="en-US" dirty="0" err="1" smtClean="0"/>
              <a:t>konfigurasi</a:t>
            </a: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2689" y="1514008"/>
            <a:ext cx="10355003" cy="474233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da-DK" sz="22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lockwait: &lt;integer&gt; (0 - N) (default = 180)</a:t>
            </a:r>
          </a:p>
          <a:p>
            <a:pPr lvl="1"/>
            <a:r>
              <a:rPr lang="da-DK" sz="2000" dirty="0" smtClean="0">
                <a:sym typeface="Wingdings" pitchFamily="2" charset="2"/>
              </a:rPr>
              <a:t>Waktu maksimal menunggu untuk global lock (minutes).</a:t>
            </a:r>
          </a:p>
          <a:p>
            <a:r>
              <a:rPr lang="da-DK" sz="22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mailnotification: &lt;always | failure&gt; (default = always)</a:t>
            </a:r>
          </a:p>
          <a:p>
            <a:pPr lvl="1"/>
            <a:r>
              <a:rPr lang="da-DK" sz="2000" dirty="0" smtClean="0">
                <a:sym typeface="Wingdings" pitchFamily="2" charset="2"/>
              </a:rPr>
              <a:t>Menentukan kapan email notifikasi akan dikirimkan</a:t>
            </a:r>
          </a:p>
          <a:p>
            <a:r>
              <a:rPr lang="da-DK" sz="22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mailto: &lt;string&gt;</a:t>
            </a:r>
          </a:p>
          <a:p>
            <a:pPr lvl="1"/>
            <a:r>
              <a:rPr lang="da-DK" sz="2000" dirty="0" smtClean="0">
                <a:sym typeface="Wingdings" pitchFamily="2" charset="2"/>
              </a:rPr>
              <a:t>Daftar email yang akan menerima notifikasi, masing-masing alamat email dipisahkan dengan koma</a:t>
            </a:r>
          </a:p>
          <a:p>
            <a:r>
              <a:rPr lang="da-DK" sz="22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maxfiles: &lt;integer&gt; (1 - N) (default = 1)</a:t>
            </a:r>
          </a:p>
          <a:p>
            <a:pPr lvl="1"/>
            <a:r>
              <a:rPr lang="da-DK" sz="2000" dirty="0" smtClean="0">
                <a:sym typeface="Wingdings" pitchFamily="2" charset="2"/>
              </a:rPr>
              <a:t>Jumlah maksimal file backup setiap guest system</a:t>
            </a:r>
          </a:p>
          <a:p>
            <a:r>
              <a:rPr lang="da-DK" sz="22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mode: &lt;snapshot | stop | suspend&gt; (default = snapshot)</a:t>
            </a:r>
          </a:p>
          <a:p>
            <a:pPr lvl="1"/>
            <a:r>
              <a:rPr lang="da-DK" sz="2000" dirty="0" smtClean="0">
                <a:sym typeface="Wingdings" pitchFamily="2" charset="2"/>
              </a:rPr>
              <a:t>Mode backup</a:t>
            </a:r>
            <a:endParaRPr lang="en-US" dirty="0" smtClean="0">
              <a:sym typeface="Wingdings" pitchFamily="2" charset="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7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Opsi-opsi</a:t>
            </a:r>
            <a:r>
              <a:rPr lang="en-US" dirty="0" smtClean="0"/>
              <a:t> </a:t>
            </a:r>
            <a:r>
              <a:rPr lang="en-US" dirty="0" err="1" smtClean="0"/>
              <a:t>konfigurasi</a:t>
            </a: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2689" y="1514007"/>
            <a:ext cx="10355003" cy="500671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da-DK" sz="22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pigz: &lt;integer&gt; (default = 0)</a:t>
            </a:r>
          </a:p>
          <a:p>
            <a:pPr lvl="1"/>
            <a:r>
              <a:rPr lang="da-DK" sz="2000" dirty="0" smtClean="0">
                <a:sym typeface="Wingdings" pitchFamily="2" charset="2"/>
              </a:rPr>
              <a:t>Gunakan pigz dari pada gzip jika N&gt;0. N=1 menggunakan setengah dari core yang ada, N&gt;1 menggunakan N sebagai thread count.</a:t>
            </a:r>
          </a:p>
          <a:p>
            <a:r>
              <a:rPr lang="da-DK" sz="22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remove: &lt;boolean&gt; (default = 1)</a:t>
            </a:r>
          </a:p>
          <a:p>
            <a:pPr lvl="1"/>
            <a:r>
              <a:rPr lang="da-DK" sz="2000" dirty="0" smtClean="0">
                <a:sym typeface="Wingdings" pitchFamily="2" charset="2"/>
              </a:rPr>
              <a:t>Menghapus file backup yang telah lalu jika melebihi batas maksimal jumlah file backup yang diijinkan</a:t>
            </a:r>
          </a:p>
          <a:p>
            <a:r>
              <a:rPr lang="da-DK" sz="22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script: &lt;string&gt;</a:t>
            </a:r>
          </a:p>
          <a:p>
            <a:pPr lvl="1"/>
            <a:r>
              <a:rPr lang="da-DK" sz="2000" dirty="0" smtClean="0">
                <a:sym typeface="Wingdings" pitchFamily="2" charset="2"/>
              </a:rPr>
              <a:t>Menggunakan hook script yang spesifik.</a:t>
            </a:r>
          </a:p>
          <a:p>
            <a:r>
              <a:rPr lang="da-DK" sz="22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stdexcludes: &lt;boolean&gt; (default = 1)</a:t>
            </a:r>
          </a:p>
          <a:p>
            <a:pPr lvl="1"/>
            <a:r>
              <a:rPr lang="da-DK" sz="2000" dirty="0" smtClean="0">
                <a:sym typeface="Wingdings" pitchFamily="2" charset="2"/>
              </a:rPr>
              <a:t>Pengecualian untuk temporary files dan logs.</a:t>
            </a:r>
          </a:p>
          <a:p>
            <a:r>
              <a:rPr lang="da-DK" sz="22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stopwait: &lt;integer&gt; (0 - N) (default = 10)</a:t>
            </a:r>
          </a:p>
          <a:p>
            <a:pPr lvl="1"/>
            <a:r>
              <a:rPr lang="da-DK" sz="2000" dirty="0" smtClean="0">
                <a:sym typeface="Wingdings" pitchFamily="2" charset="2"/>
              </a:rPr>
              <a:t>Waktu tunggu maksimal sampai guest system dihentikan (minutes)</a:t>
            </a:r>
            <a:endParaRPr lang="en-US" dirty="0" smtClean="0">
              <a:sym typeface="Wingdings" pitchFamily="2" charset="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7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Opsi-opsi</a:t>
            </a:r>
            <a:r>
              <a:rPr lang="en-US" dirty="0" smtClean="0"/>
              <a:t> </a:t>
            </a:r>
            <a:r>
              <a:rPr lang="en-US" dirty="0" err="1" smtClean="0"/>
              <a:t>konfigurasi</a:t>
            </a: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2689" y="1514008"/>
            <a:ext cx="10355003" cy="474233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storage: &lt;string&gt;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Storage </a:t>
            </a:r>
            <a:r>
              <a:rPr lang="en-US" sz="2000" dirty="0" err="1" smtClean="0">
                <a:sym typeface="Wingdings" pitchFamily="2" charset="2"/>
              </a:rPr>
              <a:t>penyimpanan</a:t>
            </a:r>
            <a:r>
              <a:rPr lang="en-US" sz="2000" dirty="0" smtClean="0">
                <a:sym typeface="Wingdings" pitchFamily="2" charset="2"/>
              </a:rPr>
              <a:t> file backup.</a:t>
            </a:r>
          </a:p>
          <a:p>
            <a:r>
              <a:rPr lang="en-US" sz="22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tmpdir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: &lt;string&gt;</a:t>
            </a:r>
          </a:p>
          <a:p>
            <a:pPr lvl="1"/>
            <a:r>
              <a:rPr lang="en-US" sz="2000" dirty="0" err="1" smtClean="0">
                <a:sym typeface="Wingdings" pitchFamily="2" charset="2"/>
              </a:rPr>
              <a:t>Direktori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untuk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menyimpan</a:t>
            </a:r>
            <a:r>
              <a:rPr lang="en-US" sz="2000" dirty="0" smtClean="0">
                <a:sym typeface="Wingdings" pitchFamily="2" charset="2"/>
              </a:rPr>
              <a:t> file temporary.</a:t>
            </a:r>
            <a:endParaRPr lang="en-US" dirty="0" smtClean="0">
              <a:sym typeface="Wingdings" pitchFamily="2" charset="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7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Konfigurasi</a:t>
            </a:r>
            <a:r>
              <a:rPr lang="en-US" dirty="0" smtClean="0"/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vzdump.conf</a:t>
            </a:r>
            <a:endParaRPr lang="en-US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2689" y="1514008"/>
            <a:ext cx="10355003" cy="474233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None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tmpdir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: /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mnt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/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fast_local_disk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storage: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my_backup_storage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mode: snapshot</a:t>
            </a:r>
          </a:p>
          <a:p>
            <a:pPr>
              <a:buNone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bwlimit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: 10000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7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Hook Scripts</a:t>
            </a: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2689" y="1514008"/>
            <a:ext cx="10355003" cy="474233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Hook script </a:t>
            </a:r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bisa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</a:t>
            </a:r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digunakan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</a:t>
            </a:r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dengan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 </a:t>
            </a:r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opsi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--script</a:t>
            </a:r>
          </a:p>
          <a:p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Digunakan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</a:t>
            </a:r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untuk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</a:t>
            </a:r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memberikan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parameter </a:t>
            </a:r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tambahan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</a:t>
            </a:r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ketika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</a:t>
            </a:r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melakukan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backup</a:t>
            </a:r>
          </a:p>
          <a:p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Informasi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</a:t>
            </a:r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terkait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hook script </a:t>
            </a:r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dapat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</a:t>
            </a:r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diakses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</a:t>
            </a:r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di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vzdump-hook-script.pl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7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Exclusions</a:t>
            </a: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2689" y="1514008"/>
            <a:ext cx="10355003" cy="474233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Hanya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</a:t>
            </a:r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bisa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</a:t>
            </a:r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digunakan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</a:t>
            </a:r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untuk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</a:t>
            </a:r>
            <a:r>
              <a:rPr lang="en-US" sz="2200" i="1" dirty="0" smtClean="0">
                <a:cs typeface="Courier New" pitchFamily="49" charset="0"/>
                <a:sym typeface="Wingdings" pitchFamily="2" charset="2"/>
              </a:rPr>
              <a:t>backup container</a:t>
            </a:r>
          </a:p>
          <a:p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Digunakan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</a:t>
            </a:r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untuk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</a:t>
            </a:r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memberikan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</a:t>
            </a:r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opsi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</a:t>
            </a:r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pengecualian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(skip)</a:t>
            </a:r>
          </a:p>
          <a:p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Berikut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</a:t>
            </a:r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adalah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file yang </a:t>
            </a:r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secara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default </a:t>
            </a:r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akan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</a:t>
            </a:r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ditinggalkan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</a:t>
            </a:r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ketika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</a:t>
            </a:r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menjalankan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</a:t>
            </a:r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perintah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vzdump</a:t>
            </a:r>
            <a:endParaRPr lang="en-US" sz="22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lvl="1"/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/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tmp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/?*</a:t>
            </a:r>
          </a:p>
          <a:p>
            <a:pPr lvl="1"/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/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var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/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tmp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/?*</a:t>
            </a:r>
          </a:p>
          <a:p>
            <a:pPr lvl="1"/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/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var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/run/?*.pid</a:t>
            </a:r>
          </a:p>
          <a:p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Untuk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</a:t>
            </a:r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menonaktifkan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</a:t>
            </a:r>
            <a:r>
              <a:rPr lang="en-US" sz="2200" i="1" dirty="0" smtClean="0">
                <a:cs typeface="Courier New" pitchFamily="49" charset="0"/>
                <a:sym typeface="Wingdings" pitchFamily="2" charset="2"/>
              </a:rPr>
              <a:t>file exclusion default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vzdump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</a:t>
            </a:r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menggunakan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</a:t>
            </a:r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perintah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–-</a:t>
            </a:r>
            <a:r>
              <a:rPr lang="en-US" sz="22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stdexcludes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0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)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7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Mode Text</a:t>
            </a: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2689" y="1514008"/>
            <a:ext cx="10355003" cy="474233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Dumping </a:t>
            </a:r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sederhana</a:t>
            </a:r>
            <a:endParaRPr lang="en-US" sz="2200" dirty="0" smtClean="0">
              <a:cs typeface="Courier New" pitchFamily="49" charset="0"/>
              <a:sym typeface="Wingdings" pitchFamily="2" charset="2"/>
            </a:endParaRPr>
          </a:p>
          <a:p>
            <a:pPr lvl="1"/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#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vzdump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777</a:t>
            </a:r>
          </a:p>
          <a:p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Menggunakan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</a:t>
            </a:r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rsync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</a:t>
            </a:r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dan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suspend/resume </a:t>
            </a:r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untuk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</a:t>
            </a:r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membuat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</a:t>
            </a:r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sebuah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snapshot (downtime minimal)</a:t>
            </a:r>
            <a:endParaRPr lang="en-US" dirty="0" smtClean="0">
              <a:cs typeface="Courier New" pitchFamily="49" charset="0"/>
              <a:sym typeface="Wingdings" pitchFamily="2" charset="2"/>
            </a:endParaRPr>
          </a:p>
          <a:p>
            <a:pPr lvl="1"/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#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vzdump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777 --mode suspend</a:t>
            </a:r>
          </a:p>
          <a:p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Membackup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</a:t>
            </a:r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semua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guest system </a:t>
            </a:r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dan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</a:t>
            </a:r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mengirimkan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</a:t>
            </a:r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pesan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</a:t>
            </a:r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ke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email root </a:t>
            </a:r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dan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admin</a:t>
            </a:r>
          </a:p>
          <a:p>
            <a:pPr lvl="1"/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#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vzdump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--all --mode suspend --mailto root --mailto admin</a:t>
            </a:r>
          </a:p>
          <a:p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Menggunakan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mode snapshot (</a:t>
            </a:r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tanpa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downtime) </a:t>
            </a:r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dengan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</a:t>
            </a:r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menentukan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</a:t>
            </a:r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lokasi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</a:t>
            </a:r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penyimpanan</a:t>
            </a:r>
            <a:endParaRPr lang="en-US" sz="2200" dirty="0" smtClean="0">
              <a:cs typeface="Courier New" pitchFamily="49" charset="0"/>
              <a:sym typeface="Wingdings" pitchFamily="2" charset="2"/>
            </a:endParaRPr>
          </a:p>
          <a:p>
            <a:pPr lvl="1"/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#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vzdump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777 --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dumpdir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/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/backup --mode snapshot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7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88142"/>
            <a:ext cx="8946541" cy="2590799"/>
          </a:xfrm>
        </p:spPr>
        <p:txBody>
          <a:bodyPr/>
          <a:lstStyle/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Proses Backup file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manual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terjadwal</a:t>
            </a:r>
            <a:endParaRPr lang="en-US" dirty="0" smtClean="0"/>
          </a:p>
          <a:p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proses Restore file </a:t>
            </a:r>
            <a:r>
              <a:rPr lang="en-US" dirty="0" err="1"/>
              <a:t>secara</a:t>
            </a:r>
            <a:r>
              <a:rPr lang="en-US" dirty="0"/>
              <a:t> manual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 smtClean="0"/>
              <a:t>otomatis</a:t>
            </a:r>
            <a:endParaRPr lang="en-US" dirty="0" smtClean="0"/>
          </a:p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penjadwalan</a:t>
            </a:r>
            <a:r>
              <a:rPr lang="en-US" dirty="0" smtClean="0"/>
              <a:t> backup </a:t>
            </a:r>
            <a:r>
              <a:rPr lang="en-US" dirty="0" err="1" smtClean="0"/>
              <a:t>dan</a:t>
            </a:r>
            <a:r>
              <a:rPr lang="en-US" dirty="0" smtClean="0"/>
              <a:t> restore </a:t>
            </a:r>
            <a:r>
              <a:rPr lang="en-US" dirty="0" err="1" smtClean="0"/>
              <a:t>otomatis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55069" y="3662083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 smtClean="0"/>
              <a:t>Peralatan</a:t>
            </a:r>
            <a:r>
              <a:rPr lang="en-US" dirty="0"/>
              <a:t> 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63986" y="4527176"/>
            <a:ext cx="8946541" cy="92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 smtClean="0"/>
              <a:t>Pc Server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terinstall</a:t>
            </a:r>
            <a:r>
              <a:rPr lang="en-US" dirty="0" smtClean="0"/>
              <a:t> </a:t>
            </a:r>
            <a:r>
              <a:rPr lang="en-US" dirty="0" err="1" smtClean="0"/>
              <a:t>Proxmox</a:t>
            </a:r>
            <a:endParaRPr lang="en-US" dirty="0" smtClean="0"/>
          </a:p>
          <a:p>
            <a:r>
              <a:rPr lang="en-US" dirty="0" err="1" smtClean="0"/>
              <a:t>Mesin</a:t>
            </a:r>
            <a:r>
              <a:rPr lang="en-US" dirty="0" smtClean="0"/>
              <a:t> virtual yang </a:t>
            </a:r>
            <a:r>
              <a:rPr lang="en-US" dirty="0" err="1" smtClean="0"/>
              <a:t>berjumlah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2511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Mode Text</a:t>
            </a: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2689" y="1514008"/>
            <a:ext cx="10355003" cy="505168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Membackup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</a:t>
            </a:r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lebih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</a:t>
            </a:r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dari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</a:t>
            </a:r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satu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guest system</a:t>
            </a:r>
          </a:p>
          <a:p>
            <a:pPr lvl="1"/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#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vzdump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101 102 103 --mailto root</a:t>
            </a:r>
          </a:p>
          <a:p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Membackup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</a:t>
            </a:r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semua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guest system </a:t>
            </a:r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kecuali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101 </a:t>
            </a:r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dan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102</a:t>
            </a:r>
          </a:p>
          <a:p>
            <a:pPr lvl="1"/>
            <a:r>
              <a:rPr lang="fr-FR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# </a:t>
            </a:r>
            <a:r>
              <a:rPr lang="fr-FR" sz="20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vzdump</a:t>
            </a:r>
            <a:r>
              <a:rPr lang="fr-FR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--mode suspend --</a:t>
            </a:r>
            <a:r>
              <a:rPr lang="fr-FR" sz="20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exclude</a:t>
            </a:r>
            <a:r>
              <a:rPr lang="fr-FR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101,102</a:t>
            </a:r>
          </a:p>
          <a:p>
            <a:r>
              <a:rPr lang="fr-FR" sz="2200" dirty="0" err="1" smtClean="0">
                <a:cs typeface="Courier New" pitchFamily="49" charset="0"/>
                <a:sym typeface="Wingdings" pitchFamily="2" charset="2"/>
              </a:rPr>
              <a:t>Merestore</a:t>
            </a:r>
            <a:r>
              <a:rPr lang="fr-FR" sz="2200" dirty="0" smtClean="0">
                <a:cs typeface="Courier New" pitchFamily="49" charset="0"/>
                <a:sym typeface="Wingdings" pitchFamily="2" charset="2"/>
              </a:rPr>
              <a:t> container </a:t>
            </a:r>
            <a:r>
              <a:rPr lang="fr-FR" sz="2200" dirty="0" err="1" smtClean="0">
                <a:cs typeface="Courier New" pitchFamily="49" charset="0"/>
                <a:sym typeface="Wingdings" pitchFamily="2" charset="2"/>
              </a:rPr>
              <a:t>ke</a:t>
            </a:r>
            <a:r>
              <a:rPr lang="fr-FR" sz="2200" dirty="0" smtClean="0">
                <a:cs typeface="Courier New" pitchFamily="49" charset="0"/>
                <a:sym typeface="Wingdings" pitchFamily="2" charset="2"/>
              </a:rPr>
              <a:t> CT 600</a:t>
            </a:r>
          </a:p>
          <a:p>
            <a:pPr lvl="1"/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# pct restore 600 /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/backup/vzdump-lxc-777.tar</a:t>
            </a:r>
          </a:p>
          <a:p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Merestore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</a:t>
            </a:r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sebuah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</a:t>
            </a:r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QemuServer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VM </a:t>
            </a:r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ke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VM 601</a:t>
            </a:r>
          </a:p>
          <a:p>
            <a:pPr lvl="1"/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#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qmrestore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/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/backup/vzdump-qemu-888.vma 601</a:t>
            </a:r>
          </a:p>
          <a:p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Menduplikasi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</a:t>
            </a:r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sebuah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container 101 </a:t>
            </a:r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menjadi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container 300 </a:t>
            </a:r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dengan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file system root </a:t>
            </a:r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sebesar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4GB </a:t>
            </a:r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menggunakan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pipes</a:t>
            </a:r>
          </a:p>
          <a:p>
            <a:pPr lvl="1"/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#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vzdump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101 --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stdout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| pct restore --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rootfs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4 300 -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7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Mode GUI</a:t>
            </a: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2689" y="1514008"/>
            <a:ext cx="10355003" cy="505168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Login </a:t>
            </a:r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terlebih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</a:t>
            </a:r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dahulu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</a:t>
            </a:r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melalui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web </a:t>
            </a:r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dengan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</a:t>
            </a:r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mengetikkan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https://&lt;ip_server&gt;:8006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625871" y="2302033"/>
            <a:ext cx="8597630" cy="4462899"/>
            <a:chOff x="1625871" y="2302033"/>
            <a:chExt cx="8597630" cy="4462899"/>
          </a:xfrm>
        </p:grpSpPr>
        <p:pic>
          <p:nvPicPr>
            <p:cNvPr id="5" name="Picture 4"/>
            <p:cNvPicPr/>
            <p:nvPr/>
          </p:nvPicPr>
          <p:blipFill>
            <a:blip r:embed="rId2"/>
            <a:srcRect b="7691"/>
            <a:stretch>
              <a:fillRect/>
            </a:stretch>
          </p:blipFill>
          <p:spPr bwMode="auto">
            <a:xfrm>
              <a:off x="1625871" y="2302033"/>
              <a:ext cx="8597630" cy="4462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5342786" y="3735048"/>
              <a:ext cx="1803044" cy="36243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</a:rPr>
                <a:t>Masukkan</a:t>
              </a:r>
              <a:r>
                <a:rPr lang="en-US" dirty="0" smtClean="0">
                  <a:solidFill>
                    <a:schemeClr val="bg1"/>
                  </a:solidFill>
                </a:rPr>
                <a:t> User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399146" y="4527201"/>
              <a:ext cx="2375639" cy="36243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</a:rPr>
                <a:t>Masukkan</a:t>
              </a:r>
              <a:r>
                <a:rPr lang="en-US" dirty="0" smtClean="0">
                  <a:solidFill>
                    <a:schemeClr val="bg1"/>
                  </a:solidFill>
                </a:rPr>
                <a:t> Password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rot="5400000">
              <a:off x="5427062" y="4302306"/>
              <a:ext cx="376545" cy="327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7" idx="1"/>
            </p:cNvCxnSpPr>
            <p:nvPr/>
          </p:nvCxnSpPr>
          <p:spPr>
            <a:xfrm rot="10800000">
              <a:off x="6800779" y="4707976"/>
              <a:ext cx="598367" cy="44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233320" y="4704796"/>
              <a:ext cx="2221478" cy="36243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</a:rPr>
                <a:t>Jenis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Authentifikasi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4470390" y="4896474"/>
              <a:ext cx="311418" cy="200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395614" y="5377786"/>
              <a:ext cx="1000783" cy="36243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</a:rPr>
                <a:t>Bahasa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rot="16200000" flipV="1">
              <a:off x="5183198" y="5265441"/>
              <a:ext cx="219323" cy="1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6987874" y="5514877"/>
              <a:ext cx="1209999" cy="36243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chemeClr val="bg1"/>
                  </a:solidFill>
                </a:rPr>
                <a:t>Klik</a:t>
              </a:r>
              <a:r>
                <a:rPr lang="en-US" b="1" dirty="0" smtClean="0">
                  <a:solidFill>
                    <a:schemeClr val="bg1"/>
                  </a:solidFill>
                </a:rPr>
                <a:t> Login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rot="16200000" flipV="1">
              <a:off x="6952914" y="5402531"/>
              <a:ext cx="219323" cy="1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2316480" y="2506980"/>
            <a:ext cx="57419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 err="1" smtClean="0">
                <a:solidFill>
                  <a:schemeClr val="bg1"/>
                </a:solidFill>
              </a:rPr>
              <a:t>xxxxxxxxx</a:t>
            </a:r>
            <a:endParaRPr lang="en-US" sz="600" b="1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7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Mode GUI</a:t>
            </a: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2689" y="1514008"/>
            <a:ext cx="10355003" cy="505168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Pilih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Data Center  Backup  Add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785746" y="1926652"/>
            <a:ext cx="8393819" cy="4302698"/>
            <a:chOff x="1785746" y="1926652"/>
            <a:chExt cx="8393819" cy="4302698"/>
          </a:xfrm>
        </p:grpSpPr>
        <p:grpSp>
          <p:nvGrpSpPr>
            <p:cNvPr id="8" name="Group 7"/>
            <p:cNvGrpSpPr/>
            <p:nvPr/>
          </p:nvGrpSpPr>
          <p:grpSpPr>
            <a:xfrm>
              <a:off x="2019934" y="1926652"/>
              <a:ext cx="8159631" cy="4302698"/>
              <a:chOff x="2019934" y="1926652"/>
              <a:chExt cx="8159631" cy="4302698"/>
            </a:xfrm>
          </p:grpSpPr>
          <p:pic>
            <p:nvPicPr>
              <p:cNvPr id="6" name="Picture 5"/>
              <p:cNvPicPr/>
              <p:nvPr/>
            </p:nvPicPr>
            <p:blipFill>
              <a:blip r:embed="rId2"/>
              <a:srcRect b="6228"/>
              <a:stretch>
                <a:fillRect/>
              </a:stretch>
            </p:blipFill>
            <p:spPr bwMode="auto">
              <a:xfrm>
                <a:off x="2019934" y="1926652"/>
                <a:ext cx="8159631" cy="43026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2655570" y="2116455"/>
                <a:ext cx="57419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b="1" dirty="0" err="1" smtClean="0">
                    <a:solidFill>
                      <a:schemeClr val="bg1"/>
                    </a:solidFill>
                  </a:rPr>
                  <a:t>xxxxxxxxx</a:t>
                </a:r>
                <a:endParaRPr lang="en-US" sz="6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1785746" y="3485801"/>
              <a:ext cx="1487908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Datacenter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16200000" flipV="1">
              <a:off x="2681246" y="3188532"/>
              <a:ext cx="593620" cy="298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554346" y="3517551"/>
              <a:ext cx="1037463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Backup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10800000">
              <a:off x="4229101" y="3714751"/>
              <a:ext cx="312549" cy="68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878196" y="2711101"/>
              <a:ext cx="673582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Add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rot="10800000">
              <a:off x="4552951" y="2908301"/>
              <a:ext cx="312549" cy="68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7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Mode GUI</a:t>
            </a: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2689" y="1514008"/>
            <a:ext cx="10355003" cy="505168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Tentukan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</a:t>
            </a:r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seting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backup </a:t>
            </a:r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sesuai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</a:t>
            </a:r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kebutuhan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</a:t>
            </a:r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kemudian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</a:t>
            </a:r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klik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</a:t>
            </a:r>
            <a:r>
              <a:rPr lang="en-US" sz="2200" dirty="0" err="1" smtClean="0">
                <a:cs typeface="Courier New" pitchFamily="49" charset="0"/>
                <a:sym typeface="Wingdings" pitchFamily="2" charset="2"/>
              </a:rPr>
              <a:t>tombol</a:t>
            </a:r>
            <a:r>
              <a:rPr lang="en-US" sz="2200" dirty="0" smtClean="0">
                <a:cs typeface="Courier New" pitchFamily="49" charset="0"/>
                <a:sym typeface="Wingdings" pitchFamily="2" charset="2"/>
              </a:rPr>
              <a:t> Create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450849" y="2075544"/>
            <a:ext cx="11741151" cy="4524280"/>
            <a:chOff x="450849" y="2075544"/>
            <a:chExt cx="11741151" cy="4524280"/>
          </a:xfrm>
        </p:grpSpPr>
        <p:pic>
          <p:nvPicPr>
            <p:cNvPr id="15" name="Picture 14"/>
            <p:cNvPicPr/>
            <p:nvPr/>
          </p:nvPicPr>
          <p:blipFill>
            <a:blip r:embed="rId2"/>
            <a:srcRect l="26821" t="14306" r="26952" b="10769"/>
            <a:stretch>
              <a:fillRect/>
            </a:stretch>
          </p:blipFill>
          <p:spPr bwMode="auto">
            <a:xfrm>
              <a:off x="3672115" y="2075544"/>
              <a:ext cx="4963885" cy="4524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450849" y="2091523"/>
              <a:ext cx="3074141" cy="64633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Pilih</a:t>
              </a:r>
              <a:r>
                <a:rPr lang="en-US" dirty="0" smtClean="0"/>
                <a:t> </a:t>
              </a:r>
              <a:r>
                <a:rPr lang="en-US" dirty="0" err="1" smtClean="0"/>
                <a:t>komputer</a:t>
              </a:r>
              <a:r>
                <a:rPr lang="en-US" dirty="0" smtClean="0"/>
                <a:t> </a:t>
              </a:r>
              <a:r>
                <a:rPr lang="en-US" dirty="0" err="1" smtClean="0"/>
                <a:t>dengan</a:t>
              </a:r>
              <a:r>
                <a:rPr lang="en-US" dirty="0" smtClean="0"/>
                <a:t> storage yang </a:t>
              </a:r>
              <a:r>
                <a:rPr lang="en-US" dirty="0" err="1" smtClean="0"/>
                <a:t>telah</a:t>
              </a:r>
              <a:r>
                <a:rPr lang="en-US" dirty="0" smtClean="0"/>
                <a:t> </a:t>
              </a:r>
              <a:r>
                <a:rPr lang="en-US" dirty="0" err="1" smtClean="0"/>
                <a:t>diset</a:t>
              </a:r>
              <a:endParaRPr lang="en-US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3551958" y="2638659"/>
              <a:ext cx="335149" cy="2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50849" y="2777323"/>
              <a:ext cx="3074141" cy="64633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Pilih</a:t>
              </a:r>
              <a:r>
                <a:rPr lang="en-US" dirty="0" smtClean="0"/>
                <a:t> </a:t>
              </a:r>
              <a:r>
                <a:rPr lang="en-US" dirty="0" err="1" smtClean="0"/>
                <a:t>nama</a:t>
              </a:r>
              <a:r>
                <a:rPr lang="en-US" dirty="0" smtClean="0"/>
                <a:t> storage yang </a:t>
              </a:r>
              <a:r>
                <a:rPr lang="en-US" dirty="0" err="1" smtClean="0"/>
                <a:t>telah</a:t>
              </a:r>
              <a:r>
                <a:rPr lang="en-US" dirty="0" smtClean="0"/>
                <a:t> </a:t>
              </a:r>
              <a:r>
                <a:rPr lang="en-US" dirty="0" err="1" smtClean="0"/>
                <a:t>diset</a:t>
              </a:r>
              <a:endParaRPr lang="en-US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3551958" y="2860909"/>
              <a:ext cx="335149" cy="2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50849" y="3469473"/>
              <a:ext cx="3074141" cy="64633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Tentukan</a:t>
              </a:r>
              <a:r>
                <a:rPr lang="en-US" dirty="0" smtClean="0"/>
                <a:t> </a:t>
              </a:r>
              <a:r>
                <a:rPr lang="en-US" dirty="0" err="1" smtClean="0"/>
                <a:t>hari</a:t>
              </a:r>
              <a:r>
                <a:rPr lang="en-US" dirty="0" smtClean="0"/>
                <a:t> </a:t>
              </a:r>
              <a:r>
                <a:rPr lang="en-US" dirty="0" err="1" smtClean="0"/>
                <a:t>dan</a:t>
              </a:r>
              <a:r>
                <a:rPr lang="en-US" dirty="0" smtClean="0"/>
                <a:t> </a:t>
              </a:r>
              <a:r>
                <a:rPr lang="en-US" dirty="0" err="1" smtClean="0"/>
                <a:t>waktu</a:t>
              </a:r>
              <a:r>
                <a:rPr lang="en-US" dirty="0" smtClean="0"/>
                <a:t> </a:t>
              </a:r>
              <a:r>
                <a:rPr lang="en-US" dirty="0" err="1" smtClean="0"/>
                <a:t>penjadwalan</a:t>
              </a:r>
              <a:r>
                <a:rPr lang="en-US" dirty="0" smtClean="0"/>
                <a:t> backup</a:t>
              </a:r>
              <a:endParaRPr lang="en-US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5400000" flipH="1" flipV="1">
              <a:off x="3479250" y="3171509"/>
              <a:ext cx="454259" cy="30884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3551960" y="3308350"/>
              <a:ext cx="327890" cy="2764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50849" y="4167973"/>
              <a:ext cx="3074141" cy="64633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Pilihan</a:t>
              </a:r>
              <a:r>
                <a:rPr lang="en-US" dirty="0" smtClean="0"/>
                <a:t> VM yang </a:t>
              </a:r>
              <a:r>
                <a:rPr lang="en-US" dirty="0" err="1" smtClean="0"/>
                <a:t>akan</a:t>
              </a:r>
              <a:r>
                <a:rPr lang="en-US" dirty="0" smtClean="0"/>
                <a:t> / </a:t>
              </a:r>
              <a:r>
                <a:rPr lang="en-US" dirty="0" err="1" smtClean="0"/>
                <a:t>tidak</a:t>
              </a:r>
              <a:r>
                <a:rPr lang="en-US" dirty="0" smtClean="0"/>
                <a:t> </a:t>
              </a:r>
              <a:r>
                <a:rPr lang="en-US" dirty="0" err="1" smtClean="0"/>
                <a:t>akan</a:t>
              </a:r>
              <a:r>
                <a:rPr lang="en-US" dirty="0" smtClean="0"/>
                <a:t> </a:t>
              </a:r>
              <a:r>
                <a:rPr lang="en-US" dirty="0" err="1" smtClean="0"/>
                <a:t>dibackup</a:t>
              </a:r>
              <a:endParaRPr lang="en-US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rot="5400000" flipH="1" flipV="1">
              <a:off x="3343278" y="3768727"/>
              <a:ext cx="730248" cy="30479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8755742" y="2091523"/>
              <a:ext cx="3436258" cy="64633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Daftar</a:t>
              </a:r>
              <a:r>
                <a:rPr lang="en-US" dirty="0" smtClean="0"/>
                <a:t> </a:t>
              </a:r>
              <a:r>
                <a:rPr lang="en-US" dirty="0" err="1" smtClean="0"/>
                <a:t>alamat</a:t>
              </a:r>
              <a:r>
                <a:rPr lang="en-US" dirty="0" smtClean="0"/>
                <a:t> email yang </a:t>
              </a:r>
              <a:r>
                <a:rPr lang="en-US" dirty="0" err="1" smtClean="0"/>
                <a:t>akan</a:t>
              </a:r>
              <a:r>
                <a:rPr lang="en-US" dirty="0" smtClean="0"/>
                <a:t> </a:t>
              </a:r>
              <a:r>
                <a:rPr lang="en-US" dirty="0" err="1" smtClean="0"/>
                <a:t>dikirim</a:t>
              </a:r>
              <a:r>
                <a:rPr lang="en-US" dirty="0" smtClean="0"/>
                <a:t> </a:t>
              </a:r>
              <a:r>
                <a:rPr lang="en-US" dirty="0" err="1" smtClean="0"/>
                <a:t>notifikasi</a:t>
              </a:r>
              <a:endParaRPr lang="en-US" dirty="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rot="10800000" flipV="1">
              <a:off x="8401051" y="2638662"/>
              <a:ext cx="331605" cy="214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8755742" y="2762083"/>
              <a:ext cx="3436258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Pilihan</a:t>
              </a:r>
              <a:r>
                <a:rPr lang="en-US" dirty="0" smtClean="0"/>
                <a:t> </a:t>
              </a:r>
              <a:r>
                <a:rPr lang="en-US" dirty="0" err="1" smtClean="0"/>
                <a:t>kapan</a:t>
              </a:r>
              <a:r>
                <a:rPr lang="en-US" dirty="0" smtClean="0"/>
                <a:t> email </a:t>
              </a:r>
              <a:r>
                <a:rPr lang="en-US" dirty="0" err="1" smtClean="0"/>
                <a:t>dikirim</a:t>
              </a:r>
              <a:endParaRPr lang="en-US" dirty="0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rot="10800000" flipV="1">
              <a:off x="8401051" y="2905362"/>
              <a:ext cx="331605" cy="214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8755742" y="3158323"/>
              <a:ext cx="3436258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Pilihan</a:t>
              </a:r>
              <a:r>
                <a:rPr lang="en-US" dirty="0" smtClean="0"/>
                <a:t> </a:t>
              </a:r>
              <a:r>
                <a:rPr lang="en-US" dirty="0" err="1" smtClean="0"/>
                <a:t>jenis</a:t>
              </a:r>
              <a:r>
                <a:rPr lang="en-US" dirty="0" smtClean="0"/>
                <a:t> </a:t>
              </a:r>
              <a:r>
                <a:rPr lang="en-US" dirty="0" err="1" smtClean="0"/>
                <a:t>kompresi</a:t>
              </a:r>
              <a:endParaRPr lang="en-US" dirty="0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rot="10800000" flipV="1">
              <a:off x="8401051" y="3187302"/>
              <a:ext cx="331605" cy="214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8755742" y="3554563"/>
              <a:ext cx="3436258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Pilihan</a:t>
              </a:r>
              <a:r>
                <a:rPr lang="en-US" dirty="0" smtClean="0"/>
                <a:t> mode backup</a:t>
              </a:r>
              <a:endParaRPr lang="en-US" dirty="0"/>
            </a:p>
          </p:txBody>
        </p:sp>
        <p:cxnSp>
          <p:nvCxnSpPr>
            <p:cNvPr id="45" name="Straight Arrow Connector 44"/>
            <p:cNvCxnSpPr>
              <a:stCxn id="44" idx="1"/>
            </p:cNvCxnSpPr>
            <p:nvPr/>
          </p:nvCxnSpPr>
          <p:spPr>
            <a:xfrm rot="10800000">
              <a:off x="8401052" y="3425665"/>
              <a:ext cx="354690" cy="3135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8755742" y="3950803"/>
              <a:ext cx="3436258" cy="64633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Pilihan</a:t>
              </a:r>
              <a:r>
                <a:rPr lang="en-US" dirty="0" smtClean="0"/>
                <a:t> </a:t>
              </a:r>
              <a:r>
                <a:rPr lang="en-US" dirty="0" err="1" smtClean="0"/>
                <a:t>untuk</a:t>
              </a:r>
              <a:r>
                <a:rPr lang="en-US" dirty="0" smtClean="0"/>
                <a:t> </a:t>
              </a:r>
              <a:r>
                <a:rPr lang="en-US" dirty="0" err="1" smtClean="0"/>
                <a:t>mengaktifkan</a:t>
              </a:r>
              <a:r>
                <a:rPr lang="en-US" dirty="0" smtClean="0"/>
                <a:t>/</a:t>
              </a:r>
              <a:r>
                <a:rPr lang="en-US" dirty="0" err="1" smtClean="0"/>
                <a:t>tidak</a:t>
              </a:r>
              <a:endParaRPr lang="en-US" dirty="0"/>
            </a:p>
          </p:txBody>
        </p:sp>
        <p:cxnSp>
          <p:nvCxnSpPr>
            <p:cNvPr id="48" name="Straight Arrow Connector 47"/>
            <p:cNvCxnSpPr>
              <a:stCxn id="47" idx="1"/>
            </p:cNvCxnSpPr>
            <p:nvPr/>
          </p:nvCxnSpPr>
          <p:spPr>
            <a:xfrm rot="10800000">
              <a:off x="7223760" y="3680463"/>
              <a:ext cx="1531982" cy="59350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5427584" y="5801901"/>
              <a:ext cx="1392941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</a:rPr>
                <a:t>Daftar</a:t>
              </a:r>
              <a:r>
                <a:rPr lang="en-US" dirty="0" smtClean="0">
                  <a:solidFill>
                    <a:schemeClr val="bg1"/>
                  </a:solidFill>
                </a:rPr>
                <a:t> VM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2" name="Right Brace 51"/>
            <p:cNvSpPr/>
            <p:nvPr/>
          </p:nvSpPr>
          <p:spPr>
            <a:xfrm rot="5400000">
              <a:off x="5891133" y="3417759"/>
              <a:ext cx="314797" cy="4362137"/>
            </a:xfrm>
            <a:prstGeom prst="rightBrace">
              <a:avLst>
                <a:gd name="adj1" fmla="val 8333"/>
                <a:gd name="adj2" fmla="val 49656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770733" y="6153854"/>
              <a:ext cx="1467550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Klik</a:t>
              </a:r>
              <a:r>
                <a:rPr lang="en-US" b="1" dirty="0" smtClean="0"/>
                <a:t> Create</a:t>
              </a:r>
              <a:endParaRPr lang="en-US" b="1" dirty="0"/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 rot="10800000" flipV="1">
              <a:off x="8416041" y="6371213"/>
              <a:ext cx="331605" cy="214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7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2689" y="2056092"/>
            <a:ext cx="10355003" cy="4200245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pilihan</a:t>
            </a:r>
            <a:r>
              <a:rPr lang="en-US" sz="2400" dirty="0" smtClean="0"/>
              <a:t> (</a:t>
            </a:r>
            <a:r>
              <a:rPr lang="en-US" sz="2400" i="1" dirty="0" smtClean="0"/>
              <a:t>mode</a:t>
            </a:r>
            <a:r>
              <a:rPr lang="en-US" sz="2400" dirty="0" smtClean="0"/>
              <a:t>) </a:t>
            </a:r>
            <a:r>
              <a:rPr lang="en-US" sz="2400" i="1" dirty="0" smtClean="0"/>
              <a:t>backup</a:t>
            </a:r>
          </a:p>
          <a:p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 smtClean="0"/>
              <a:t>pilihan</a:t>
            </a:r>
            <a:r>
              <a:rPr lang="en-US" sz="2400" dirty="0" smtClean="0"/>
              <a:t> </a:t>
            </a:r>
            <a:r>
              <a:rPr lang="en-US" sz="2400" i="1" dirty="0" smtClean="0"/>
              <a:t>backup</a:t>
            </a:r>
            <a:r>
              <a:rPr lang="en-US" sz="2400" dirty="0" smtClean="0"/>
              <a:t> </a:t>
            </a:r>
            <a:r>
              <a:rPr lang="en-US" sz="2400" dirty="0" err="1" smtClean="0"/>
              <a:t>berpengaruh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konsistensi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i="1" dirty="0" smtClean="0"/>
              <a:t>downtime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endParaRPr lang="en-US" sz="2400" dirty="0" smtClean="0"/>
          </a:p>
          <a:p>
            <a:r>
              <a:rPr lang="en-US" sz="2400" dirty="0" err="1" smtClean="0"/>
              <a:t>Selalu</a:t>
            </a:r>
            <a:r>
              <a:rPr lang="en-US" sz="2400" dirty="0" smtClean="0"/>
              <a:t> </a:t>
            </a:r>
            <a:r>
              <a:rPr lang="en-US" sz="2400" i="1" dirty="0" smtClean="0"/>
              <a:t>full backup</a:t>
            </a:r>
            <a:r>
              <a:rPr lang="en-US" sz="2400" dirty="0" smtClean="0"/>
              <a:t> </a:t>
            </a:r>
            <a:r>
              <a:rPr lang="en-US" sz="2400" dirty="0" err="1" smtClean="0"/>
              <a:t>yaitu</a:t>
            </a:r>
            <a:r>
              <a:rPr lang="en-US" sz="2400" dirty="0" smtClean="0"/>
              <a:t> </a:t>
            </a:r>
            <a:r>
              <a:rPr lang="en-US" sz="2400" dirty="0" err="1" smtClean="0"/>
              <a:t>mem</a:t>
            </a:r>
            <a:r>
              <a:rPr lang="en-US" sz="2400" dirty="0" smtClean="0"/>
              <a:t>-</a:t>
            </a:r>
            <a:r>
              <a:rPr lang="en-US" sz="2400" i="1" dirty="0" smtClean="0"/>
              <a:t>backup</a:t>
            </a:r>
            <a:r>
              <a:rPr lang="en-US" sz="2400" dirty="0" smtClean="0"/>
              <a:t> VM/ CT </a:t>
            </a:r>
            <a:r>
              <a:rPr lang="en-US" sz="2400" dirty="0" err="1" smtClean="0"/>
              <a:t>beserta</a:t>
            </a:r>
            <a:r>
              <a:rPr lang="en-US" sz="2400" dirty="0" smtClean="0"/>
              <a:t> </a:t>
            </a:r>
            <a:r>
              <a:rPr lang="en-US" sz="2400" dirty="0" err="1" smtClean="0"/>
              <a:t>seting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datanya</a:t>
            </a:r>
            <a:endParaRPr lang="en-US" sz="2400" dirty="0" smtClean="0"/>
          </a:p>
          <a:p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GUI (</a:t>
            </a:r>
            <a:r>
              <a:rPr lang="en-US" sz="2400" dirty="0" err="1" smtClean="0"/>
              <a:t>web</a:t>
            </a:r>
            <a:r>
              <a:rPr lang="en-US" sz="2400" dirty="0" err="1" smtClean="0">
                <a:sym typeface="Wingdings" pitchFamily="2" charset="2"/>
              </a:rPr>
              <a:t>configurationbackup</a:t>
            </a:r>
            <a:r>
              <a:rPr lang="en-US" sz="2400" dirty="0" smtClean="0">
                <a:sym typeface="Wingdings" pitchFamily="2" charset="2"/>
              </a:rPr>
              <a:t>)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i="1" dirty="0" smtClean="0"/>
              <a:t>command</a:t>
            </a:r>
            <a:r>
              <a:rPr lang="en-US" sz="2400" dirty="0" smtClean="0"/>
              <a:t> </a:t>
            </a:r>
            <a:r>
              <a:rPr lang="en-US" sz="2400" i="1" dirty="0" smtClean="0"/>
              <a:t>line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vzdump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7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Penyimpanan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2689" y="2056092"/>
            <a:ext cx="10355003" cy="420024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i="1" dirty="0" smtClean="0"/>
              <a:t>backup</a:t>
            </a:r>
            <a:r>
              <a:rPr lang="en-US" sz="2400" dirty="0" smtClean="0"/>
              <a:t> </a:t>
            </a:r>
            <a:r>
              <a:rPr lang="en-US" sz="2400" dirty="0" err="1" smtClean="0"/>
              <a:t>berupa</a:t>
            </a:r>
            <a:r>
              <a:rPr lang="en-US" sz="2400" dirty="0" smtClean="0"/>
              <a:t> </a:t>
            </a:r>
            <a:r>
              <a:rPr lang="en-US" sz="2400" i="1" dirty="0" smtClean="0"/>
              <a:t>file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disimpan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media </a:t>
            </a:r>
            <a:r>
              <a:rPr lang="en-US" sz="2400" dirty="0" err="1" smtClean="0"/>
              <a:t>penyimpanan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ditentukan</a:t>
            </a:r>
            <a:endParaRPr lang="en-US" sz="2400" dirty="0" smtClean="0"/>
          </a:p>
          <a:p>
            <a:r>
              <a:rPr lang="en-US" sz="2400" dirty="0" err="1" smtClean="0"/>
              <a:t>Lokasi</a:t>
            </a:r>
            <a:r>
              <a:rPr lang="en-US" sz="2400" dirty="0" smtClean="0"/>
              <a:t> default </a:t>
            </a:r>
            <a:r>
              <a:rPr lang="en-US" sz="2400" dirty="0" err="1" smtClean="0"/>
              <a:t>biasanya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/lib/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vz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/dump/</a:t>
            </a:r>
          </a:p>
          <a:p>
            <a:r>
              <a:rPr lang="en-US" sz="2400" dirty="0" err="1" smtClean="0"/>
              <a:t>Penyimpanan</a:t>
            </a:r>
            <a:r>
              <a:rPr lang="en-US" sz="2400" dirty="0" smtClean="0"/>
              <a:t> </a:t>
            </a:r>
            <a:r>
              <a:rPr lang="en-US" sz="2400" i="1" dirty="0" smtClean="0"/>
              <a:t>file</a:t>
            </a:r>
            <a:r>
              <a:rPr lang="en-US" sz="2400" dirty="0" smtClean="0"/>
              <a:t> </a:t>
            </a:r>
            <a:r>
              <a:rPr lang="en-US" sz="2400" i="1" dirty="0" smtClean="0"/>
              <a:t>backup</a:t>
            </a:r>
            <a:r>
              <a:rPr lang="en-US" sz="2400" dirty="0" smtClean="0"/>
              <a:t> </a:t>
            </a:r>
            <a:r>
              <a:rPr lang="en-US" sz="2400" dirty="0" err="1" smtClean="0"/>
              <a:t>sebaiknya</a:t>
            </a:r>
            <a:r>
              <a:rPr lang="en-US" sz="2400" dirty="0" smtClean="0"/>
              <a:t>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NFS Server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7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Penjadwalan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2689" y="2056092"/>
            <a:ext cx="10355003" cy="420024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smtClean="0"/>
              <a:t>Backup </a:t>
            </a:r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i="1" dirty="0" smtClean="0"/>
              <a:t>manual</a:t>
            </a:r>
            <a:r>
              <a:rPr lang="en-US" sz="2400" dirty="0" smtClean="0"/>
              <a:t> </a:t>
            </a:r>
            <a:r>
              <a:rPr lang="en-US" sz="2400" dirty="0" err="1" smtClean="0"/>
              <a:t>maupun</a:t>
            </a:r>
            <a:r>
              <a:rPr lang="en-US" sz="2400" dirty="0" smtClean="0"/>
              <a:t> </a:t>
            </a:r>
            <a:r>
              <a:rPr lang="en-US" sz="2400" dirty="0" err="1" smtClean="0"/>
              <a:t>otomatis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menjadwalkan</a:t>
            </a:r>
            <a:r>
              <a:rPr lang="en-US" sz="2400" dirty="0" smtClean="0"/>
              <a:t> </a:t>
            </a:r>
            <a:r>
              <a:rPr lang="en-US" sz="2400" dirty="0" err="1" smtClean="0"/>
              <a:t>hari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waktu</a:t>
            </a:r>
            <a:r>
              <a:rPr lang="en-US" sz="2400" dirty="0" smtClean="0"/>
              <a:t> </a:t>
            </a:r>
            <a:r>
              <a:rPr lang="en-US" sz="2400" i="1" dirty="0" smtClean="0"/>
              <a:t>backup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dilaksanakan</a:t>
            </a:r>
            <a:endParaRPr lang="en-US" sz="2400" dirty="0" smtClean="0"/>
          </a:p>
          <a:p>
            <a:r>
              <a:rPr lang="en-US" sz="2400" dirty="0" err="1" smtClean="0"/>
              <a:t>Penjadwalan</a:t>
            </a:r>
            <a:r>
              <a:rPr lang="en-US" sz="2400" dirty="0" smtClean="0"/>
              <a:t>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i="1" dirty="0" smtClean="0"/>
              <a:t>nodes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i="1" dirty="0" smtClean="0"/>
              <a:t>guest system </a:t>
            </a:r>
            <a:r>
              <a:rPr lang="en-US" sz="2400" dirty="0" smtClean="0"/>
              <a:t>yang </a:t>
            </a:r>
            <a:r>
              <a:rPr lang="en-US" sz="2400" dirty="0" err="1" smtClean="0"/>
              <a:t>dipilih</a:t>
            </a:r>
            <a:endParaRPr lang="en-US" sz="2400" dirty="0" smtClean="0"/>
          </a:p>
          <a:p>
            <a:r>
              <a:rPr lang="en-US" sz="2400" dirty="0" err="1" smtClean="0"/>
              <a:t>Konfigurasi</a:t>
            </a:r>
            <a:r>
              <a:rPr lang="en-US" sz="2400" dirty="0" smtClean="0"/>
              <a:t> </a:t>
            </a:r>
            <a:r>
              <a:rPr lang="en-US" sz="2400" dirty="0" err="1" smtClean="0"/>
              <a:t>penjadwalan</a:t>
            </a:r>
            <a:r>
              <a:rPr lang="en-US" sz="2400" dirty="0" smtClean="0"/>
              <a:t> </a:t>
            </a:r>
            <a:r>
              <a:rPr lang="en-US" sz="2400" i="1" dirty="0" smtClean="0"/>
              <a:t>backup</a:t>
            </a:r>
            <a:r>
              <a:rPr lang="en-US" sz="2400" dirty="0" smtClean="0"/>
              <a:t> </a:t>
            </a:r>
            <a:r>
              <a:rPr lang="en-US" sz="2400" dirty="0" err="1" smtClean="0"/>
              <a:t>disimpan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/etc/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cron.d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vzdump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7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Pilihan</a:t>
            </a:r>
            <a:r>
              <a:rPr lang="en-US" dirty="0" smtClean="0"/>
              <a:t> Mode Backup </a:t>
            </a:r>
            <a:r>
              <a:rPr lang="en-US" dirty="0" err="1" smtClean="0"/>
              <a:t>untuk</a:t>
            </a:r>
            <a:r>
              <a:rPr lang="en-US" dirty="0" smtClean="0"/>
              <a:t> VM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2689" y="1514008"/>
            <a:ext cx="10355003" cy="474233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stop mode</a:t>
            </a:r>
          </a:p>
          <a:p>
            <a:pPr lvl="1"/>
            <a:r>
              <a:rPr lang="en-US" sz="2200" dirty="0" err="1" smtClean="0"/>
              <a:t>Pilihan</a:t>
            </a:r>
            <a:r>
              <a:rPr lang="en-US" sz="2200" dirty="0" smtClean="0"/>
              <a:t> mode </a:t>
            </a:r>
            <a:r>
              <a:rPr lang="en-US" sz="2200" dirty="0" err="1" smtClean="0"/>
              <a:t>ini</a:t>
            </a:r>
            <a:r>
              <a:rPr lang="en-US" sz="2200" dirty="0" smtClean="0"/>
              <a:t> </a:t>
            </a:r>
            <a:r>
              <a:rPr lang="en-US" sz="2200" dirty="0" err="1" smtClean="0"/>
              <a:t>memiliki</a:t>
            </a:r>
            <a:r>
              <a:rPr lang="en-US" sz="2200" dirty="0" smtClean="0"/>
              <a:t> </a:t>
            </a:r>
            <a:r>
              <a:rPr lang="en-US" sz="2200" dirty="0" err="1" smtClean="0"/>
              <a:t>tingkat</a:t>
            </a:r>
            <a:r>
              <a:rPr lang="en-US" sz="2200" dirty="0" smtClean="0"/>
              <a:t> </a:t>
            </a:r>
            <a:r>
              <a:rPr lang="en-US" sz="2200" dirty="0" err="1" smtClean="0"/>
              <a:t>konsistensi</a:t>
            </a:r>
            <a:r>
              <a:rPr lang="en-US" sz="2200" dirty="0" smtClean="0"/>
              <a:t> paling </a:t>
            </a:r>
            <a:r>
              <a:rPr lang="en-US" sz="2200" dirty="0" err="1" smtClean="0"/>
              <a:t>tinggi</a:t>
            </a:r>
            <a:endParaRPr lang="en-US" sz="2200" dirty="0" smtClean="0"/>
          </a:p>
          <a:p>
            <a:pPr lvl="1"/>
            <a:r>
              <a:rPr lang="en-US" sz="2200" dirty="0" smtClean="0"/>
              <a:t>PROSES: VM </a:t>
            </a:r>
            <a:r>
              <a:rPr lang="en-US" sz="2200" dirty="0" err="1" smtClean="0"/>
              <a:t>akan</a:t>
            </a:r>
            <a:r>
              <a:rPr lang="en-US" sz="2200" dirty="0" smtClean="0"/>
              <a:t> </a:t>
            </a:r>
            <a:r>
              <a:rPr lang="en-US" sz="2200" dirty="0" err="1" smtClean="0"/>
              <a:t>dimatikan</a:t>
            </a:r>
            <a:r>
              <a:rPr lang="en-US" sz="2200" dirty="0" smtClean="0"/>
              <a:t> </a:t>
            </a:r>
            <a:r>
              <a:rPr lang="en-US" sz="2200" dirty="0" smtClean="0">
                <a:sym typeface="Wingdings" pitchFamily="2" charset="2"/>
              </a:rPr>
              <a:t> </a:t>
            </a:r>
            <a:r>
              <a:rPr lang="en-US" sz="2200" dirty="0" err="1" smtClean="0">
                <a:sym typeface="Wingdings" pitchFamily="2" charset="2"/>
              </a:rPr>
              <a:t>Qemu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berjalan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di</a:t>
            </a:r>
            <a:r>
              <a:rPr lang="en-US" sz="2200" dirty="0" smtClean="0">
                <a:sym typeface="Wingdings" pitchFamily="2" charset="2"/>
              </a:rPr>
              <a:t> background </a:t>
            </a:r>
            <a:r>
              <a:rPr lang="en-US" sz="2200" dirty="0" err="1" smtClean="0">
                <a:sym typeface="Wingdings" pitchFamily="2" charset="2"/>
              </a:rPr>
              <a:t>untuk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membackup</a:t>
            </a:r>
            <a:r>
              <a:rPr lang="en-US" sz="2200" dirty="0" smtClean="0">
                <a:sym typeface="Wingdings" pitchFamily="2" charset="2"/>
              </a:rPr>
              <a:t> data VM   </a:t>
            </a:r>
            <a:r>
              <a:rPr lang="en-US" sz="2200" dirty="0" err="1" smtClean="0">
                <a:sym typeface="Wingdings" pitchFamily="2" charset="2"/>
              </a:rPr>
              <a:t>Qemu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akan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mengembalikan</a:t>
            </a:r>
            <a:r>
              <a:rPr lang="en-US" sz="2200" dirty="0" smtClean="0">
                <a:sym typeface="Wingdings" pitchFamily="2" charset="2"/>
              </a:rPr>
              <a:t> status VM </a:t>
            </a:r>
            <a:r>
              <a:rPr lang="en-US" sz="2200" dirty="0" err="1" smtClean="0">
                <a:sym typeface="Wingdings" pitchFamily="2" charset="2"/>
              </a:rPr>
              <a:t>sebelumya</a:t>
            </a:r>
            <a:endParaRPr lang="en-US" sz="2200" dirty="0" smtClean="0">
              <a:sym typeface="Wingdings" pitchFamily="2" charset="2"/>
            </a:endParaRPr>
          </a:p>
          <a:p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suspend mode</a:t>
            </a:r>
          </a:p>
          <a:p>
            <a:pPr lvl="1"/>
            <a:r>
              <a:rPr lang="en-US" sz="2200" dirty="0" err="1" smtClean="0"/>
              <a:t>Dipilih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alasan</a:t>
            </a:r>
            <a:r>
              <a:rPr lang="en-US" sz="2200" dirty="0" smtClean="0"/>
              <a:t> </a:t>
            </a:r>
            <a:r>
              <a:rPr lang="en-US" sz="2200" dirty="0" err="1" smtClean="0"/>
              <a:t>kompatibilitas</a:t>
            </a:r>
            <a:endParaRPr lang="en-US" sz="2200" dirty="0" smtClean="0"/>
          </a:p>
          <a:p>
            <a:pPr lvl="1"/>
            <a:r>
              <a:rPr lang="en-US" sz="2200" dirty="0" smtClean="0"/>
              <a:t>PROSES: VM </a:t>
            </a:r>
            <a:r>
              <a:rPr lang="en-US" sz="2200" dirty="0" err="1" smtClean="0"/>
              <a:t>akan</a:t>
            </a:r>
            <a:r>
              <a:rPr lang="en-US" sz="2200" dirty="0" smtClean="0"/>
              <a:t> </a:t>
            </a:r>
            <a:r>
              <a:rPr lang="en-US" sz="2200" dirty="0" err="1" smtClean="0"/>
              <a:t>ditunda</a:t>
            </a:r>
            <a:r>
              <a:rPr lang="en-US" sz="2200" dirty="0" smtClean="0"/>
              <a:t> </a:t>
            </a:r>
            <a:r>
              <a:rPr lang="en-US" sz="2200" dirty="0" smtClean="0">
                <a:sym typeface="Wingdings" pitchFamily="2" charset="2"/>
              </a:rPr>
              <a:t> </a:t>
            </a:r>
            <a:r>
              <a:rPr lang="en-US" sz="2200" dirty="0" err="1" smtClean="0">
                <a:sym typeface="Wingdings" pitchFamily="2" charset="2"/>
              </a:rPr>
              <a:t>menjalankan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i="1" dirty="0" smtClean="0">
                <a:sym typeface="Wingdings" pitchFamily="2" charset="2"/>
              </a:rPr>
              <a:t>backup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i="1" dirty="0" smtClean="0">
                <a:sym typeface="Wingdings" pitchFamily="2" charset="2"/>
              </a:rPr>
              <a:t>snapshot mode</a:t>
            </a:r>
          </a:p>
          <a:p>
            <a:pPr lvl="1"/>
            <a:r>
              <a:rPr lang="en-US" sz="2200" dirty="0" smtClean="0">
                <a:sym typeface="Wingdings" pitchFamily="2" charset="2"/>
              </a:rPr>
              <a:t>Downtime </a:t>
            </a:r>
            <a:r>
              <a:rPr lang="en-US" sz="2200" dirty="0" err="1" smtClean="0">
                <a:sym typeface="Wingdings" pitchFamily="2" charset="2"/>
              </a:rPr>
              <a:t>lebih</a:t>
            </a:r>
            <a:r>
              <a:rPr lang="en-US" sz="2200" dirty="0" smtClean="0">
                <a:sym typeface="Wingdings" pitchFamily="2" charset="2"/>
              </a:rPr>
              <a:t> lama </a:t>
            </a:r>
            <a:r>
              <a:rPr lang="en-US" sz="2200" dirty="0" err="1" smtClean="0">
                <a:sym typeface="Wingdings" pitchFamily="2" charset="2"/>
              </a:rPr>
              <a:t>dan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tidak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terlalu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signifikan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dalam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meningkatkan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konsistensi</a:t>
            </a:r>
            <a:r>
              <a:rPr lang="en-US" sz="2200" dirty="0" smtClean="0">
                <a:sym typeface="Wingdings" pitchFamily="2" charset="2"/>
              </a:rPr>
              <a:t> data </a:t>
            </a:r>
            <a:r>
              <a:rPr lang="en-US" sz="2200" dirty="0" err="1" smtClean="0">
                <a:sym typeface="Wingdings" pitchFamily="2" charset="2"/>
              </a:rPr>
              <a:t>sehingga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pilihan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i="1" dirty="0" smtClean="0">
                <a:sym typeface="Wingdings" pitchFamily="2" charset="2"/>
              </a:rPr>
              <a:t>snapshot mode </a:t>
            </a:r>
            <a:r>
              <a:rPr lang="en-US" sz="2200" dirty="0" err="1" smtClean="0">
                <a:sym typeface="Wingdings" pitchFamily="2" charset="2"/>
              </a:rPr>
              <a:t>lebih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disarankan</a:t>
            </a:r>
            <a:endParaRPr lang="en-US" sz="2200" dirty="0" smtClean="0"/>
          </a:p>
          <a:p>
            <a:pPr lvl="1"/>
            <a:endParaRPr lang="en-US" sz="22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7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Pilihan</a:t>
            </a:r>
            <a:r>
              <a:rPr lang="en-US" dirty="0" smtClean="0"/>
              <a:t> Mode Backup </a:t>
            </a:r>
            <a:r>
              <a:rPr lang="en-US" dirty="0" err="1" smtClean="0"/>
              <a:t>untuk</a:t>
            </a:r>
            <a:r>
              <a:rPr lang="en-US" dirty="0" smtClean="0"/>
              <a:t> VM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2689" y="1514008"/>
            <a:ext cx="10355003" cy="474233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snapshot mode</a:t>
            </a:r>
          </a:p>
          <a:p>
            <a:pPr lvl="1"/>
            <a:r>
              <a:rPr lang="en-US" sz="2200" dirty="0" err="1" smtClean="0"/>
              <a:t>Pilihan</a:t>
            </a:r>
            <a:r>
              <a:rPr lang="en-US" sz="2200" dirty="0" smtClean="0"/>
              <a:t> mode </a:t>
            </a:r>
            <a:r>
              <a:rPr lang="en-US" sz="2200" dirty="0" err="1" smtClean="0"/>
              <a:t>ini</a:t>
            </a:r>
            <a:r>
              <a:rPr lang="en-US" sz="2200" dirty="0" smtClean="0"/>
              <a:t> </a:t>
            </a:r>
            <a:r>
              <a:rPr lang="en-US" sz="2200" dirty="0" err="1" smtClean="0"/>
              <a:t>memiliki</a:t>
            </a:r>
            <a:r>
              <a:rPr lang="en-US" sz="2200" dirty="0" smtClean="0"/>
              <a:t> </a:t>
            </a:r>
            <a:r>
              <a:rPr lang="en-US" sz="2200" dirty="0" err="1" smtClean="0"/>
              <a:t>tingkat</a:t>
            </a:r>
            <a:r>
              <a:rPr lang="en-US" sz="2200" dirty="0" smtClean="0"/>
              <a:t> </a:t>
            </a:r>
            <a:r>
              <a:rPr lang="en-US" sz="2200" i="1" dirty="0" smtClean="0"/>
              <a:t>downtime</a:t>
            </a:r>
            <a:r>
              <a:rPr lang="en-US" sz="2200" dirty="0" smtClean="0"/>
              <a:t> paling </a:t>
            </a:r>
            <a:r>
              <a:rPr lang="en-US" sz="2200" dirty="0" err="1" smtClean="0"/>
              <a:t>rendah</a:t>
            </a:r>
            <a:endParaRPr lang="en-US" sz="2200" dirty="0" smtClean="0"/>
          </a:p>
          <a:p>
            <a:pPr lvl="1"/>
            <a:r>
              <a:rPr lang="en-US" sz="2200" dirty="0" err="1" smtClean="0"/>
              <a:t>Pilihan</a:t>
            </a:r>
            <a:r>
              <a:rPr lang="en-US" sz="2200" dirty="0" smtClean="0"/>
              <a:t> </a:t>
            </a:r>
            <a:r>
              <a:rPr lang="en-US" sz="2200" dirty="0" err="1" smtClean="0"/>
              <a:t>ini</a:t>
            </a:r>
            <a:r>
              <a:rPr lang="en-US" sz="2200" dirty="0" smtClean="0"/>
              <a:t> </a:t>
            </a:r>
            <a:r>
              <a:rPr lang="en-US" sz="2200" dirty="0" err="1" smtClean="0"/>
              <a:t>menggunakan</a:t>
            </a:r>
            <a:r>
              <a:rPr lang="en-US" sz="2200" dirty="0" smtClean="0"/>
              <a:t> </a:t>
            </a:r>
            <a:r>
              <a:rPr lang="en-US" sz="2200" i="1" dirty="0" err="1" smtClean="0"/>
              <a:t>Proxmox</a:t>
            </a:r>
            <a:r>
              <a:rPr lang="en-US" sz="2200" i="1" dirty="0" smtClean="0"/>
              <a:t> VE live backup </a:t>
            </a:r>
            <a:r>
              <a:rPr lang="en-US" sz="2200" dirty="0" smtClean="0"/>
              <a:t>yang </a:t>
            </a:r>
            <a:r>
              <a:rPr lang="en-US" sz="2200" dirty="0" err="1" smtClean="0"/>
              <a:t>mana</a:t>
            </a:r>
            <a:r>
              <a:rPr lang="en-US" sz="2200" dirty="0" smtClean="0"/>
              <a:t> data </a:t>
            </a:r>
            <a:r>
              <a:rPr lang="en-US" sz="2200" dirty="0" err="1" smtClean="0"/>
              <a:t>akan</a:t>
            </a:r>
            <a:r>
              <a:rPr lang="en-US" sz="2200" dirty="0" smtClean="0"/>
              <a:t> </a:t>
            </a:r>
            <a:r>
              <a:rPr lang="en-US" sz="2200" dirty="0" err="1" smtClean="0"/>
              <a:t>dicopy</a:t>
            </a:r>
            <a:r>
              <a:rPr lang="en-US" sz="2200" dirty="0" smtClean="0"/>
              <a:t> </a:t>
            </a:r>
            <a:r>
              <a:rPr lang="en-US" sz="2200" dirty="0" err="1" smtClean="0"/>
              <a:t>ketika</a:t>
            </a:r>
            <a:r>
              <a:rPr lang="en-US" sz="2200" dirty="0" smtClean="0"/>
              <a:t> VM </a:t>
            </a:r>
            <a:r>
              <a:rPr lang="en-US" sz="2200" dirty="0" err="1" smtClean="0"/>
              <a:t>masih</a:t>
            </a:r>
            <a:r>
              <a:rPr lang="en-US" sz="2200" dirty="0" smtClean="0"/>
              <a:t> </a:t>
            </a:r>
            <a:r>
              <a:rPr lang="en-US" sz="2200" dirty="0" err="1" smtClean="0"/>
              <a:t>berjalan</a:t>
            </a:r>
            <a:endParaRPr lang="en-US" sz="2200" dirty="0" smtClean="0"/>
          </a:p>
          <a:p>
            <a:pPr lvl="1"/>
            <a:r>
              <a:rPr lang="en-US" sz="2200" dirty="0" err="1" smtClean="0">
                <a:sym typeface="Wingdings" pitchFamily="2" charset="2"/>
              </a:rPr>
              <a:t>Konsistensi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bisa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ditingkatkan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dengan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mengaktifkan</a:t>
            </a:r>
            <a:r>
              <a:rPr lang="en-US" sz="2200" dirty="0" smtClean="0">
                <a:sym typeface="Wingdings" pitchFamily="2" charset="2"/>
              </a:rPr>
              <a:t> guest agent (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agent: 1</a:t>
            </a:r>
            <a:r>
              <a:rPr lang="en-US" sz="2200" dirty="0" smtClean="0">
                <a:sym typeface="Wingdings" pitchFamily="2" charset="2"/>
              </a:rPr>
              <a:t>) yang </a:t>
            </a:r>
            <a:r>
              <a:rPr lang="en-US" sz="2200" dirty="0" err="1" smtClean="0">
                <a:sym typeface="Wingdings" pitchFamily="2" charset="2"/>
              </a:rPr>
              <a:t>akan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menjalankan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guest-</a:t>
            </a:r>
            <a:r>
              <a:rPr lang="en-US" sz="22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fsfreeze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-freeze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dan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guest-</a:t>
            </a:r>
            <a:r>
              <a:rPr lang="en-US" sz="22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fsfreeze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-thaw</a:t>
            </a:r>
          </a:p>
          <a:p>
            <a:pPr lvl="1"/>
            <a:endParaRPr lang="en-US" sz="22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7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Pilihan</a:t>
            </a:r>
            <a:r>
              <a:rPr lang="en-US" dirty="0" smtClean="0"/>
              <a:t> Mode Backup </a:t>
            </a:r>
            <a:r>
              <a:rPr lang="en-US" dirty="0" err="1" smtClean="0"/>
              <a:t>untuk</a:t>
            </a:r>
            <a:r>
              <a:rPr lang="en-US" dirty="0" smtClean="0"/>
              <a:t> 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2689" y="1514008"/>
            <a:ext cx="10355003" cy="474233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stop mode</a:t>
            </a:r>
          </a:p>
          <a:p>
            <a:pPr lvl="1"/>
            <a:r>
              <a:rPr lang="en-US" sz="2200" dirty="0" err="1" smtClean="0">
                <a:sym typeface="Wingdings" pitchFamily="2" charset="2"/>
              </a:rPr>
              <a:t>Menghentikan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i="1" dirty="0" smtClean="0">
                <a:sym typeface="Wingdings" pitchFamily="2" charset="2"/>
              </a:rPr>
              <a:t>container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selama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proses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i="1" dirty="0" smtClean="0">
                <a:sym typeface="Wingdings" pitchFamily="2" charset="2"/>
              </a:rPr>
              <a:t>backup</a:t>
            </a:r>
          </a:p>
          <a:p>
            <a:pPr lvl="1"/>
            <a:r>
              <a:rPr lang="en-US" sz="2200" dirty="0" err="1" smtClean="0">
                <a:sym typeface="Wingdings" pitchFamily="2" charset="2"/>
              </a:rPr>
              <a:t>Menyebabkan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i="1" dirty="0" smtClean="0">
                <a:sym typeface="Wingdings" pitchFamily="2" charset="2"/>
              </a:rPr>
              <a:t>downtime</a:t>
            </a:r>
            <a:r>
              <a:rPr lang="en-US" sz="2200" dirty="0" smtClean="0">
                <a:sym typeface="Wingdings" pitchFamily="2" charset="2"/>
              </a:rPr>
              <a:t> yang lama</a:t>
            </a:r>
          </a:p>
          <a:p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suspend mode</a:t>
            </a:r>
          </a:p>
          <a:p>
            <a:pPr lvl="1"/>
            <a:r>
              <a:rPr lang="en-US" sz="2200" dirty="0" smtClean="0">
                <a:sym typeface="Wingdings" pitchFamily="2" charset="2"/>
              </a:rPr>
              <a:t>PROSES: </a:t>
            </a:r>
            <a:r>
              <a:rPr lang="en-US" sz="2200" dirty="0" err="1" smtClean="0">
                <a:sym typeface="Wingdings" pitchFamily="2" charset="2"/>
              </a:rPr>
              <a:t>rsync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untuk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mengcopy</a:t>
            </a:r>
            <a:r>
              <a:rPr lang="en-US" sz="2200" dirty="0" smtClean="0">
                <a:sym typeface="Wingdings" pitchFamily="2" charset="2"/>
              </a:rPr>
              <a:t> data </a:t>
            </a:r>
            <a:r>
              <a:rPr lang="en-US" sz="2200" i="1" dirty="0" smtClean="0">
                <a:sym typeface="Wingdings" pitchFamily="2" charset="2"/>
              </a:rPr>
              <a:t>container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ke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i="1" dirty="0" smtClean="0">
                <a:sym typeface="Wingdings" pitchFamily="2" charset="2"/>
              </a:rPr>
              <a:t>temporary</a:t>
            </a:r>
            <a:r>
              <a:rPr lang="en-US" sz="2200" dirty="0" smtClean="0">
                <a:sym typeface="Wingdings" pitchFamily="2" charset="2"/>
              </a:rPr>
              <a:t>  </a:t>
            </a:r>
            <a:r>
              <a:rPr lang="en-US" sz="2200" i="1" dirty="0" smtClean="0">
                <a:sym typeface="Wingdings" pitchFamily="2" charset="2"/>
              </a:rPr>
              <a:t>container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i="1" dirty="0" err="1" smtClean="0">
                <a:sym typeface="Wingdings" pitchFamily="2" charset="2"/>
              </a:rPr>
              <a:t>di</a:t>
            </a:r>
            <a:r>
              <a:rPr lang="en-US" sz="2200" i="1" dirty="0" smtClean="0">
                <a:sym typeface="Wingdings" pitchFamily="2" charset="2"/>
              </a:rPr>
              <a:t>-suspend</a:t>
            </a:r>
            <a:r>
              <a:rPr lang="en-US" sz="2200" dirty="0" smtClean="0">
                <a:sym typeface="Wingdings" pitchFamily="2" charset="2"/>
              </a:rPr>
              <a:t>  </a:t>
            </a:r>
            <a:r>
              <a:rPr lang="en-US" sz="2200" dirty="0" err="1" smtClean="0">
                <a:sym typeface="Wingdings" pitchFamily="2" charset="2"/>
              </a:rPr>
              <a:t>rsync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berikutnya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akan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dijalankan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untuk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i="1" dirty="0" err="1" smtClean="0">
                <a:sym typeface="Wingdings" pitchFamily="2" charset="2"/>
              </a:rPr>
              <a:t>meng</a:t>
            </a:r>
            <a:r>
              <a:rPr lang="en-US" sz="2200" i="1" dirty="0" smtClean="0">
                <a:sym typeface="Wingdings" pitchFamily="2" charset="2"/>
              </a:rPr>
              <a:t>-copy</a:t>
            </a:r>
            <a:r>
              <a:rPr lang="en-US" sz="2200" dirty="0" smtClean="0">
                <a:sym typeface="Wingdings" pitchFamily="2" charset="2"/>
              </a:rPr>
              <a:t>  </a:t>
            </a:r>
            <a:r>
              <a:rPr lang="en-US" sz="2200" i="1" dirty="0" smtClean="0">
                <a:sym typeface="Wingdings" pitchFamily="2" charset="2"/>
              </a:rPr>
              <a:t>file</a:t>
            </a:r>
            <a:r>
              <a:rPr lang="en-US" sz="2200" dirty="0" smtClean="0">
                <a:sym typeface="Wingdings" pitchFamily="2" charset="2"/>
              </a:rPr>
              <a:t>  </a:t>
            </a:r>
            <a:r>
              <a:rPr lang="en-US" sz="2200" i="1" dirty="0" smtClean="0">
                <a:sym typeface="Wingdings" pitchFamily="2" charset="2"/>
              </a:rPr>
              <a:t>container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i="1" dirty="0" err="1" smtClean="0">
                <a:sym typeface="Wingdings" pitchFamily="2" charset="2"/>
              </a:rPr>
              <a:t>di</a:t>
            </a:r>
            <a:r>
              <a:rPr lang="en-US" sz="2200" i="1" dirty="0" smtClean="0">
                <a:sym typeface="Wingdings" pitchFamily="2" charset="2"/>
              </a:rPr>
              <a:t>-resume</a:t>
            </a:r>
          </a:p>
          <a:p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snapshot mode</a:t>
            </a:r>
          </a:p>
          <a:p>
            <a:pPr lvl="1"/>
            <a:r>
              <a:rPr lang="en-US" sz="2200" dirty="0" smtClean="0">
                <a:sym typeface="Wingdings" pitchFamily="2" charset="2"/>
              </a:rPr>
              <a:t>PROSES: </a:t>
            </a:r>
            <a:r>
              <a:rPr lang="en-US" sz="2200" i="1" dirty="0" smtClean="0">
                <a:sym typeface="Wingdings" pitchFamily="2" charset="2"/>
              </a:rPr>
              <a:t>container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akan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i="1" dirty="0" err="1" smtClean="0">
                <a:sym typeface="Wingdings" pitchFamily="2" charset="2"/>
              </a:rPr>
              <a:t>di</a:t>
            </a:r>
            <a:r>
              <a:rPr lang="en-US" sz="2200" i="1" dirty="0" smtClean="0">
                <a:sym typeface="Wingdings" pitchFamily="2" charset="2"/>
              </a:rPr>
              <a:t>-suspend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untuk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memastikan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konsistensi</a:t>
            </a:r>
            <a:r>
              <a:rPr lang="en-US" sz="2200" dirty="0" smtClean="0">
                <a:sym typeface="Wingdings" pitchFamily="2" charset="2"/>
              </a:rPr>
              <a:t> data  </a:t>
            </a:r>
            <a:r>
              <a:rPr lang="en-US" sz="2200" i="1" dirty="0" smtClean="0">
                <a:sym typeface="Wingdings" pitchFamily="2" charset="2"/>
              </a:rPr>
              <a:t>snapshot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i="1" dirty="0" smtClean="0">
                <a:sym typeface="Wingdings" pitchFamily="2" charset="2"/>
              </a:rPr>
              <a:t>container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disimpan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ke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i="1" dirty="0" smtClean="0">
                <a:sym typeface="Wingdings" pitchFamily="2" charset="2"/>
              </a:rPr>
              <a:t>temporary</a:t>
            </a:r>
            <a:r>
              <a:rPr lang="en-US" sz="2200" dirty="0" smtClean="0">
                <a:sym typeface="Wingdings" pitchFamily="2" charset="2"/>
              </a:rPr>
              <a:t>  </a:t>
            </a:r>
            <a:r>
              <a:rPr lang="en-US" sz="2200" dirty="0" err="1" smtClean="0">
                <a:sym typeface="Wingdings" pitchFamily="2" charset="2"/>
              </a:rPr>
              <a:t>hasil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dari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i="1" dirty="0" smtClean="0">
                <a:sym typeface="Wingdings" pitchFamily="2" charset="2"/>
              </a:rPr>
              <a:t>temporary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dijadikan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i="1" dirty="0" smtClean="0">
                <a:sym typeface="Wingdings" pitchFamily="2" charset="2"/>
              </a:rPr>
              <a:t>file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i="1" dirty="0" smtClean="0">
                <a:sym typeface="Wingdings" pitchFamily="2" charset="2"/>
              </a:rPr>
              <a:t>backup</a:t>
            </a:r>
            <a:r>
              <a:rPr lang="en-US" sz="2200" dirty="0" smtClean="0">
                <a:sym typeface="Wingdings" pitchFamily="2" charset="2"/>
              </a:rPr>
              <a:t>  file </a:t>
            </a:r>
            <a:r>
              <a:rPr lang="en-US" sz="2200" i="1" dirty="0" smtClean="0">
                <a:sym typeface="Wingdings" pitchFamily="2" charset="2"/>
              </a:rPr>
              <a:t>temporary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dihapus</a:t>
            </a:r>
            <a:endParaRPr lang="en-US" sz="2200" dirty="0" smtClean="0">
              <a:sym typeface="Wingdings" pitchFamily="2" charset="2"/>
            </a:endParaRPr>
          </a:p>
          <a:p>
            <a:pPr lvl="1"/>
            <a:endParaRPr lang="en-US" sz="2200" dirty="0" smtClean="0">
              <a:sym typeface="Wingdings" pitchFamily="2" charset="2"/>
            </a:endParaRPr>
          </a:p>
          <a:p>
            <a:pPr lvl="1"/>
            <a:endParaRPr lang="en-US" sz="22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7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i="1" dirty="0" smtClean="0"/>
              <a:t>File</a:t>
            </a:r>
            <a:r>
              <a:rPr lang="en-US" dirty="0" smtClean="0"/>
              <a:t> </a:t>
            </a:r>
            <a:r>
              <a:rPr lang="en-US" i="1" dirty="0" smtClean="0"/>
              <a:t>Backup</a:t>
            </a: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2689" y="1514008"/>
            <a:ext cx="10355003" cy="474233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i="1" dirty="0" smtClean="0">
                <a:sym typeface="Wingdings" pitchFamily="2" charset="2"/>
              </a:rPr>
              <a:t>File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i="1" dirty="0" smtClean="0">
                <a:sym typeface="Wingdings" pitchFamily="2" charset="2"/>
              </a:rPr>
              <a:t>backup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disimpan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dengan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ekstensi</a:t>
            </a:r>
            <a:r>
              <a:rPr lang="en-US" sz="2200" dirty="0" smtClean="0">
                <a:sym typeface="Wingdings" pitchFamily="2" charset="2"/>
              </a:rPr>
              <a:t> .tar</a:t>
            </a:r>
          </a:p>
          <a:p>
            <a:r>
              <a:rPr lang="en-US" sz="2200" dirty="0" err="1" smtClean="0">
                <a:sym typeface="Wingdings" pitchFamily="2" charset="2"/>
              </a:rPr>
              <a:t>Contoh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nama</a:t>
            </a:r>
            <a:r>
              <a:rPr lang="en-US" sz="2200" dirty="0" smtClean="0">
                <a:sym typeface="Wingdings" pitchFamily="2" charset="2"/>
              </a:rPr>
              <a:t> file </a:t>
            </a:r>
            <a:r>
              <a:rPr lang="en-US" sz="2200" dirty="0" err="1" smtClean="0">
                <a:sym typeface="Wingdings" pitchFamily="2" charset="2"/>
              </a:rPr>
              <a:t>adalah</a:t>
            </a:r>
            <a:r>
              <a:rPr lang="en-US" sz="2200" dirty="0" smtClean="0">
                <a:sym typeface="Wingdings" pitchFamily="2" charset="2"/>
              </a:rPr>
              <a:t>: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vzdump-lxc-105-2009_10_09-11_04_43.tar</a:t>
            </a:r>
          </a:p>
          <a:p>
            <a:endParaRPr lang="en-US" sz="2400" dirty="0" smtClean="0">
              <a:sym typeface="Wingdings" pitchFamily="2" charset="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7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f03039516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847778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2012-07-18T23:36:00+00:00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1597963</Value>
    </PublishStatusLookup>
    <APAuthor xmlns="4873beb7-5857-4685-be1f-d57550cc96cc">
      <UserInfo>
        <DisplayName>REDMOND\v-alekha</DisplayName>
        <AccountId>2912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false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 xsi:nil="true"/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CEC0E97-8C84-410A-8286-2F18FF8966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EAE737A-72D2-4F07-84A4-D46333E273A5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4873beb7-5857-4685-be1f-d57550cc96cc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AE901BC-D190-49E6-8B33-2F32A0F2BF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tf03039516</Template>
  <TotalTime>0</TotalTime>
  <Words>1217</Words>
  <Application>Microsoft Office PowerPoint</Application>
  <PresentationFormat>Widescreen</PresentationFormat>
  <Paragraphs>205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Century Gothic</vt:lpstr>
      <vt:lpstr>Courier New</vt:lpstr>
      <vt:lpstr>Wingdings</vt:lpstr>
      <vt:lpstr>Wingdings 3</vt:lpstr>
      <vt:lpstr>tf03039516</vt:lpstr>
      <vt:lpstr>Backup and Restore</vt:lpstr>
      <vt:lpstr>Tujuan Pembelajaran</vt:lpstr>
      <vt:lpstr>Backup</vt:lpstr>
      <vt:lpstr>Penyimpanan</vt:lpstr>
      <vt:lpstr>Penjadwalan</vt:lpstr>
      <vt:lpstr>Pilihan Mode Backup untuk VM</vt:lpstr>
      <vt:lpstr>Pilihan Mode Backup untuk VM</vt:lpstr>
      <vt:lpstr>Pilihan Mode Backup untuk CT</vt:lpstr>
      <vt:lpstr>Nama File Backup</vt:lpstr>
      <vt:lpstr>Restore</vt:lpstr>
      <vt:lpstr>Langkah Percobaan:</vt:lpstr>
      <vt:lpstr>Opsi-opsi konfigurasi</vt:lpstr>
      <vt:lpstr>Opsi-opsi konfigurasi</vt:lpstr>
      <vt:lpstr>Opsi-opsi konfigurasi</vt:lpstr>
      <vt:lpstr>Opsi-opsi konfigurasi</vt:lpstr>
      <vt:lpstr>Contoh Konfigurasi vzdump.conf</vt:lpstr>
      <vt:lpstr>Hook Scripts</vt:lpstr>
      <vt:lpstr>File Exclusions</vt:lpstr>
      <vt:lpstr>Contoh Mode Text</vt:lpstr>
      <vt:lpstr>Contoh Mode Text</vt:lpstr>
      <vt:lpstr>Contoh Mode GUI</vt:lpstr>
      <vt:lpstr>Contoh Mode GUI</vt:lpstr>
      <vt:lpstr>Contoh Mode GUI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2017-10-22T02:23:54Z</dcterms:created>
  <dcterms:modified xsi:type="dcterms:W3CDTF">2018-09-19T16:35:12Z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