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293" r:id="rId2"/>
    <p:sldId id="498" r:id="rId3"/>
    <p:sldId id="536" r:id="rId4"/>
    <p:sldId id="518" r:id="rId5"/>
    <p:sldId id="525" r:id="rId6"/>
    <p:sldId id="531" r:id="rId7"/>
    <p:sldId id="534" r:id="rId8"/>
    <p:sldId id="548" r:id="rId9"/>
    <p:sldId id="549" r:id="rId10"/>
    <p:sldId id="551" r:id="rId11"/>
    <p:sldId id="552" r:id="rId12"/>
    <p:sldId id="554" r:id="rId13"/>
    <p:sldId id="546" r:id="rId14"/>
    <p:sldId id="545" r:id="rId15"/>
    <p:sldId id="544" r:id="rId16"/>
    <p:sldId id="375" r:id="rId17"/>
    <p:sldId id="331" r:id="rId18"/>
    <p:sldId id="333" r:id="rId19"/>
    <p:sldId id="334" r:id="rId20"/>
    <p:sldId id="354" r:id="rId21"/>
    <p:sldId id="356" r:id="rId22"/>
    <p:sldId id="357" r:id="rId23"/>
    <p:sldId id="359" r:id="rId24"/>
    <p:sldId id="360" r:id="rId25"/>
    <p:sldId id="361" r:id="rId26"/>
    <p:sldId id="362" r:id="rId27"/>
    <p:sldId id="363" r:id="rId28"/>
    <p:sldId id="364" r:id="rId29"/>
    <p:sldId id="366" r:id="rId30"/>
    <p:sldId id="368" r:id="rId31"/>
    <p:sldId id="370" r:id="rId32"/>
    <p:sldId id="371" r:id="rId33"/>
    <p:sldId id="372" r:id="rId34"/>
    <p:sldId id="373" r:id="rId35"/>
    <p:sldId id="374" r:id="rId36"/>
    <p:sldId id="460" r:id="rId37"/>
    <p:sldId id="461" r:id="rId38"/>
    <p:sldId id="476" r:id="rId39"/>
    <p:sldId id="478" r:id="rId40"/>
    <p:sldId id="539"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108" charset="0"/>
        <a:ea typeface="宋体" pitchFamily="-108" charset="-122"/>
        <a:cs typeface="宋体" pitchFamily="-108" charset="-122"/>
      </a:defRPr>
    </a:lvl1pPr>
    <a:lvl2pPr marL="457200" algn="l" rtl="0" fontAlgn="base">
      <a:spcBef>
        <a:spcPct val="0"/>
      </a:spcBef>
      <a:spcAft>
        <a:spcPct val="0"/>
      </a:spcAft>
      <a:defRPr kern="1200">
        <a:solidFill>
          <a:schemeClr val="tx1"/>
        </a:solidFill>
        <a:latin typeface="Calibri" pitchFamily="-108" charset="0"/>
        <a:ea typeface="宋体" pitchFamily="-108" charset="-122"/>
        <a:cs typeface="宋体" pitchFamily="-108" charset="-122"/>
      </a:defRPr>
    </a:lvl2pPr>
    <a:lvl3pPr marL="914400" algn="l" rtl="0" fontAlgn="base">
      <a:spcBef>
        <a:spcPct val="0"/>
      </a:spcBef>
      <a:spcAft>
        <a:spcPct val="0"/>
      </a:spcAft>
      <a:defRPr kern="1200">
        <a:solidFill>
          <a:schemeClr val="tx1"/>
        </a:solidFill>
        <a:latin typeface="Calibri" pitchFamily="-108" charset="0"/>
        <a:ea typeface="宋体" pitchFamily="-108" charset="-122"/>
        <a:cs typeface="宋体" pitchFamily="-108" charset="-122"/>
      </a:defRPr>
    </a:lvl3pPr>
    <a:lvl4pPr marL="1371600" algn="l" rtl="0" fontAlgn="base">
      <a:spcBef>
        <a:spcPct val="0"/>
      </a:spcBef>
      <a:spcAft>
        <a:spcPct val="0"/>
      </a:spcAft>
      <a:defRPr kern="1200">
        <a:solidFill>
          <a:schemeClr val="tx1"/>
        </a:solidFill>
        <a:latin typeface="Calibri" pitchFamily="-108" charset="0"/>
        <a:ea typeface="宋体" pitchFamily="-108" charset="-122"/>
        <a:cs typeface="宋体" pitchFamily="-108" charset="-122"/>
      </a:defRPr>
    </a:lvl4pPr>
    <a:lvl5pPr marL="1828800" algn="l" rtl="0" fontAlgn="base">
      <a:spcBef>
        <a:spcPct val="0"/>
      </a:spcBef>
      <a:spcAft>
        <a:spcPct val="0"/>
      </a:spcAft>
      <a:defRPr kern="1200">
        <a:solidFill>
          <a:schemeClr val="tx1"/>
        </a:solidFill>
        <a:latin typeface="Calibri" pitchFamily="-108" charset="0"/>
        <a:ea typeface="宋体" pitchFamily="-108" charset="-122"/>
        <a:cs typeface="宋体" pitchFamily="-108" charset="-122"/>
      </a:defRPr>
    </a:lvl5pPr>
    <a:lvl6pPr marL="2286000" algn="l" defTabSz="457200" rtl="0" eaLnBrk="1" latinLnBrk="0" hangingPunct="1">
      <a:defRPr kern="1200">
        <a:solidFill>
          <a:schemeClr val="tx1"/>
        </a:solidFill>
        <a:latin typeface="Calibri" pitchFamily="-108" charset="0"/>
        <a:ea typeface="宋体" pitchFamily="-108" charset="-122"/>
        <a:cs typeface="宋体" pitchFamily="-108" charset="-122"/>
      </a:defRPr>
    </a:lvl6pPr>
    <a:lvl7pPr marL="2743200" algn="l" defTabSz="457200" rtl="0" eaLnBrk="1" latinLnBrk="0" hangingPunct="1">
      <a:defRPr kern="1200">
        <a:solidFill>
          <a:schemeClr val="tx1"/>
        </a:solidFill>
        <a:latin typeface="Calibri" pitchFamily="-108" charset="0"/>
        <a:ea typeface="宋体" pitchFamily="-108" charset="-122"/>
        <a:cs typeface="宋体" pitchFamily="-108" charset="-122"/>
      </a:defRPr>
    </a:lvl7pPr>
    <a:lvl8pPr marL="3200400" algn="l" defTabSz="457200" rtl="0" eaLnBrk="1" latinLnBrk="0" hangingPunct="1">
      <a:defRPr kern="1200">
        <a:solidFill>
          <a:schemeClr val="tx1"/>
        </a:solidFill>
        <a:latin typeface="Calibri" pitchFamily="-108" charset="0"/>
        <a:ea typeface="宋体" pitchFamily="-108" charset="-122"/>
        <a:cs typeface="宋体" pitchFamily="-108" charset="-122"/>
      </a:defRPr>
    </a:lvl8pPr>
    <a:lvl9pPr marL="3657600" algn="l" defTabSz="457200" rtl="0" eaLnBrk="1" latinLnBrk="0" hangingPunct="1">
      <a:defRPr kern="1200">
        <a:solidFill>
          <a:schemeClr val="tx1"/>
        </a:solidFill>
        <a:latin typeface="Calibri" pitchFamily="-108" charset="0"/>
        <a:ea typeface="宋体" pitchFamily="-108" charset="-122"/>
        <a:cs typeface="宋体" pitchFamily="-108" charset="-122"/>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43" autoAdjust="0"/>
    <p:restoredTop sz="94660"/>
  </p:normalViewPr>
  <p:slideViewPr>
    <p:cSldViewPr>
      <p:cViewPr varScale="1">
        <p:scale>
          <a:sx n="71" d="100"/>
          <a:sy n="71" d="100"/>
        </p:scale>
        <p:origin x="-12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layout/>
      <c:txPr>
        <a:bodyPr/>
        <a:lstStyle/>
        <a:p>
          <a:pPr>
            <a:defRPr lang="en-US"/>
          </a:pPr>
          <a:endParaRPr lang="en-US"/>
        </a:p>
      </c:txPr>
    </c:title>
    <c:plotArea>
      <c:layout/>
      <c:pieChart>
        <c:varyColors val="1"/>
        <c:ser>
          <c:idx val="0"/>
          <c:order val="0"/>
          <c:tx>
            <c:strRef>
              <c:f>Sheet1!$C$1</c:f>
              <c:strCache>
                <c:ptCount val="1"/>
                <c:pt idx="0">
                  <c:v>JUMLAH</c:v>
                </c:pt>
              </c:strCache>
            </c:strRef>
          </c:tx>
          <c:dLbls>
            <c:spPr>
              <a:noFill/>
              <a:ln>
                <a:noFill/>
              </a:ln>
              <a:effectLst/>
            </c:spPr>
            <c:txPr>
              <a:bodyPr/>
              <a:lstStyle/>
              <a:p>
                <a:pPr>
                  <a:defRPr lang="en-US" sz="1600"/>
                </a:pPr>
                <a:endParaRPr lang="en-US"/>
              </a:p>
            </c:txPr>
            <c:showVal val="1"/>
            <c:showCatName val="1"/>
            <c:showPercent val="1"/>
            <c:showLeaderLines val="1"/>
            <c:extLst>
              <c:ext xmlns:c15="http://schemas.microsoft.com/office/drawing/2012/chart" uri="{CE6537A1-D6FC-4f65-9D91-7224C49458BB}">
                <c15:layout/>
              </c:ext>
            </c:extLst>
          </c:dLbls>
          <c:cat>
            <c:strRef>
              <c:f>Sheet1!$B$2:$B$6</c:f>
              <c:strCache>
                <c:ptCount val="5"/>
                <c:pt idx="0">
                  <c:v>TENAGA PENGAJAR</c:v>
                </c:pt>
                <c:pt idx="1">
                  <c:v>ASISTEN AHLI</c:v>
                </c:pt>
                <c:pt idx="2">
                  <c:v>LEKTOR</c:v>
                </c:pt>
                <c:pt idx="3">
                  <c:v>LEKTOR KEPALA</c:v>
                </c:pt>
                <c:pt idx="4">
                  <c:v>GURU BESAR</c:v>
                </c:pt>
              </c:strCache>
            </c:strRef>
          </c:cat>
          <c:val>
            <c:numRef>
              <c:f>Sheet1!$C$2:$C$6</c:f>
              <c:numCache>
                <c:formatCode>General</c:formatCode>
                <c:ptCount val="5"/>
                <c:pt idx="0">
                  <c:v>62722</c:v>
                </c:pt>
                <c:pt idx="1">
                  <c:v>30352</c:v>
                </c:pt>
                <c:pt idx="2">
                  <c:v>35467</c:v>
                </c:pt>
                <c:pt idx="3">
                  <c:v>25814</c:v>
                </c:pt>
                <c:pt idx="4">
                  <c:v>4390</c:v>
                </c:pt>
              </c:numCache>
            </c:numRef>
          </c:val>
        </c:ser>
        <c:dLbls>
          <c:showCatName val="1"/>
          <c:showPercent val="1"/>
        </c:dLbls>
        <c:firstSliceAng val="0"/>
      </c:pieChart>
    </c:plotArea>
    <c:plotVisOnly val="1"/>
    <c:dispBlanksAs val="zero"/>
  </c:chart>
  <c:spPr>
    <a:solidFill>
      <a:sysClr val="window" lastClr="FFFFFF"/>
    </a:solid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10448-7CD6-4AE9-AECC-E74C095959B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DB5951A-4B77-4076-B7F4-148FDF30D013}">
      <dgm:prSet phldrT="[Text]" custT="1"/>
      <dgm:spPr>
        <a:solidFill>
          <a:schemeClr val="accent2">
            <a:lumMod val="75000"/>
          </a:schemeClr>
        </a:solidFill>
      </dgm:spPr>
      <dgm:t>
        <a:bodyPr/>
        <a:lstStyle/>
        <a:p>
          <a:r>
            <a:rPr lang="en-US" sz="2800" dirty="0" smtClean="0">
              <a:latin typeface="Arial Rounded MT Bold" pitchFamily="34" charset="0"/>
            </a:rPr>
            <a:t>DOSEN</a:t>
          </a:r>
          <a:endParaRPr lang="en-US" sz="2800" dirty="0">
            <a:latin typeface="Arial Rounded MT Bold" pitchFamily="34" charset="0"/>
          </a:endParaRPr>
        </a:p>
      </dgm:t>
    </dgm:pt>
    <dgm:pt modelId="{87D92FFF-98FE-4E49-9A33-496D4797680B}" type="parTrans" cxnId="{A780AAC2-CC52-43E8-BC6A-191E926B1AD9}">
      <dgm:prSet/>
      <dgm:spPr/>
      <dgm:t>
        <a:bodyPr/>
        <a:lstStyle/>
        <a:p>
          <a:endParaRPr lang="en-US">
            <a:latin typeface="Arial Rounded MT Bold" pitchFamily="34" charset="0"/>
          </a:endParaRPr>
        </a:p>
      </dgm:t>
    </dgm:pt>
    <dgm:pt modelId="{A9A458D6-293A-4556-9E7F-4618A3958392}" type="sibTrans" cxnId="{A780AAC2-CC52-43E8-BC6A-191E926B1AD9}">
      <dgm:prSet/>
      <dgm:spPr/>
      <dgm:t>
        <a:bodyPr/>
        <a:lstStyle/>
        <a:p>
          <a:endParaRPr lang="en-US">
            <a:latin typeface="Arial Rounded MT Bold" pitchFamily="34" charset="0"/>
          </a:endParaRPr>
        </a:p>
      </dgm:t>
    </dgm:pt>
    <dgm:pt modelId="{B0FA693F-FBDE-4F90-BE69-15B525CDBBCC}">
      <dgm:prSet phldrT="[Text]"/>
      <dgm:spPr>
        <a:solidFill>
          <a:srgbClr val="FFFF00">
            <a:alpha val="90000"/>
          </a:srgbClr>
        </a:solidFill>
      </dgm:spPr>
      <dgm:t>
        <a:bodyPr/>
        <a:lstStyle/>
        <a:p>
          <a:r>
            <a:rPr lang="en-US" dirty="0" smtClean="0">
              <a:latin typeface="Arial Rounded MT Bold" pitchFamily="34" charset="0"/>
            </a:rPr>
            <a:t>PENDIDIK</a:t>
          </a:r>
          <a:endParaRPr lang="en-US" dirty="0">
            <a:latin typeface="Arial Rounded MT Bold" pitchFamily="34" charset="0"/>
          </a:endParaRPr>
        </a:p>
      </dgm:t>
    </dgm:pt>
    <dgm:pt modelId="{EB0A88B4-B45F-48BA-BD55-920B34E45941}" type="parTrans" cxnId="{3F95D1C5-B0D2-4C31-8ED8-D76E766BC132}">
      <dgm:prSet/>
      <dgm:spPr/>
      <dgm:t>
        <a:bodyPr/>
        <a:lstStyle/>
        <a:p>
          <a:endParaRPr lang="en-US">
            <a:latin typeface="Arial Rounded MT Bold" pitchFamily="34" charset="0"/>
          </a:endParaRPr>
        </a:p>
      </dgm:t>
    </dgm:pt>
    <dgm:pt modelId="{327F9803-9F7C-4E10-BDA4-D75012FC4446}" type="sibTrans" cxnId="{3F95D1C5-B0D2-4C31-8ED8-D76E766BC132}">
      <dgm:prSet/>
      <dgm:spPr/>
      <dgm:t>
        <a:bodyPr/>
        <a:lstStyle/>
        <a:p>
          <a:endParaRPr lang="en-US">
            <a:latin typeface="Arial Rounded MT Bold" pitchFamily="34" charset="0"/>
          </a:endParaRPr>
        </a:p>
      </dgm:t>
    </dgm:pt>
    <dgm:pt modelId="{F24F6094-015B-42EB-856A-8AE6DDB9DC06}">
      <dgm:prSet phldrT="[Text]"/>
      <dgm:spPr>
        <a:solidFill>
          <a:srgbClr val="FFFF00">
            <a:alpha val="90000"/>
          </a:srgbClr>
        </a:solidFill>
      </dgm:spPr>
      <dgm:t>
        <a:bodyPr/>
        <a:lstStyle/>
        <a:p>
          <a:r>
            <a:rPr lang="en-US" dirty="0" smtClean="0">
              <a:latin typeface="Arial Rounded MT Bold" pitchFamily="34" charset="0"/>
            </a:rPr>
            <a:t>ILMUWAN</a:t>
          </a:r>
          <a:endParaRPr lang="en-US" dirty="0">
            <a:latin typeface="Arial Rounded MT Bold" pitchFamily="34" charset="0"/>
          </a:endParaRPr>
        </a:p>
      </dgm:t>
    </dgm:pt>
    <dgm:pt modelId="{0F24552D-FF83-4288-8D7E-0CCE3BD101A6}" type="parTrans" cxnId="{6914723D-3A6C-47F0-AB9D-4734DD8C76D2}">
      <dgm:prSet/>
      <dgm:spPr/>
      <dgm:t>
        <a:bodyPr/>
        <a:lstStyle/>
        <a:p>
          <a:endParaRPr lang="en-US">
            <a:latin typeface="Arial Rounded MT Bold" pitchFamily="34" charset="0"/>
          </a:endParaRPr>
        </a:p>
      </dgm:t>
    </dgm:pt>
    <dgm:pt modelId="{F1BBBF0B-1024-4A21-94E5-A7E3A04FC0FA}" type="sibTrans" cxnId="{6914723D-3A6C-47F0-AB9D-4734DD8C76D2}">
      <dgm:prSet/>
      <dgm:spPr/>
      <dgm:t>
        <a:bodyPr/>
        <a:lstStyle/>
        <a:p>
          <a:endParaRPr lang="en-US">
            <a:latin typeface="Arial Rounded MT Bold" pitchFamily="34" charset="0"/>
          </a:endParaRPr>
        </a:p>
      </dgm:t>
    </dgm:pt>
    <dgm:pt modelId="{9C39833D-F85B-47B3-8685-0F1B870BC963}">
      <dgm:prSet phldrT="[Text]" custT="1"/>
      <dgm:spPr/>
      <dgm:t>
        <a:bodyPr/>
        <a:lstStyle/>
        <a:p>
          <a:r>
            <a:rPr lang="id-ID" sz="2800" dirty="0" smtClean="0">
              <a:latin typeface="Arial Rounded MT Bold" pitchFamily="34" charset="0"/>
            </a:rPr>
            <a:t>INTEGRITAS</a:t>
          </a:r>
          <a:endParaRPr lang="en-US" sz="2800" dirty="0">
            <a:latin typeface="Arial Rounded MT Bold" pitchFamily="34" charset="0"/>
          </a:endParaRPr>
        </a:p>
      </dgm:t>
    </dgm:pt>
    <dgm:pt modelId="{89EB3778-D0D5-4ACF-B239-026E385CF013}" type="parTrans" cxnId="{F7ABCF14-D6C6-465C-B6FF-27F8F3E12FAE}">
      <dgm:prSet/>
      <dgm:spPr/>
      <dgm:t>
        <a:bodyPr/>
        <a:lstStyle/>
        <a:p>
          <a:endParaRPr lang="en-US">
            <a:latin typeface="Arial Rounded MT Bold" pitchFamily="34" charset="0"/>
          </a:endParaRPr>
        </a:p>
      </dgm:t>
    </dgm:pt>
    <dgm:pt modelId="{96828664-C3E1-4C8F-BD48-0B1BCB55D4EE}" type="sibTrans" cxnId="{F7ABCF14-D6C6-465C-B6FF-27F8F3E12FAE}">
      <dgm:prSet/>
      <dgm:spPr/>
      <dgm:t>
        <a:bodyPr/>
        <a:lstStyle/>
        <a:p>
          <a:endParaRPr lang="en-US">
            <a:latin typeface="Arial Rounded MT Bold" pitchFamily="34" charset="0"/>
          </a:endParaRPr>
        </a:p>
      </dgm:t>
    </dgm:pt>
    <dgm:pt modelId="{251EC11A-1D30-429A-8D3F-332915A3BE7D}">
      <dgm:prSet phldrT="[Text]"/>
      <dgm:spPr>
        <a:solidFill>
          <a:srgbClr val="FFFF00">
            <a:alpha val="90000"/>
          </a:srgbClr>
        </a:solidFill>
      </dgm:spPr>
      <dgm:t>
        <a:bodyPr/>
        <a:lstStyle/>
        <a:p>
          <a:r>
            <a:rPr lang="en-US" dirty="0" smtClean="0">
              <a:latin typeface="Arial Rounded MT Bold" pitchFamily="34" charset="0"/>
            </a:rPr>
            <a:t>PROFESIONALISME</a:t>
          </a:r>
          <a:endParaRPr lang="en-US" dirty="0">
            <a:latin typeface="Arial Rounded MT Bold" pitchFamily="34" charset="0"/>
          </a:endParaRPr>
        </a:p>
      </dgm:t>
    </dgm:pt>
    <dgm:pt modelId="{A577AD9E-6B75-48F0-9BA1-53F43ABC992A}" type="parTrans" cxnId="{56209148-44BA-4129-9F3D-F120B894F22F}">
      <dgm:prSet/>
      <dgm:spPr/>
      <dgm:t>
        <a:bodyPr/>
        <a:lstStyle/>
        <a:p>
          <a:endParaRPr lang="en-US">
            <a:latin typeface="Arial Rounded MT Bold" pitchFamily="34" charset="0"/>
          </a:endParaRPr>
        </a:p>
      </dgm:t>
    </dgm:pt>
    <dgm:pt modelId="{85C699BB-86DE-45B8-855F-D72575B9CF79}" type="sibTrans" cxnId="{56209148-44BA-4129-9F3D-F120B894F22F}">
      <dgm:prSet/>
      <dgm:spPr/>
      <dgm:t>
        <a:bodyPr/>
        <a:lstStyle/>
        <a:p>
          <a:endParaRPr lang="en-US">
            <a:latin typeface="Arial Rounded MT Bold" pitchFamily="34" charset="0"/>
          </a:endParaRPr>
        </a:p>
      </dgm:t>
    </dgm:pt>
    <dgm:pt modelId="{C8D2AC7F-9FFE-4D64-9BC8-B2CC5FDA71EB}">
      <dgm:prSet phldrT="[Text]"/>
      <dgm:spPr>
        <a:solidFill>
          <a:srgbClr val="FFFF00">
            <a:alpha val="90000"/>
          </a:srgbClr>
        </a:solidFill>
      </dgm:spPr>
      <dgm:t>
        <a:bodyPr/>
        <a:lstStyle/>
        <a:p>
          <a:r>
            <a:rPr lang="en-US" dirty="0" smtClean="0">
              <a:latin typeface="Arial Rounded MT Bold" pitchFamily="34" charset="0"/>
            </a:rPr>
            <a:t>BUDAYA AKADEMIK</a:t>
          </a:r>
          <a:endParaRPr lang="en-US" dirty="0">
            <a:latin typeface="Arial Rounded MT Bold" pitchFamily="34" charset="0"/>
          </a:endParaRPr>
        </a:p>
      </dgm:t>
    </dgm:pt>
    <dgm:pt modelId="{A9C1A056-6828-4FB0-985D-86C0ED713C52}" type="parTrans" cxnId="{9D122502-FF2F-4449-BAE9-DFCA5ED6E02A}">
      <dgm:prSet/>
      <dgm:spPr/>
      <dgm:t>
        <a:bodyPr/>
        <a:lstStyle/>
        <a:p>
          <a:endParaRPr lang="en-US">
            <a:latin typeface="Arial Rounded MT Bold" pitchFamily="34" charset="0"/>
          </a:endParaRPr>
        </a:p>
      </dgm:t>
    </dgm:pt>
    <dgm:pt modelId="{4314118C-546B-48ED-8D33-75DDF1B53FC2}" type="sibTrans" cxnId="{9D122502-FF2F-4449-BAE9-DFCA5ED6E02A}">
      <dgm:prSet/>
      <dgm:spPr/>
      <dgm:t>
        <a:bodyPr/>
        <a:lstStyle/>
        <a:p>
          <a:endParaRPr lang="en-US">
            <a:latin typeface="Arial Rounded MT Bold" pitchFamily="34" charset="0"/>
          </a:endParaRPr>
        </a:p>
      </dgm:t>
    </dgm:pt>
    <dgm:pt modelId="{68037C02-65E1-4895-86E0-5B60B3F96299}">
      <dgm:prSet phldrT="[Text]" custT="1"/>
      <dgm:spPr/>
      <dgm:t>
        <a:bodyPr/>
        <a:lstStyle/>
        <a:p>
          <a:r>
            <a:rPr lang="en-US" sz="3600" dirty="0" smtClean="0">
              <a:latin typeface="Arial Rounded MT Bold" pitchFamily="34" charset="0"/>
            </a:rPr>
            <a:t>PERILAKU BERKARAKTER</a:t>
          </a:r>
          <a:endParaRPr lang="en-US" sz="3600" dirty="0">
            <a:latin typeface="Arial Rounded MT Bold" pitchFamily="34" charset="0"/>
          </a:endParaRPr>
        </a:p>
      </dgm:t>
    </dgm:pt>
    <dgm:pt modelId="{DAFDB04B-8E8D-4994-AC33-FB58418613F9}" type="parTrans" cxnId="{B29D1D93-D1DB-4A40-A413-63C8E12029DA}">
      <dgm:prSet/>
      <dgm:spPr/>
      <dgm:t>
        <a:bodyPr/>
        <a:lstStyle/>
        <a:p>
          <a:endParaRPr lang="en-US">
            <a:latin typeface="Arial Rounded MT Bold" pitchFamily="34" charset="0"/>
          </a:endParaRPr>
        </a:p>
      </dgm:t>
    </dgm:pt>
    <dgm:pt modelId="{A16527B2-EE59-48A8-8074-AEC2709E2D84}" type="sibTrans" cxnId="{B29D1D93-D1DB-4A40-A413-63C8E12029DA}">
      <dgm:prSet/>
      <dgm:spPr/>
      <dgm:t>
        <a:bodyPr/>
        <a:lstStyle/>
        <a:p>
          <a:endParaRPr lang="en-US">
            <a:latin typeface="Arial Rounded MT Bold" pitchFamily="34" charset="0"/>
          </a:endParaRPr>
        </a:p>
      </dgm:t>
    </dgm:pt>
    <dgm:pt modelId="{ED28127B-4668-4AFA-A253-A203C76D465A}">
      <dgm:prSet phldrT="[Text]"/>
      <dgm:spPr/>
      <dgm:t>
        <a:bodyPr/>
        <a:lstStyle/>
        <a:p>
          <a:r>
            <a:rPr lang="en-US" dirty="0" smtClean="0">
              <a:solidFill>
                <a:schemeClr val="tx1"/>
              </a:solidFill>
              <a:latin typeface="Arial Rounded MT Bold" pitchFamily="34" charset="0"/>
            </a:rPr>
            <a:t>JUJUR </a:t>
          </a:r>
          <a:r>
            <a:rPr lang="en-US" dirty="0" smtClean="0">
              <a:solidFill>
                <a:srgbClr val="00B050"/>
              </a:solidFill>
              <a:latin typeface="Arial Rounded MT Bold" pitchFamily="34" charset="0"/>
            </a:rPr>
            <a:t> </a:t>
          </a:r>
          <a:r>
            <a:rPr lang="en-US" dirty="0" smtClean="0">
              <a:latin typeface="Arial Rounded MT Bold" pitchFamily="34" charset="0"/>
            </a:rPr>
            <a:t>           PEDULI    </a:t>
          </a:r>
          <a:endParaRPr lang="en-US" dirty="0">
            <a:latin typeface="Arial Rounded MT Bold" pitchFamily="34" charset="0"/>
          </a:endParaRPr>
        </a:p>
      </dgm:t>
    </dgm:pt>
    <dgm:pt modelId="{41511B59-DAA3-4555-8A56-A3B7F169293C}" type="parTrans" cxnId="{C6B7D2C9-9DC7-4BEA-ACCB-4347AB70123C}">
      <dgm:prSet/>
      <dgm:spPr/>
      <dgm:t>
        <a:bodyPr/>
        <a:lstStyle/>
        <a:p>
          <a:endParaRPr lang="en-US">
            <a:latin typeface="Arial Rounded MT Bold" pitchFamily="34" charset="0"/>
          </a:endParaRPr>
        </a:p>
      </dgm:t>
    </dgm:pt>
    <dgm:pt modelId="{C7D4B109-C8DD-4659-BC62-82BBCE81BABE}" type="sibTrans" cxnId="{C6B7D2C9-9DC7-4BEA-ACCB-4347AB70123C}">
      <dgm:prSet/>
      <dgm:spPr/>
      <dgm:t>
        <a:bodyPr/>
        <a:lstStyle/>
        <a:p>
          <a:endParaRPr lang="en-US">
            <a:latin typeface="Arial Rounded MT Bold" pitchFamily="34" charset="0"/>
          </a:endParaRPr>
        </a:p>
      </dgm:t>
    </dgm:pt>
    <dgm:pt modelId="{647C7E3B-A5F1-4029-A20A-193EA2FCB45E}">
      <dgm:prSet phldrT="[Text]"/>
      <dgm:spPr/>
      <dgm:t>
        <a:bodyPr/>
        <a:lstStyle/>
        <a:p>
          <a:r>
            <a:rPr lang="en-US" dirty="0" smtClean="0">
              <a:latin typeface="Arial Rounded MT Bold" pitchFamily="34" charset="0"/>
            </a:rPr>
            <a:t>CERDAS        TANGGUH</a:t>
          </a:r>
          <a:endParaRPr lang="en-US" dirty="0">
            <a:latin typeface="Arial Rounded MT Bold" pitchFamily="34" charset="0"/>
          </a:endParaRPr>
        </a:p>
      </dgm:t>
    </dgm:pt>
    <dgm:pt modelId="{AA1FA11C-193E-47F6-8CB0-00F98F9A55BB}" type="parTrans" cxnId="{0F0FEDF6-91DB-4921-BCF4-774B63622CE2}">
      <dgm:prSet/>
      <dgm:spPr/>
      <dgm:t>
        <a:bodyPr/>
        <a:lstStyle/>
        <a:p>
          <a:endParaRPr lang="en-US">
            <a:latin typeface="Arial Rounded MT Bold" pitchFamily="34" charset="0"/>
          </a:endParaRPr>
        </a:p>
      </dgm:t>
    </dgm:pt>
    <dgm:pt modelId="{08467DD5-0282-4AE7-84DC-2ED116969FF1}" type="sibTrans" cxnId="{0F0FEDF6-91DB-4921-BCF4-774B63622CE2}">
      <dgm:prSet/>
      <dgm:spPr/>
      <dgm:t>
        <a:bodyPr/>
        <a:lstStyle/>
        <a:p>
          <a:endParaRPr lang="en-US">
            <a:latin typeface="Arial Rounded MT Bold" pitchFamily="34" charset="0"/>
          </a:endParaRPr>
        </a:p>
      </dgm:t>
    </dgm:pt>
    <dgm:pt modelId="{043BED9D-36C4-4C66-B584-88E730C393D0}" type="pres">
      <dgm:prSet presAssocID="{B0210448-7CD6-4AE9-AECC-E74C095959B7}" presName="Name0" presStyleCnt="0">
        <dgm:presLayoutVars>
          <dgm:dir/>
          <dgm:animLvl val="lvl"/>
          <dgm:resizeHandles val="exact"/>
        </dgm:presLayoutVars>
      </dgm:prSet>
      <dgm:spPr/>
      <dgm:t>
        <a:bodyPr/>
        <a:lstStyle/>
        <a:p>
          <a:endParaRPr lang="en-US"/>
        </a:p>
      </dgm:t>
    </dgm:pt>
    <dgm:pt modelId="{68F5200F-F370-44AA-B5B2-BEDB09CBE0F3}" type="pres">
      <dgm:prSet presAssocID="{68037C02-65E1-4895-86E0-5B60B3F96299}" presName="boxAndChildren" presStyleCnt="0"/>
      <dgm:spPr/>
    </dgm:pt>
    <dgm:pt modelId="{5F5FE879-6718-42B8-935C-7CBB7EE2AC14}" type="pres">
      <dgm:prSet presAssocID="{68037C02-65E1-4895-86E0-5B60B3F96299}" presName="parentTextBox" presStyleLbl="node1" presStyleIdx="0" presStyleCnt="3"/>
      <dgm:spPr/>
      <dgm:t>
        <a:bodyPr/>
        <a:lstStyle/>
        <a:p>
          <a:endParaRPr lang="en-US"/>
        </a:p>
      </dgm:t>
    </dgm:pt>
    <dgm:pt modelId="{1862DB47-F382-4214-A454-C11813E62DBD}" type="pres">
      <dgm:prSet presAssocID="{68037C02-65E1-4895-86E0-5B60B3F96299}" presName="entireBox" presStyleLbl="node1" presStyleIdx="0" presStyleCnt="3"/>
      <dgm:spPr/>
      <dgm:t>
        <a:bodyPr/>
        <a:lstStyle/>
        <a:p>
          <a:endParaRPr lang="en-US"/>
        </a:p>
      </dgm:t>
    </dgm:pt>
    <dgm:pt modelId="{5B818796-CD45-47D6-A3E4-A611A58FFC3C}" type="pres">
      <dgm:prSet presAssocID="{68037C02-65E1-4895-86E0-5B60B3F96299}" presName="descendantBox" presStyleCnt="0"/>
      <dgm:spPr/>
    </dgm:pt>
    <dgm:pt modelId="{5E88E49E-154A-41CE-9A21-AD4D35C44DEF}" type="pres">
      <dgm:prSet presAssocID="{ED28127B-4668-4AFA-A253-A203C76D465A}" presName="childTextBox" presStyleLbl="fgAccFollowNode1" presStyleIdx="0" presStyleCnt="6" custScaleX="155623">
        <dgm:presLayoutVars>
          <dgm:bulletEnabled val="1"/>
        </dgm:presLayoutVars>
      </dgm:prSet>
      <dgm:spPr/>
      <dgm:t>
        <a:bodyPr/>
        <a:lstStyle/>
        <a:p>
          <a:endParaRPr lang="en-US"/>
        </a:p>
      </dgm:t>
    </dgm:pt>
    <dgm:pt modelId="{906248D5-E558-407D-A017-65F310240F0C}" type="pres">
      <dgm:prSet presAssocID="{647C7E3B-A5F1-4029-A20A-193EA2FCB45E}" presName="childTextBox" presStyleLbl="fgAccFollowNode1" presStyleIdx="1" presStyleCnt="6" custScaleX="155468">
        <dgm:presLayoutVars>
          <dgm:bulletEnabled val="1"/>
        </dgm:presLayoutVars>
      </dgm:prSet>
      <dgm:spPr/>
      <dgm:t>
        <a:bodyPr/>
        <a:lstStyle/>
        <a:p>
          <a:endParaRPr lang="en-US"/>
        </a:p>
      </dgm:t>
    </dgm:pt>
    <dgm:pt modelId="{570DD66D-B895-4797-995C-90C3134CB9B5}" type="pres">
      <dgm:prSet presAssocID="{96828664-C3E1-4C8F-BD48-0B1BCB55D4EE}" presName="sp" presStyleCnt="0"/>
      <dgm:spPr/>
    </dgm:pt>
    <dgm:pt modelId="{2BA6125A-6F28-43E3-8914-5AAD442BEC89}" type="pres">
      <dgm:prSet presAssocID="{9C39833D-F85B-47B3-8685-0F1B870BC963}" presName="arrowAndChildren" presStyleCnt="0"/>
      <dgm:spPr/>
    </dgm:pt>
    <dgm:pt modelId="{F0DCC9FA-DA65-4048-808D-394C1B8A2EF5}" type="pres">
      <dgm:prSet presAssocID="{9C39833D-F85B-47B3-8685-0F1B870BC963}" presName="parentTextArrow" presStyleLbl="node1" presStyleIdx="0" presStyleCnt="3"/>
      <dgm:spPr/>
      <dgm:t>
        <a:bodyPr/>
        <a:lstStyle/>
        <a:p>
          <a:endParaRPr lang="en-US"/>
        </a:p>
      </dgm:t>
    </dgm:pt>
    <dgm:pt modelId="{F34BE6B7-92A5-4657-850C-49039DB54188}" type="pres">
      <dgm:prSet presAssocID="{9C39833D-F85B-47B3-8685-0F1B870BC963}" presName="arrow" presStyleLbl="node1" presStyleIdx="1" presStyleCnt="3" custLinFactNeighborX="-926"/>
      <dgm:spPr/>
      <dgm:t>
        <a:bodyPr/>
        <a:lstStyle/>
        <a:p>
          <a:endParaRPr lang="en-US"/>
        </a:p>
      </dgm:t>
    </dgm:pt>
    <dgm:pt modelId="{6AD8A2A7-1073-4B1B-A971-276F408259DB}" type="pres">
      <dgm:prSet presAssocID="{9C39833D-F85B-47B3-8685-0F1B870BC963}" presName="descendantArrow" presStyleCnt="0"/>
      <dgm:spPr/>
    </dgm:pt>
    <dgm:pt modelId="{9D0DFBFA-A4B4-41BF-8C55-6C1889CC13C2}" type="pres">
      <dgm:prSet presAssocID="{251EC11A-1D30-429A-8D3F-332915A3BE7D}" presName="childTextArrow" presStyleLbl="fgAccFollowNode1" presStyleIdx="2" presStyleCnt="6">
        <dgm:presLayoutVars>
          <dgm:bulletEnabled val="1"/>
        </dgm:presLayoutVars>
      </dgm:prSet>
      <dgm:spPr/>
      <dgm:t>
        <a:bodyPr/>
        <a:lstStyle/>
        <a:p>
          <a:endParaRPr lang="en-US"/>
        </a:p>
      </dgm:t>
    </dgm:pt>
    <dgm:pt modelId="{8EFC55EE-3B05-43BD-97AE-41594ED33414}" type="pres">
      <dgm:prSet presAssocID="{C8D2AC7F-9FFE-4D64-9BC8-B2CC5FDA71EB}" presName="childTextArrow" presStyleLbl="fgAccFollowNode1" presStyleIdx="3" presStyleCnt="6">
        <dgm:presLayoutVars>
          <dgm:bulletEnabled val="1"/>
        </dgm:presLayoutVars>
      </dgm:prSet>
      <dgm:spPr/>
      <dgm:t>
        <a:bodyPr/>
        <a:lstStyle/>
        <a:p>
          <a:endParaRPr lang="en-US"/>
        </a:p>
      </dgm:t>
    </dgm:pt>
    <dgm:pt modelId="{6B6BD2D5-E427-4861-AD6E-A1A0A24088DA}" type="pres">
      <dgm:prSet presAssocID="{A9A458D6-293A-4556-9E7F-4618A3958392}" presName="sp" presStyleCnt="0"/>
      <dgm:spPr/>
    </dgm:pt>
    <dgm:pt modelId="{77DE9B6B-1ED7-483A-9762-BE45EB6D9349}" type="pres">
      <dgm:prSet presAssocID="{2DB5951A-4B77-4076-B7F4-148FDF30D013}" presName="arrowAndChildren" presStyleCnt="0"/>
      <dgm:spPr/>
    </dgm:pt>
    <dgm:pt modelId="{12B20359-E4CF-43A3-BE45-8B7057724F19}" type="pres">
      <dgm:prSet presAssocID="{2DB5951A-4B77-4076-B7F4-148FDF30D013}" presName="parentTextArrow" presStyleLbl="node1" presStyleIdx="1" presStyleCnt="3"/>
      <dgm:spPr/>
      <dgm:t>
        <a:bodyPr/>
        <a:lstStyle/>
        <a:p>
          <a:endParaRPr lang="en-US"/>
        </a:p>
      </dgm:t>
    </dgm:pt>
    <dgm:pt modelId="{0ECAD26E-75E4-4032-970F-041651286001}" type="pres">
      <dgm:prSet presAssocID="{2DB5951A-4B77-4076-B7F4-148FDF30D013}" presName="arrow" presStyleLbl="node1" presStyleIdx="2" presStyleCnt="3"/>
      <dgm:spPr/>
      <dgm:t>
        <a:bodyPr/>
        <a:lstStyle/>
        <a:p>
          <a:endParaRPr lang="en-US"/>
        </a:p>
      </dgm:t>
    </dgm:pt>
    <dgm:pt modelId="{9AFE8EA7-5986-46CB-B541-9CFC71D7F979}" type="pres">
      <dgm:prSet presAssocID="{2DB5951A-4B77-4076-B7F4-148FDF30D013}" presName="descendantArrow" presStyleCnt="0"/>
      <dgm:spPr/>
    </dgm:pt>
    <dgm:pt modelId="{EC322799-40AA-498A-A862-5BAA49A2DD8D}" type="pres">
      <dgm:prSet presAssocID="{B0FA693F-FBDE-4F90-BE69-15B525CDBBCC}" presName="childTextArrow" presStyleLbl="fgAccFollowNode1" presStyleIdx="4" presStyleCnt="6">
        <dgm:presLayoutVars>
          <dgm:bulletEnabled val="1"/>
        </dgm:presLayoutVars>
      </dgm:prSet>
      <dgm:spPr/>
      <dgm:t>
        <a:bodyPr/>
        <a:lstStyle/>
        <a:p>
          <a:endParaRPr lang="en-US"/>
        </a:p>
      </dgm:t>
    </dgm:pt>
    <dgm:pt modelId="{C68F4508-6D11-4036-AAA0-108CD9A7383B}" type="pres">
      <dgm:prSet presAssocID="{F24F6094-015B-42EB-856A-8AE6DDB9DC06}" presName="childTextArrow" presStyleLbl="fgAccFollowNode1" presStyleIdx="5" presStyleCnt="6" custLinFactNeighborY="1071">
        <dgm:presLayoutVars>
          <dgm:bulletEnabled val="1"/>
        </dgm:presLayoutVars>
      </dgm:prSet>
      <dgm:spPr/>
      <dgm:t>
        <a:bodyPr/>
        <a:lstStyle/>
        <a:p>
          <a:endParaRPr lang="en-US"/>
        </a:p>
      </dgm:t>
    </dgm:pt>
  </dgm:ptLst>
  <dgm:cxnLst>
    <dgm:cxn modelId="{0F0FEDF6-91DB-4921-BCF4-774B63622CE2}" srcId="{68037C02-65E1-4895-86E0-5B60B3F96299}" destId="{647C7E3B-A5F1-4029-A20A-193EA2FCB45E}" srcOrd="1" destOrd="0" parTransId="{AA1FA11C-193E-47F6-8CB0-00F98F9A55BB}" sibTransId="{08467DD5-0282-4AE7-84DC-2ED116969FF1}"/>
    <dgm:cxn modelId="{B158047F-E061-49B9-A253-0A8282020ACA}" type="presOf" srcId="{ED28127B-4668-4AFA-A253-A203C76D465A}" destId="{5E88E49E-154A-41CE-9A21-AD4D35C44DEF}" srcOrd="0" destOrd="0" presId="urn:microsoft.com/office/officeart/2005/8/layout/process4"/>
    <dgm:cxn modelId="{F1FF1CE6-2332-4250-A728-01EFBD3815A5}" type="presOf" srcId="{F24F6094-015B-42EB-856A-8AE6DDB9DC06}" destId="{C68F4508-6D11-4036-AAA0-108CD9A7383B}" srcOrd="0" destOrd="0" presId="urn:microsoft.com/office/officeart/2005/8/layout/process4"/>
    <dgm:cxn modelId="{5CE96778-CFDF-4A9C-A41D-0F56DA9D8E72}" type="presOf" srcId="{68037C02-65E1-4895-86E0-5B60B3F96299}" destId="{1862DB47-F382-4214-A454-C11813E62DBD}" srcOrd="1" destOrd="0" presId="urn:microsoft.com/office/officeart/2005/8/layout/process4"/>
    <dgm:cxn modelId="{576E60C5-7C99-4DDE-81B0-CA2D719BEE2A}" type="presOf" srcId="{9C39833D-F85B-47B3-8685-0F1B870BC963}" destId="{F34BE6B7-92A5-4657-850C-49039DB54188}" srcOrd="1" destOrd="0" presId="urn:microsoft.com/office/officeart/2005/8/layout/process4"/>
    <dgm:cxn modelId="{B29D1D93-D1DB-4A40-A413-63C8E12029DA}" srcId="{B0210448-7CD6-4AE9-AECC-E74C095959B7}" destId="{68037C02-65E1-4895-86E0-5B60B3F96299}" srcOrd="2" destOrd="0" parTransId="{DAFDB04B-8E8D-4994-AC33-FB58418613F9}" sibTransId="{A16527B2-EE59-48A8-8074-AEC2709E2D84}"/>
    <dgm:cxn modelId="{56209148-44BA-4129-9F3D-F120B894F22F}" srcId="{9C39833D-F85B-47B3-8685-0F1B870BC963}" destId="{251EC11A-1D30-429A-8D3F-332915A3BE7D}" srcOrd="0" destOrd="0" parTransId="{A577AD9E-6B75-48F0-9BA1-53F43ABC992A}" sibTransId="{85C699BB-86DE-45B8-855F-D72575B9CF79}"/>
    <dgm:cxn modelId="{F7ABCF14-D6C6-465C-B6FF-27F8F3E12FAE}" srcId="{B0210448-7CD6-4AE9-AECC-E74C095959B7}" destId="{9C39833D-F85B-47B3-8685-0F1B870BC963}" srcOrd="1" destOrd="0" parTransId="{89EB3778-D0D5-4ACF-B239-026E385CF013}" sibTransId="{96828664-C3E1-4C8F-BD48-0B1BCB55D4EE}"/>
    <dgm:cxn modelId="{03E94912-02D6-402B-ADDF-42A829612BA6}" type="presOf" srcId="{9C39833D-F85B-47B3-8685-0F1B870BC963}" destId="{F0DCC9FA-DA65-4048-808D-394C1B8A2EF5}" srcOrd="0" destOrd="0" presId="urn:microsoft.com/office/officeart/2005/8/layout/process4"/>
    <dgm:cxn modelId="{34F4E919-681E-4AFE-BB6A-F2FDD8880775}" type="presOf" srcId="{68037C02-65E1-4895-86E0-5B60B3F96299}" destId="{5F5FE879-6718-42B8-935C-7CBB7EE2AC14}" srcOrd="0" destOrd="0" presId="urn:microsoft.com/office/officeart/2005/8/layout/process4"/>
    <dgm:cxn modelId="{6914723D-3A6C-47F0-AB9D-4734DD8C76D2}" srcId="{2DB5951A-4B77-4076-B7F4-148FDF30D013}" destId="{F24F6094-015B-42EB-856A-8AE6DDB9DC06}" srcOrd="1" destOrd="0" parTransId="{0F24552D-FF83-4288-8D7E-0CCE3BD101A6}" sibTransId="{F1BBBF0B-1024-4A21-94E5-A7E3A04FC0FA}"/>
    <dgm:cxn modelId="{901D496C-6311-48F9-8D03-F5F55F28A5C7}" type="presOf" srcId="{C8D2AC7F-9FFE-4D64-9BC8-B2CC5FDA71EB}" destId="{8EFC55EE-3B05-43BD-97AE-41594ED33414}" srcOrd="0" destOrd="0" presId="urn:microsoft.com/office/officeart/2005/8/layout/process4"/>
    <dgm:cxn modelId="{C6B7D2C9-9DC7-4BEA-ACCB-4347AB70123C}" srcId="{68037C02-65E1-4895-86E0-5B60B3F96299}" destId="{ED28127B-4668-4AFA-A253-A203C76D465A}" srcOrd="0" destOrd="0" parTransId="{41511B59-DAA3-4555-8A56-A3B7F169293C}" sibTransId="{C7D4B109-C8DD-4659-BC62-82BBCE81BABE}"/>
    <dgm:cxn modelId="{3F95D1C5-B0D2-4C31-8ED8-D76E766BC132}" srcId="{2DB5951A-4B77-4076-B7F4-148FDF30D013}" destId="{B0FA693F-FBDE-4F90-BE69-15B525CDBBCC}" srcOrd="0" destOrd="0" parTransId="{EB0A88B4-B45F-48BA-BD55-920B34E45941}" sibTransId="{327F9803-9F7C-4E10-BDA4-D75012FC4446}"/>
    <dgm:cxn modelId="{9D122502-FF2F-4449-BAE9-DFCA5ED6E02A}" srcId="{9C39833D-F85B-47B3-8685-0F1B870BC963}" destId="{C8D2AC7F-9FFE-4D64-9BC8-B2CC5FDA71EB}" srcOrd="1" destOrd="0" parTransId="{A9C1A056-6828-4FB0-985D-86C0ED713C52}" sibTransId="{4314118C-546B-48ED-8D33-75DDF1B53FC2}"/>
    <dgm:cxn modelId="{F78E4841-14C6-4516-BFCB-F72C410404DA}" type="presOf" srcId="{B0210448-7CD6-4AE9-AECC-E74C095959B7}" destId="{043BED9D-36C4-4C66-B584-88E730C393D0}" srcOrd="0" destOrd="0" presId="urn:microsoft.com/office/officeart/2005/8/layout/process4"/>
    <dgm:cxn modelId="{A52E90BD-B67A-4B10-956C-2BF25DB6FE9B}" type="presOf" srcId="{647C7E3B-A5F1-4029-A20A-193EA2FCB45E}" destId="{906248D5-E558-407D-A017-65F310240F0C}" srcOrd="0" destOrd="0" presId="urn:microsoft.com/office/officeart/2005/8/layout/process4"/>
    <dgm:cxn modelId="{DEAE4750-B377-45DB-9E7F-227F3A115091}" type="presOf" srcId="{B0FA693F-FBDE-4F90-BE69-15B525CDBBCC}" destId="{EC322799-40AA-498A-A862-5BAA49A2DD8D}" srcOrd="0" destOrd="0" presId="urn:microsoft.com/office/officeart/2005/8/layout/process4"/>
    <dgm:cxn modelId="{A780AAC2-CC52-43E8-BC6A-191E926B1AD9}" srcId="{B0210448-7CD6-4AE9-AECC-E74C095959B7}" destId="{2DB5951A-4B77-4076-B7F4-148FDF30D013}" srcOrd="0" destOrd="0" parTransId="{87D92FFF-98FE-4E49-9A33-496D4797680B}" sibTransId="{A9A458D6-293A-4556-9E7F-4618A3958392}"/>
    <dgm:cxn modelId="{D7BAAA9A-2772-472A-BFC2-25DA4EC5976F}" type="presOf" srcId="{2DB5951A-4B77-4076-B7F4-148FDF30D013}" destId="{0ECAD26E-75E4-4032-970F-041651286001}" srcOrd="1" destOrd="0" presId="urn:microsoft.com/office/officeart/2005/8/layout/process4"/>
    <dgm:cxn modelId="{8821B8F7-EE00-4129-B10C-445EBFB2D0AA}" type="presOf" srcId="{2DB5951A-4B77-4076-B7F4-148FDF30D013}" destId="{12B20359-E4CF-43A3-BE45-8B7057724F19}" srcOrd="0" destOrd="0" presId="urn:microsoft.com/office/officeart/2005/8/layout/process4"/>
    <dgm:cxn modelId="{118E35BD-4398-4CBD-8D23-6D7BF79B6AB6}" type="presOf" srcId="{251EC11A-1D30-429A-8D3F-332915A3BE7D}" destId="{9D0DFBFA-A4B4-41BF-8C55-6C1889CC13C2}" srcOrd="0" destOrd="0" presId="urn:microsoft.com/office/officeart/2005/8/layout/process4"/>
    <dgm:cxn modelId="{698518BB-6DB7-4126-A7E5-9E424F6B5B28}" type="presParOf" srcId="{043BED9D-36C4-4C66-B584-88E730C393D0}" destId="{68F5200F-F370-44AA-B5B2-BEDB09CBE0F3}" srcOrd="0" destOrd="0" presId="urn:microsoft.com/office/officeart/2005/8/layout/process4"/>
    <dgm:cxn modelId="{3C6179ED-E269-42EB-8F79-4C1F78C3B628}" type="presParOf" srcId="{68F5200F-F370-44AA-B5B2-BEDB09CBE0F3}" destId="{5F5FE879-6718-42B8-935C-7CBB7EE2AC14}" srcOrd="0" destOrd="0" presId="urn:microsoft.com/office/officeart/2005/8/layout/process4"/>
    <dgm:cxn modelId="{5EC89DBB-C2E6-4459-A264-429952732DFC}" type="presParOf" srcId="{68F5200F-F370-44AA-B5B2-BEDB09CBE0F3}" destId="{1862DB47-F382-4214-A454-C11813E62DBD}" srcOrd="1" destOrd="0" presId="urn:microsoft.com/office/officeart/2005/8/layout/process4"/>
    <dgm:cxn modelId="{A64BA23B-25C2-470F-8CFB-BE3CE10989BB}" type="presParOf" srcId="{68F5200F-F370-44AA-B5B2-BEDB09CBE0F3}" destId="{5B818796-CD45-47D6-A3E4-A611A58FFC3C}" srcOrd="2" destOrd="0" presId="urn:microsoft.com/office/officeart/2005/8/layout/process4"/>
    <dgm:cxn modelId="{95D38497-8AF8-42A5-8B9A-B79B1B6547BE}" type="presParOf" srcId="{5B818796-CD45-47D6-A3E4-A611A58FFC3C}" destId="{5E88E49E-154A-41CE-9A21-AD4D35C44DEF}" srcOrd="0" destOrd="0" presId="urn:microsoft.com/office/officeart/2005/8/layout/process4"/>
    <dgm:cxn modelId="{E381AA2F-9BB7-4DC7-A383-BDE7FA50C04C}" type="presParOf" srcId="{5B818796-CD45-47D6-A3E4-A611A58FFC3C}" destId="{906248D5-E558-407D-A017-65F310240F0C}" srcOrd="1" destOrd="0" presId="urn:microsoft.com/office/officeart/2005/8/layout/process4"/>
    <dgm:cxn modelId="{8C1F51DA-D2FA-4DD1-A5C6-38C2A0DF56C2}" type="presParOf" srcId="{043BED9D-36C4-4C66-B584-88E730C393D0}" destId="{570DD66D-B895-4797-995C-90C3134CB9B5}" srcOrd="1" destOrd="0" presId="urn:microsoft.com/office/officeart/2005/8/layout/process4"/>
    <dgm:cxn modelId="{0256B714-011E-46FE-BB82-A88AE7ABB89F}" type="presParOf" srcId="{043BED9D-36C4-4C66-B584-88E730C393D0}" destId="{2BA6125A-6F28-43E3-8914-5AAD442BEC89}" srcOrd="2" destOrd="0" presId="urn:microsoft.com/office/officeart/2005/8/layout/process4"/>
    <dgm:cxn modelId="{3A05EE54-961C-46D6-A59B-5E2BB34F2EDA}" type="presParOf" srcId="{2BA6125A-6F28-43E3-8914-5AAD442BEC89}" destId="{F0DCC9FA-DA65-4048-808D-394C1B8A2EF5}" srcOrd="0" destOrd="0" presId="urn:microsoft.com/office/officeart/2005/8/layout/process4"/>
    <dgm:cxn modelId="{9769FB4C-A684-4B02-8673-E781D34554A6}" type="presParOf" srcId="{2BA6125A-6F28-43E3-8914-5AAD442BEC89}" destId="{F34BE6B7-92A5-4657-850C-49039DB54188}" srcOrd="1" destOrd="0" presId="urn:microsoft.com/office/officeart/2005/8/layout/process4"/>
    <dgm:cxn modelId="{AF59BDA2-0A5E-4151-B84F-CC161B0BFA57}" type="presParOf" srcId="{2BA6125A-6F28-43E3-8914-5AAD442BEC89}" destId="{6AD8A2A7-1073-4B1B-A971-276F408259DB}" srcOrd="2" destOrd="0" presId="urn:microsoft.com/office/officeart/2005/8/layout/process4"/>
    <dgm:cxn modelId="{9B1FD289-D866-4697-86DA-F64C607E0179}" type="presParOf" srcId="{6AD8A2A7-1073-4B1B-A971-276F408259DB}" destId="{9D0DFBFA-A4B4-41BF-8C55-6C1889CC13C2}" srcOrd="0" destOrd="0" presId="urn:microsoft.com/office/officeart/2005/8/layout/process4"/>
    <dgm:cxn modelId="{603750F8-DE3B-4755-9845-77759DC4D708}" type="presParOf" srcId="{6AD8A2A7-1073-4B1B-A971-276F408259DB}" destId="{8EFC55EE-3B05-43BD-97AE-41594ED33414}" srcOrd="1" destOrd="0" presId="urn:microsoft.com/office/officeart/2005/8/layout/process4"/>
    <dgm:cxn modelId="{EFB9509B-B369-446C-B6BE-37BAE81E3522}" type="presParOf" srcId="{043BED9D-36C4-4C66-B584-88E730C393D0}" destId="{6B6BD2D5-E427-4861-AD6E-A1A0A24088DA}" srcOrd="3" destOrd="0" presId="urn:microsoft.com/office/officeart/2005/8/layout/process4"/>
    <dgm:cxn modelId="{AEDCEA5F-0003-4C05-A5EA-C6B7316BB426}" type="presParOf" srcId="{043BED9D-36C4-4C66-B584-88E730C393D0}" destId="{77DE9B6B-1ED7-483A-9762-BE45EB6D9349}" srcOrd="4" destOrd="0" presId="urn:microsoft.com/office/officeart/2005/8/layout/process4"/>
    <dgm:cxn modelId="{65F428E6-1416-44E1-9A64-86D46988A396}" type="presParOf" srcId="{77DE9B6B-1ED7-483A-9762-BE45EB6D9349}" destId="{12B20359-E4CF-43A3-BE45-8B7057724F19}" srcOrd="0" destOrd="0" presId="urn:microsoft.com/office/officeart/2005/8/layout/process4"/>
    <dgm:cxn modelId="{C6611459-C19C-4183-90AE-90A580A33C69}" type="presParOf" srcId="{77DE9B6B-1ED7-483A-9762-BE45EB6D9349}" destId="{0ECAD26E-75E4-4032-970F-041651286001}" srcOrd="1" destOrd="0" presId="urn:microsoft.com/office/officeart/2005/8/layout/process4"/>
    <dgm:cxn modelId="{A44D0120-3CDC-4ACE-8B0F-91D6316E21C1}" type="presParOf" srcId="{77DE9B6B-1ED7-483A-9762-BE45EB6D9349}" destId="{9AFE8EA7-5986-46CB-B541-9CFC71D7F979}" srcOrd="2" destOrd="0" presId="urn:microsoft.com/office/officeart/2005/8/layout/process4"/>
    <dgm:cxn modelId="{C18A3F19-ABBA-4A15-811B-C71CD86DB259}" type="presParOf" srcId="{9AFE8EA7-5986-46CB-B541-9CFC71D7F979}" destId="{EC322799-40AA-498A-A862-5BAA49A2DD8D}" srcOrd="0" destOrd="0" presId="urn:microsoft.com/office/officeart/2005/8/layout/process4"/>
    <dgm:cxn modelId="{F9B339D3-A95C-4237-AC52-086CC0E4A2B5}" type="presParOf" srcId="{9AFE8EA7-5986-46CB-B541-9CFC71D7F979}" destId="{C68F4508-6D11-4036-AAA0-108CD9A7383B}" srcOrd="1" destOrd="0" presId="urn:microsoft.com/office/officeart/2005/8/layout/process4"/>
  </dgm:cxnLst>
  <dgm:bg>
    <a:solidFill>
      <a:schemeClr val="accent2"/>
    </a:solidFill>
  </dgm:bg>
  <dgm:whole>
    <a:ln>
      <a:solidFill>
        <a:schemeClr val="tx1">
          <a:lumMod val="40000"/>
          <a:lumOff val="60000"/>
        </a:schemeClr>
      </a:solidFill>
    </a:ln>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6T15:27:31.03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CDB50-F296-41D1-A3BF-D19D58E9AD12}" type="datetimeFigureOut">
              <a:rPr lang="id-ID" smtClean="0"/>
              <a:pPr/>
              <a:t>19/05/2014</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7676C-A3E8-4DA2-93EE-A7F1B6522176}" type="slidenum">
              <a:rPr lang="id-ID" smtClean="0"/>
              <a:pPr/>
              <a:t>‹#›</a:t>
            </a:fld>
            <a:endParaRPr lang="id-ID"/>
          </a:p>
        </p:txBody>
      </p:sp>
    </p:spTree>
    <p:extLst>
      <p:ext uri="{BB962C8B-B14F-4D97-AF65-F5344CB8AC3E}">
        <p14:creationId xmlns="" xmlns:p14="http://schemas.microsoft.com/office/powerpoint/2010/main" val="119161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smtClean="0">
              <a:latin typeface="Arial" panose="020B0604020202020204" pitchFamily="34" charset="0"/>
              <a:cs typeface="Arial" panose="020B0604020202020204" pitchFamily="34" charset="0"/>
            </a:endParaRPr>
          </a:p>
        </p:txBody>
      </p:sp>
      <p:sp>
        <p:nvSpPr>
          <p:cNvPr id="18436" name="Footer Placeholder 4"/>
          <p:cNvSpPr txBox="1">
            <a:spLocks noGrp="1"/>
          </p:cNvSpPr>
          <p:nvPr/>
        </p:nvSpPr>
        <p:spPr bwMode="auto">
          <a:xfrm>
            <a:off x="0" y="8686800"/>
            <a:ext cx="2971800"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r>
              <a:rPr lang="en-US" sz="1200"/>
              <a:t>1                                    http://www.riawinanti.sp.st</a:t>
            </a:r>
          </a:p>
        </p:txBody>
      </p:sp>
      <p:sp>
        <p:nvSpPr>
          <p:cNvPr id="18437" name="Header Placeholder 5"/>
          <p:cNvSpPr txBox="1">
            <a:spLocks noGrp="1"/>
          </p:cNvSpP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d-ID" sz="1200"/>
          </a:p>
        </p:txBody>
      </p:sp>
    </p:spTree>
    <p:extLst>
      <p:ext uri="{BB962C8B-B14F-4D97-AF65-F5344CB8AC3E}">
        <p14:creationId xmlns="" xmlns:p14="http://schemas.microsoft.com/office/powerpoint/2010/main" val="4273582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a:solidFill>
                  <a:srgbClr val="FFC000"/>
                </a:solidFill>
              </a:defRPr>
            </a:lvl1pPr>
          </a:lstStyle>
          <a:p>
            <a:r>
              <a:rPr lang="en-US" altLang="zh-CN" dirty="0" smtClean="0"/>
              <a:t>Click to edit Master title style</a:t>
            </a:r>
            <a:endParaRPr lang="zh-CN" altLang="en-US" dirty="0"/>
          </a:p>
        </p:txBody>
      </p:sp>
      <p:sp>
        <p:nvSpPr>
          <p:cNvPr id="3" name="Subtitle 2"/>
          <p:cNvSpPr>
            <a:spLocks noGrp="1"/>
          </p:cNvSpPr>
          <p:nvPr>
            <p:ph type="subTitle" idx="1"/>
          </p:nvPr>
        </p:nvSpPr>
        <p:spPr>
          <a:xfrm>
            <a:off x="1371600" y="3356992"/>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a:lvl1pPr>
          </a:lstStyle>
          <a:p>
            <a:fld id="{B83E39AC-8A65-E84C-AA9F-C2D076BFA59B}" type="datetimeFigureOut">
              <a:rPr lang="zh-CN" altLang="en-US"/>
              <a:pPr/>
              <a:t>2014-5-19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65B48A6-67D4-1B40-9DDD-BC23C58B552C}"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3C9E7733-6D64-8549-88D1-3D4E388F4F5C}" type="datetimeFigureOut">
              <a:rPr lang="zh-CN" altLang="en-US"/>
              <a:pPr/>
              <a:t>2014-5-19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DD8DB54-DDE0-754B-B002-84678037D9A1}"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FB1B4B12-21E7-5541-8C5D-916E17AC8AB4}" type="datetimeFigureOut">
              <a:rPr lang="zh-CN" altLang="en-US"/>
              <a:pPr/>
              <a:t>2014-5-19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8F5CE9F-5FEF-A24E-BE4B-802673C32814}"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2A76A3FB-28DE-489C-8A23-17B75F8286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74582035-F0C3-5646-81FC-DE8C760179AB}" type="datetimeFigureOut">
              <a:rPr lang="zh-CN" altLang="en-US"/>
              <a:pPr/>
              <a:t>2014-5-19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C3674EA-0A82-4E42-BD04-393B5F088E7B}"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370F3C5D-AB24-D44B-B2DD-A8191B9ACB04}" type="datetimeFigureOut">
              <a:rPr lang="zh-CN" altLang="en-US"/>
              <a:pPr/>
              <a:t>2014-5-19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C1D4219-26A9-6840-B536-DAB0BE9D2384}"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fld id="{22B10459-E92B-0E4F-8241-83595C8383EF}" type="datetimeFigureOut">
              <a:rPr lang="zh-CN" altLang="en-US"/>
              <a:pPr/>
              <a:t>2014-5-19</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365A227-4FA2-0B4F-9083-DB8DA7BB3145}"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fld id="{9137C5D6-B569-3B41-824F-5429606DDB6E}" type="datetimeFigureOut">
              <a:rPr lang="zh-CN" altLang="en-US"/>
              <a:pPr/>
              <a:t>2014-5-19</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2E37D3C0-D5C3-AF4D-9594-70D88DF7D556}"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1859C043-3003-1047-9BDD-CF5227F8740F}" type="datetimeFigureOut">
              <a:rPr lang="zh-CN" altLang="en-US"/>
              <a:pPr/>
              <a:t>2014-5-19</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ACCB107A-35FD-1E42-8774-F528F97FCEA3}"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71D425-18D2-CE46-82FA-A315C3D2612F}" type="datetimeFigureOut">
              <a:rPr lang="zh-CN" altLang="en-US"/>
              <a:pPr/>
              <a:t>2014-5-19</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F86BF1C3-3539-A142-A37A-28529C4DF57B}"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78B506ED-6EE0-0D48-868B-A704EFB221B8}" type="datetimeFigureOut">
              <a:rPr lang="zh-CN" altLang="en-US"/>
              <a:pPr/>
              <a:t>2014-5-19</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BA16EF19-CC13-0A49-AAC0-7B1B2308CC36}"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212A2B4A-BA11-F949-A8C0-0F70A6FEDB18}" type="datetimeFigureOut">
              <a:rPr lang="zh-CN" altLang="en-US"/>
              <a:pPr/>
              <a:t>2014-5-19</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267EC53-4ABC-784B-AD65-6BE72D88CD14}"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19A32F0-FBBD-134C-8D39-7B6887875871}" type="datetimeFigureOut">
              <a:rPr lang="zh-CN" altLang="en-US"/>
              <a:pPr/>
              <a:t>2014-5-19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C21DF2F-BBD2-DD47-BCD4-D84A8A1B2EE8}"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ctr" rtl="0" fontAlgn="base">
        <a:spcBef>
          <a:spcPct val="0"/>
        </a:spcBef>
        <a:spcAft>
          <a:spcPct val="0"/>
        </a:spcAft>
        <a:defRPr sz="4400" kern="1200">
          <a:solidFill>
            <a:srgbClr val="FFC000"/>
          </a:solidFill>
          <a:latin typeface="+mj-lt"/>
          <a:ea typeface="+mj-ea"/>
          <a:cs typeface="宋体" pitchFamily="-108" charset="-122"/>
        </a:defRPr>
      </a:lvl1pPr>
      <a:lvl2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2pPr>
      <a:lvl3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3pPr>
      <a:lvl4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4pPr>
      <a:lvl5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5pPr>
      <a:lvl6pPr marL="4572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6pPr>
      <a:lvl7pPr marL="9144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7pPr>
      <a:lvl8pPr marL="13716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8pPr>
      <a:lvl9pPr marL="18288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9pPr>
    </p:titleStyle>
    <p:bodyStyle>
      <a:lvl1pPr marL="342900" indent="-342900" algn="l" rtl="0" fontAlgn="base">
        <a:spcBef>
          <a:spcPct val="20000"/>
        </a:spcBef>
        <a:spcAft>
          <a:spcPct val="0"/>
        </a:spcAft>
        <a:buFont typeface="Arial" pitchFamily="-108" charset="0"/>
        <a:buChar char="•"/>
        <a:defRPr sz="3200" kern="1200">
          <a:solidFill>
            <a:srgbClr val="E46C0A"/>
          </a:solidFill>
          <a:latin typeface="+mn-lt"/>
          <a:ea typeface="+mn-ea"/>
          <a:cs typeface="宋体" pitchFamily="-108" charset="-122"/>
        </a:defRPr>
      </a:lvl1pPr>
      <a:lvl2pPr marL="742950" indent="-285750" algn="l" rtl="0" fontAlgn="base">
        <a:spcBef>
          <a:spcPct val="20000"/>
        </a:spcBef>
        <a:spcAft>
          <a:spcPct val="0"/>
        </a:spcAft>
        <a:buFont typeface="Arial" pitchFamily="-108" charset="0"/>
        <a:buChar char="–"/>
        <a:defRPr sz="2800" kern="1200">
          <a:solidFill>
            <a:srgbClr val="E46C0A"/>
          </a:solidFill>
          <a:latin typeface="+mn-lt"/>
          <a:ea typeface="+mn-ea"/>
          <a:cs typeface="宋体" pitchFamily="-108" charset="-122"/>
        </a:defRPr>
      </a:lvl2pPr>
      <a:lvl3pPr marL="1143000" indent="-228600" algn="l" rtl="0" fontAlgn="base">
        <a:spcBef>
          <a:spcPct val="20000"/>
        </a:spcBef>
        <a:spcAft>
          <a:spcPct val="0"/>
        </a:spcAft>
        <a:buFont typeface="Arial" pitchFamily="-108" charset="0"/>
        <a:buChar char="•"/>
        <a:defRPr sz="2400" kern="1200">
          <a:solidFill>
            <a:srgbClr val="E46C0A"/>
          </a:solidFill>
          <a:latin typeface="+mn-lt"/>
          <a:ea typeface="+mn-ea"/>
          <a:cs typeface="宋体" pitchFamily="-108" charset="-122"/>
        </a:defRPr>
      </a:lvl3pPr>
      <a:lvl4pPr marL="1600200" indent="-228600" algn="l" rtl="0" fontAlgn="base">
        <a:spcBef>
          <a:spcPct val="20000"/>
        </a:spcBef>
        <a:spcAft>
          <a:spcPct val="0"/>
        </a:spcAft>
        <a:buFont typeface="Arial" pitchFamily="-108" charset="0"/>
        <a:buChar char="–"/>
        <a:defRPr sz="2000" kern="1200">
          <a:solidFill>
            <a:srgbClr val="E46C0A"/>
          </a:solidFill>
          <a:latin typeface="+mn-lt"/>
          <a:ea typeface="+mn-ea"/>
          <a:cs typeface="宋体" pitchFamily="-108" charset="-122"/>
        </a:defRPr>
      </a:lvl4pPr>
      <a:lvl5pPr marL="2057400" indent="-228600" algn="l" rtl="0" fontAlgn="base">
        <a:spcBef>
          <a:spcPct val="20000"/>
        </a:spcBef>
        <a:spcAft>
          <a:spcPct val="0"/>
        </a:spcAft>
        <a:buFont typeface="Arial" pitchFamily="-108" charset="0"/>
        <a:buChar char="»"/>
        <a:defRPr sz="2000" kern="1200">
          <a:solidFill>
            <a:srgbClr val="E46C0A"/>
          </a:solidFill>
          <a:latin typeface="+mn-lt"/>
          <a:ea typeface="+mn-ea"/>
          <a:cs typeface="宋体" pitchFamily="-108" charset="-122"/>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NUL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customXml" Target="../ink/ink1.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09" y="2057937"/>
            <a:ext cx="4176464" cy="2513339"/>
          </a:xfrm>
          <a:noFill/>
        </p:spPr>
        <p:txBody>
          <a:bodyPr>
            <a:noAutofit/>
          </a:bodyPr>
          <a:lstStyle/>
          <a:p>
            <a:pPr defTabSz="913271" eaLnBrk="1" fontAlgn="auto" hangingPunct="1">
              <a:spcAft>
                <a:spcPts val="0"/>
              </a:spcAft>
              <a:buClr>
                <a:schemeClr val="bg1"/>
              </a:buClr>
              <a:defRPr/>
            </a:pPr>
            <a:r>
              <a:rPr lang="id-ID" sz="8800" b="1" dirty="0" smtClean="0">
                <a:solidFill>
                  <a:schemeClr val="bg1"/>
                </a:solidFill>
                <a:latin typeface="Berlin Sans FB Demi" panose="020E0802020502020306" pitchFamily="34" charset="0"/>
                <a:ea typeface="Adobe Gothic Std B" pitchFamily="34" charset="-128"/>
              </a:rPr>
              <a:t/>
            </a:r>
            <a:br>
              <a:rPr lang="id-ID" sz="8800" b="1" dirty="0" smtClean="0">
                <a:solidFill>
                  <a:schemeClr val="bg1"/>
                </a:solidFill>
                <a:latin typeface="Berlin Sans FB Demi" panose="020E0802020502020306" pitchFamily="34" charset="0"/>
                <a:ea typeface="Adobe Gothic Std B" pitchFamily="34" charset="-128"/>
              </a:rPr>
            </a:br>
            <a:r>
              <a:rPr lang="id-ID" sz="8800" b="1" dirty="0" smtClean="0">
                <a:solidFill>
                  <a:schemeClr val="bg1"/>
                </a:solidFill>
                <a:latin typeface="Berlin Sans FB Demi" panose="020E0802020502020306" pitchFamily="34" charset="0"/>
                <a:ea typeface="Adobe Gothic Std B" pitchFamily="34" charset="-128"/>
              </a:rPr>
              <a:t>DOSEN</a:t>
            </a:r>
            <a:br>
              <a:rPr lang="id-ID" sz="8800" b="1" dirty="0" smtClean="0">
                <a:solidFill>
                  <a:schemeClr val="bg1"/>
                </a:solidFill>
                <a:latin typeface="Berlin Sans FB Demi" panose="020E0802020502020306" pitchFamily="34" charset="0"/>
                <a:ea typeface="Adobe Gothic Std B" pitchFamily="34" charset="-128"/>
              </a:rPr>
            </a:br>
            <a:endParaRPr lang="id-ID" sz="8800" b="1" dirty="0">
              <a:solidFill>
                <a:schemeClr val="bg1"/>
              </a:solidFill>
              <a:latin typeface="Berlin Sans FB Demi" panose="020E0802020502020306" pitchFamily="34" charset="0"/>
              <a:ea typeface="Adobe Gothic Std B" pitchFamily="34" charset="-128"/>
            </a:endParaRPr>
          </a:p>
        </p:txBody>
      </p:sp>
      <p:sp>
        <p:nvSpPr>
          <p:cNvPr id="4" name="Title 1"/>
          <p:cNvSpPr txBox="1">
            <a:spLocks/>
          </p:cNvSpPr>
          <p:nvPr/>
        </p:nvSpPr>
        <p:spPr>
          <a:xfrm>
            <a:off x="0" y="4871"/>
            <a:ext cx="9144000" cy="369888"/>
          </a:xfrm>
          <a:prstGeom prst="rect">
            <a:avLst/>
          </a:prstGeom>
          <a:solidFill>
            <a:srgbClr val="0070C0"/>
          </a:solidFill>
        </p:spPr>
        <p:txBody>
          <a:bodyPr lIns="91328" tIns="45664" rIns="91328" bIns="45664" anchor="ctr">
            <a:normAutofit/>
          </a:bodyPr>
          <a:lstStyle/>
          <a:p>
            <a:pPr algn="ctr" defTabSz="913271" fontAlgn="auto">
              <a:spcBef>
                <a:spcPts val="0"/>
              </a:spcBef>
              <a:spcAft>
                <a:spcPts val="0"/>
              </a:spcAft>
              <a:defRPr/>
            </a:pPr>
            <a:endParaRPr lang="en-US" b="1" i="1" dirty="0">
              <a:solidFill>
                <a:schemeClr val="bg1"/>
              </a:solidFill>
              <a:latin typeface="+mj-lt"/>
              <a:ea typeface="+mj-ea"/>
              <a:cs typeface="+mj-cs"/>
            </a:endParaRPr>
          </a:p>
        </p:txBody>
      </p:sp>
      <p:cxnSp>
        <p:nvCxnSpPr>
          <p:cNvPr id="6" name="Straight Connector 5"/>
          <p:cNvCxnSpPr/>
          <p:nvPr/>
        </p:nvCxnSpPr>
        <p:spPr>
          <a:xfrm>
            <a:off x="-19811" y="1759487"/>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 y="374759"/>
            <a:ext cx="9124188" cy="1313290"/>
          </a:xfrm>
          <a:prstGeom prst="rect">
            <a:avLst/>
          </a:prstGeom>
          <a:solidFill>
            <a:schemeClr val="bg1"/>
          </a:solidFill>
        </p:spPr>
        <p:txBody>
          <a:bodyPr lIns="91328" tIns="45664" rIns="91328" bIns="45664"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id-ID" sz="2400" dirty="0" smtClean="0">
              <a:solidFill>
                <a:schemeClr val="tx2">
                  <a:lumMod val="75000"/>
                </a:schemeClr>
              </a:solidFill>
              <a:latin typeface="Adobe Gothic Std B" pitchFamily="34" charset="-128"/>
              <a:ea typeface="Adobe Gothic Std B" pitchFamily="34" charset="-128"/>
            </a:endParaRPr>
          </a:p>
          <a:p>
            <a:pPr algn="l" fontAlgn="auto">
              <a:spcAft>
                <a:spcPts val="0"/>
              </a:spcAft>
              <a:defRPr/>
            </a:pPr>
            <a:r>
              <a:rPr lang="id-ID" sz="2800" b="1" dirty="0" smtClean="0">
                <a:solidFill>
                  <a:srgbClr val="0000CC"/>
                </a:solidFill>
                <a:latin typeface="Calibri" panose="020F0502020204030204" pitchFamily="34" charset="0"/>
                <a:ea typeface="Adobe Gothic Std B" pitchFamily="34" charset="-128"/>
                <a:cs typeface="Calibri" panose="020F0502020204030204" pitchFamily="34" charset="0"/>
              </a:rPr>
              <a:t>                 Kopertis Wilayah VI Jawa Tengah</a:t>
            </a:r>
          </a:p>
          <a:p>
            <a:pPr algn="l" fontAlgn="auto">
              <a:spcAft>
                <a:spcPts val="0"/>
              </a:spcAft>
              <a:defRPr/>
            </a:pPr>
            <a:r>
              <a:rPr lang="id-ID" sz="2000" b="1" dirty="0" smtClean="0">
                <a:solidFill>
                  <a:srgbClr val="0000CC"/>
                </a:solidFill>
                <a:latin typeface="Calibri" panose="020F0502020204030204" pitchFamily="34" charset="0"/>
                <a:ea typeface="Adobe Gothic Std B" pitchFamily="34" charset="-128"/>
                <a:cs typeface="Calibri" panose="020F0502020204030204" pitchFamily="34" charset="0"/>
              </a:rPr>
              <a:t>                        Jl. Pawiyatan Luhur I/1 Bandan Dhuwur Semarang-50233</a:t>
            </a:r>
          </a:p>
          <a:p>
            <a:pPr algn="l" fontAlgn="auto">
              <a:spcAft>
                <a:spcPts val="0"/>
              </a:spcAft>
              <a:defRPr/>
            </a:pPr>
            <a:endParaRPr lang="id-ID" sz="2000" b="1" dirty="0">
              <a:solidFill>
                <a:srgbClr val="0000CC"/>
              </a:solidFill>
              <a:latin typeface="Calibri" panose="020F0502020204030204" pitchFamily="34" charset="0"/>
              <a:ea typeface="Adobe Gothic Std B" pitchFamily="34" charset="-128"/>
              <a:cs typeface="Calibri" panose="020F0502020204030204" pitchFamily="34" charset="0"/>
            </a:endParaRPr>
          </a:p>
        </p:txBody>
      </p:sp>
      <p:sp>
        <p:nvSpPr>
          <p:cNvPr id="12" name="Slide Number Placeholder 1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1B4A6A-0D4C-4B32-BF26-9B2472C4486B}" type="slidenum">
              <a:rPr lang="id-ID">
                <a:solidFill>
                  <a:srgbClr val="898989"/>
                </a:solidFill>
                <a:latin typeface="Calibri" panose="020F0502020204030204" pitchFamily="34" charset="0"/>
              </a:rPr>
              <a:pPr eaLnBrk="1" hangingPunct="1"/>
              <a:t>1</a:t>
            </a:fld>
            <a:endParaRPr lang="id-ID">
              <a:solidFill>
                <a:srgbClr val="898989"/>
              </a:solidFill>
              <a:latin typeface="Calibri" panose="020F0502020204030204" pitchFamily="34" charset="0"/>
            </a:endParaRPr>
          </a:p>
        </p:txBody>
      </p:sp>
      <p:pic>
        <p:nvPicPr>
          <p:cNvPr id="16" name="Picture 53" descr="earthspi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480096"/>
            <a:ext cx="1096990" cy="1078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Logo Depdiknas"/>
          <p:cNvPicPr>
            <a:picLocks noChangeArrowheads="1"/>
          </p:cNvPicPr>
          <p:nvPr/>
        </p:nvPicPr>
        <p:blipFill>
          <a:blip r:embed="rId3" cstate="print">
            <a:extLst>
              <a:ext uri="{28A0092B-C50C-407E-A947-70E740481C1C}">
                <a14:useLocalDpi xmlns="" xmlns:a14="http://schemas.microsoft.com/office/drawing/2010/main" val="0"/>
              </a:ext>
            </a:extLst>
          </a:blip>
          <a:srcRect t="-798"/>
          <a:stretch>
            <a:fillRect/>
          </a:stretch>
        </p:blipFill>
        <p:spPr bwMode="auto">
          <a:xfrm>
            <a:off x="369123" y="649242"/>
            <a:ext cx="717768" cy="71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995936" y="1683857"/>
            <a:ext cx="5128253" cy="3392135"/>
          </a:xfrm>
          <a:prstGeom prst="rect">
            <a:avLst/>
          </a:prstGeom>
        </p:spPr>
      </p:pic>
      <p:pic>
        <p:nvPicPr>
          <p:cNvPr id="11" name="Content Placeholder 3"/>
          <p:cNvPicPr>
            <a:picLocks noChangeAspect="1"/>
          </p:cNvPicPr>
          <p:nvPr/>
        </p:nvPicPr>
        <p:blipFill>
          <a:blip r:embed="rId5"/>
          <a:stretch>
            <a:fillRect/>
          </a:stretch>
        </p:blipFill>
        <p:spPr bwMode="auto">
          <a:xfrm>
            <a:off x="4067944" y="1676034"/>
            <a:ext cx="5056245" cy="3486142"/>
          </a:xfrm>
          <a:prstGeom prst="rect">
            <a:avLst/>
          </a:prstGeom>
          <a:noFill/>
          <a:ln w="9525">
            <a:noFill/>
            <a:miter lim="800000"/>
            <a:headEnd/>
            <a:tailEnd/>
          </a:ln>
        </p:spPr>
      </p:pic>
      <p:pic>
        <p:nvPicPr>
          <p:cNvPr id="13" name="Picture 12"/>
          <p:cNvPicPr>
            <a:picLocks noChangeAspect="1"/>
          </p:cNvPicPr>
          <p:nvPr/>
        </p:nvPicPr>
        <p:blipFill>
          <a:blip r:embed="rId6"/>
          <a:stretch>
            <a:fillRect/>
          </a:stretch>
        </p:blipFill>
        <p:spPr>
          <a:xfrm>
            <a:off x="4013289" y="1695872"/>
            <a:ext cx="5127180" cy="3395766"/>
          </a:xfrm>
          <a:prstGeom prst="rect">
            <a:avLst/>
          </a:prstGeom>
        </p:spPr>
      </p:pic>
    </p:spTree>
    <p:extLst>
      <p:ext uri="{BB962C8B-B14F-4D97-AF65-F5344CB8AC3E}">
        <p14:creationId xmlns="" xmlns:p14="http://schemas.microsoft.com/office/powerpoint/2010/main" val="8922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71472" y="1857364"/>
            <a:ext cx="8286808" cy="1959832"/>
          </a:xfrm>
          <a:prstGeom prst="rect">
            <a:avLst/>
          </a:prstGeom>
        </p:spPr>
        <p:txBody>
          <a:bodyPr wrap="square">
            <a:spAutoFit/>
          </a:bodyPr>
          <a:lstStyle/>
          <a:p>
            <a:pPr marL="457200" indent="-457200">
              <a:lnSpc>
                <a:spcPts val="2900"/>
              </a:lnSpc>
              <a:spcAft>
                <a:spcPts val="600"/>
              </a:spcAft>
              <a:defRPr/>
            </a:pPr>
            <a:r>
              <a:rPr lang="en-US" sz="3600" dirty="0" smtClean="0">
                <a:latin typeface="Berlin Sans FB Demi" pitchFamily="34" charset="0"/>
              </a:rPr>
              <a:t>b.	</a:t>
            </a:r>
            <a:r>
              <a:rPr lang="id-ID" sz="3600" dirty="0" smtClean="0">
                <a:latin typeface="Berlin Sans FB Demi" pitchFamily="34" charset="0"/>
              </a:rPr>
              <a:t>Dosen </a:t>
            </a:r>
            <a:r>
              <a:rPr lang="id-ID" sz="3600" dirty="0" smtClean="0">
                <a:latin typeface="Berlin Sans FB Demi" pitchFamily="34" charset="0"/>
              </a:rPr>
              <a:t>sebagai ilmuwan memiliki tugas mengembangkan suatu cabang IPTEK melalui penalaran dan penelitian ilmiah serta menyebarluaskannya.</a:t>
            </a:r>
            <a:endParaRPr lang="id-ID" sz="3600" dirty="0">
              <a:latin typeface="Berlin Sans FB Dem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00034" y="1643049"/>
            <a:ext cx="8286808" cy="3447419"/>
          </a:xfrm>
          <a:prstGeom prst="rect">
            <a:avLst/>
          </a:prstGeom>
        </p:spPr>
        <p:txBody>
          <a:bodyPr wrap="square">
            <a:spAutoFit/>
          </a:bodyPr>
          <a:lstStyle/>
          <a:p>
            <a:pPr marL="457200" indent="-457200">
              <a:lnSpc>
                <a:spcPts val="2900"/>
              </a:lnSpc>
              <a:spcAft>
                <a:spcPts val="600"/>
              </a:spcAft>
              <a:defRPr/>
            </a:pPr>
            <a:r>
              <a:rPr lang="en-US" sz="4000" dirty="0" smtClean="0">
                <a:latin typeface="Berlin Sans FB Demi" pitchFamily="34" charset="0"/>
              </a:rPr>
              <a:t>c.</a:t>
            </a:r>
            <a:r>
              <a:rPr lang="en-US" sz="2400" dirty="0" smtClean="0">
                <a:latin typeface="Berlin Sans FB Demi" pitchFamily="34" charset="0"/>
              </a:rPr>
              <a:t>	</a:t>
            </a:r>
            <a:r>
              <a:rPr lang="id-ID" sz="3600" dirty="0" smtClean="0">
                <a:latin typeface="Berlin Sans FB Demi" pitchFamily="34" charset="0"/>
              </a:rPr>
              <a:t>Dosen </a:t>
            </a:r>
            <a:r>
              <a:rPr lang="id-ID" sz="3600" dirty="0" smtClean="0">
                <a:latin typeface="Berlin Sans FB Demi" pitchFamily="34" charset="0"/>
              </a:rPr>
              <a:t>secara peseorangan atau berkelompok wajib menulis buku ajar atau buku teks, yang diterbitkan oleh PT dan/atau publikasi ilmiah sebagai salah satu sumber belajar dan untuk pengembangan budaya akademik serta pembudayaan kegiatan baca tulis bagi Sivitas Akademika.</a:t>
            </a:r>
            <a:endParaRPr lang="en-US" sz="3600" dirty="0">
              <a:latin typeface="Berlin Sans FB Dem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sz="3600" smtClean="0">
                <a:solidFill>
                  <a:srgbClr val="FFC000"/>
                </a:solidFill>
                <a:effectLst/>
              </a:rPr>
              <a:t>BUKU AJAR</a:t>
            </a:r>
          </a:p>
        </p:txBody>
      </p:sp>
      <p:sp>
        <p:nvSpPr>
          <p:cNvPr id="4099" name="Content Placeholder 2"/>
          <p:cNvSpPr>
            <a:spLocks noGrp="1"/>
          </p:cNvSpPr>
          <p:nvPr>
            <p:ph idx="1"/>
          </p:nvPr>
        </p:nvSpPr>
        <p:spPr/>
        <p:txBody>
          <a:bodyPr/>
          <a:lstStyle/>
          <a:p>
            <a:r>
              <a:rPr lang="en-US" smtClean="0">
                <a:solidFill>
                  <a:srgbClr val="CCECFF"/>
                </a:solidFill>
                <a:effectLst/>
              </a:rPr>
              <a:t>Learning material / substansi,</a:t>
            </a:r>
          </a:p>
          <a:p>
            <a:r>
              <a:rPr lang="en-US" smtClean="0">
                <a:solidFill>
                  <a:srgbClr val="CCECFF"/>
                </a:solidFill>
                <a:effectLst/>
              </a:rPr>
              <a:t>Open content,</a:t>
            </a:r>
          </a:p>
          <a:p>
            <a:r>
              <a:rPr lang="en-US" smtClean="0">
                <a:solidFill>
                  <a:srgbClr val="CCECFF"/>
                </a:solidFill>
                <a:effectLst/>
              </a:rPr>
              <a:t>Open access,</a:t>
            </a:r>
          </a:p>
          <a:p>
            <a:r>
              <a:rPr lang="en-US" smtClean="0">
                <a:solidFill>
                  <a:srgbClr val="CCECFF"/>
                </a:solidFill>
                <a:effectLst/>
              </a:rPr>
              <a:t>……… web-based learning material,</a:t>
            </a:r>
          </a:p>
          <a:p>
            <a:pPr>
              <a:buFont typeface="Wingdings" pitchFamily="2" charset="2"/>
              <a:buNone/>
            </a:pPr>
            <a:r>
              <a:rPr lang="en-US" smtClean="0">
                <a:solidFill>
                  <a:srgbClr val="CCECFF"/>
                </a:solidFill>
                <a:effectLst/>
              </a:rPr>
              <a:t>            e-learning,</a:t>
            </a:r>
          </a:p>
          <a:p>
            <a:pPr>
              <a:buFont typeface="Wingdings" pitchFamily="2" charset="2"/>
              <a:buNone/>
            </a:pPr>
            <a:r>
              <a:rPr lang="en-US" smtClean="0">
                <a:solidFill>
                  <a:srgbClr val="CCECFF"/>
                </a:solidFill>
                <a:effectLst/>
              </a:rPr>
              <a:t>            in inherent</a:t>
            </a:r>
          </a:p>
          <a:p>
            <a:pPr>
              <a:buFont typeface="Wingdings" pitchFamily="2" charset="2"/>
              <a:buNone/>
            </a:pPr>
            <a:r>
              <a:rPr lang="en-US" smtClean="0">
                <a:solidFill>
                  <a:srgbClr val="CCECFF"/>
                </a:solidFill>
                <a:effectLst/>
              </a:rPr>
              <a:t>            internet.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04800" y="228600"/>
            <a:ext cx="8534400" cy="762000"/>
          </a:xfrm>
          <a:prstGeom prst="rect">
            <a:avLst/>
          </a:prstGeom>
          <a:noFill/>
          <a:ln w="9525">
            <a:noFill/>
            <a:miter lim="800000"/>
            <a:headEnd/>
            <a:tailEnd/>
          </a:ln>
          <a:effectLst>
            <a:outerShdw dist="107763" dir="8100000" algn="ctr" rotWithShape="0">
              <a:schemeClr val="bg2"/>
            </a:outerShdw>
          </a:effectLst>
        </p:spPr>
        <p:txBody>
          <a:bodyPr/>
          <a:lstStyle/>
          <a:p>
            <a:pPr algn="ctr">
              <a:defRPr/>
            </a:pPr>
            <a:endParaRPr lang="en-US" sz="3200" b="1" dirty="0">
              <a:solidFill>
                <a:srgbClr val="FFC000"/>
              </a:solidFill>
            </a:endParaRPr>
          </a:p>
        </p:txBody>
      </p:sp>
      <p:sp>
        <p:nvSpPr>
          <p:cNvPr id="173059" name="Rectangle 3"/>
          <p:cNvSpPr>
            <a:spLocks noChangeArrowheads="1"/>
          </p:cNvSpPr>
          <p:nvPr/>
        </p:nvSpPr>
        <p:spPr bwMode="auto">
          <a:xfrm>
            <a:off x="381000" y="1295400"/>
            <a:ext cx="8763000" cy="4343400"/>
          </a:xfrm>
          <a:prstGeom prst="rect">
            <a:avLst/>
          </a:prstGeom>
          <a:noFill/>
          <a:ln w="9525">
            <a:noFill/>
            <a:miter lim="800000"/>
            <a:headEnd/>
            <a:tailEnd/>
          </a:ln>
          <a:effectLst>
            <a:outerShdw dist="107763" dir="8100000" algn="ctr" rotWithShape="0">
              <a:schemeClr val="bg2"/>
            </a:outerShdw>
          </a:effectLst>
        </p:spPr>
        <p:txBody>
          <a:bodyPr/>
          <a:lstStyle/>
          <a:p>
            <a:pPr marL="296863" indent="-231775">
              <a:defRPr/>
            </a:pPr>
            <a:r>
              <a:rPr lang="en-US" sz="3200" dirty="0">
                <a:solidFill>
                  <a:srgbClr val="99CCFF"/>
                </a:solidFill>
                <a:latin typeface="Arial" charset="0"/>
              </a:rPr>
              <a:t>               </a:t>
            </a:r>
            <a:endParaRPr lang="en-US" sz="3200" dirty="0">
              <a:solidFill>
                <a:srgbClr val="99CCFF"/>
              </a:solidFill>
              <a:latin typeface="+mn-lt"/>
            </a:endParaRPr>
          </a:p>
        </p:txBody>
      </p:sp>
      <p:sp>
        <p:nvSpPr>
          <p:cNvPr id="6" name="Rectangle 5"/>
          <p:cNvSpPr/>
          <p:nvPr/>
        </p:nvSpPr>
        <p:spPr>
          <a:xfrm>
            <a:off x="152400" y="714356"/>
            <a:ext cx="8763000" cy="5201424"/>
          </a:xfrm>
          <a:prstGeom prst="rect">
            <a:avLst/>
          </a:prstGeom>
        </p:spPr>
        <p:txBody>
          <a:bodyPr wrap="square">
            <a:spAutoFit/>
          </a:bodyPr>
          <a:lstStyle/>
          <a:p>
            <a:pPr marL="296863" indent="-231775" algn="ctr">
              <a:defRPr/>
            </a:pPr>
            <a:r>
              <a:rPr lang="en-US" sz="3200" dirty="0">
                <a:solidFill>
                  <a:srgbClr val="99CCFF"/>
                </a:solidFill>
                <a:latin typeface="+mn-lt"/>
              </a:rPr>
              <a:t>  </a:t>
            </a:r>
            <a:r>
              <a:rPr lang="en-US" sz="4400" dirty="0" err="1" smtClean="0">
                <a:solidFill>
                  <a:srgbClr val="FFC000"/>
                </a:solidFill>
                <a:latin typeface="+mn-lt"/>
              </a:rPr>
              <a:t>Kompetensi</a:t>
            </a:r>
            <a:r>
              <a:rPr lang="en-US" sz="4400" dirty="0" smtClean="0">
                <a:solidFill>
                  <a:srgbClr val="FFC000"/>
                </a:solidFill>
                <a:latin typeface="+mn-lt"/>
              </a:rPr>
              <a:t> </a:t>
            </a:r>
            <a:r>
              <a:rPr lang="en-US" sz="4400" dirty="0" err="1" smtClean="0">
                <a:solidFill>
                  <a:srgbClr val="FFC000"/>
                </a:solidFill>
                <a:latin typeface="+mn-lt"/>
              </a:rPr>
              <a:t>Dosen</a:t>
            </a:r>
            <a:endParaRPr lang="en-US" sz="4400" dirty="0" smtClean="0">
              <a:solidFill>
                <a:srgbClr val="FFC000"/>
              </a:solidFill>
              <a:latin typeface="+mn-lt"/>
            </a:endParaRPr>
          </a:p>
          <a:p>
            <a:pPr marL="296863" indent="-231775">
              <a:defRPr/>
            </a:pPr>
            <a:r>
              <a:rPr lang="en-US" sz="3200" dirty="0" err="1" smtClean="0">
                <a:solidFill>
                  <a:srgbClr val="99CCFF"/>
                </a:solidFill>
                <a:latin typeface="+mn-lt"/>
              </a:rPr>
              <a:t>Dosen</a:t>
            </a:r>
            <a:r>
              <a:rPr lang="en-US" sz="3200" dirty="0" smtClean="0">
                <a:solidFill>
                  <a:srgbClr val="99CCFF"/>
                </a:solidFill>
                <a:latin typeface="+mn-lt"/>
              </a:rPr>
              <a:t> </a:t>
            </a:r>
            <a:r>
              <a:rPr lang="en-US" sz="3200" dirty="0" err="1">
                <a:solidFill>
                  <a:srgbClr val="99CCFF"/>
                </a:solidFill>
                <a:latin typeface="+mn-lt"/>
              </a:rPr>
              <a:t>memiliki</a:t>
            </a:r>
            <a:r>
              <a:rPr lang="en-US" sz="3200" dirty="0">
                <a:solidFill>
                  <a:srgbClr val="99CCFF"/>
                </a:solidFill>
                <a:latin typeface="+mn-lt"/>
              </a:rPr>
              <a:t> </a:t>
            </a:r>
            <a:r>
              <a:rPr lang="en-US" sz="3200" dirty="0" err="1">
                <a:solidFill>
                  <a:srgbClr val="99CCFF"/>
                </a:solidFill>
                <a:latin typeface="+mn-lt"/>
              </a:rPr>
              <a:t>kompetensi</a:t>
            </a:r>
            <a:r>
              <a:rPr lang="en-US" sz="3200" dirty="0">
                <a:solidFill>
                  <a:srgbClr val="99CCFF"/>
                </a:solidFill>
                <a:latin typeface="+mn-lt"/>
              </a:rPr>
              <a:t> </a:t>
            </a:r>
            <a:r>
              <a:rPr lang="en-US" sz="3200" dirty="0" err="1">
                <a:solidFill>
                  <a:srgbClr val="99CCFF"/>
                </a:solidFill>
                <a:latin typeface="+mn-lt"/>
              </a:rPr>
              <a:t>berbasis</a:t>
            </a:r>
            <a:r>
              <a:rPr lang="en-US" sz="3200" dirty="0">
                <a:solidFill>
                  <a:srgbClr val="99CCFF"/>
                </a:solidFill>
                <a:latin typeface="+mn-lt"/>
              </a:rPr>
              <a:t> </a:t>
            </a:r>
            <a:r>
              <a:rPr lang="en-US" sz="3200" dirty="0" err="1">
                <a:solidFill>
                  <a:srgbClr val="99CCFF"/>
                </a:solidFill>
                <a:latin typeface="+mn-lt"/>
              </a:rPr>
              <a:t>bIdang</a:t>
            </a:r>
            <a:r>
              <a:rPr lang="en-US" sz="3200" dirty="0">
                <a:solidFill>
                  <a:srgbClr val="99CCFF"/>
                </a:solidFill>
                <a:latin typeface="+mn-lt"/>
              </a:rPr>
              <a:t> </a:t>
            </a:r>
            <a:r>
              <a:rPr lang="en-US" sz="3200" dirty="0" err="1">
                <a:solidFill>
                  <a:srgbClr val="99CCFF"/>
                </a:solidFill>
                <a:latin typeface="+mn-lt"/>
              </a:rPr>
              <a:t>ilmu</a:t>
            </a:r>
            <a:r>
              <a:rPr lang="en-US" sz="3200" dirty="0">
                <a:solidFill>
                  <a:srgbClr val="99CCFF"/>
                </a:solidFill>
                <a:latin typeface="+mn-lt"/>
              </a:rPr>
              <a:t>.</a:t>
            </a:r>
          </a:p>
          <a:p>
            <a:pPr marL="296863" indent="-231775">
              <a:defRPr/>
            </a:pPr>
            <a:r>
              <a:rPr lang="en-US" sz="3200" dirty="0">
                <a:solidFill>
                  <a:srgbClr val="99CCFF"/>
                </a:solidFill>
                <a:latin typeface="+mn-lt"/>
              </a:rPr>
              <a:t>  </a:t>
            </a:r>
            <a:r>
              <a:rPr lang="en-US" sz="3200" dirty="0" err="1">
                <a:solidFill>
                  <a:srgbClr val="99CCFF"/>
                </a:solidFill>
                <a:latin typeface="+mn-lt"/>
              </a:rPr>
              <a:t>Kompetensi</a:t>
            </a:r>
            <a:r>
              <a:rPr lang="en-US" sz="3200" dirty="0">
                <a:solidFill>
                  <a:srgbClr val="99CCFF"/>
                </a:solidFill>
                <a:latin typeface="+mn-lt"/>
              </a:rPr>
              <a:t> </a:t>
            </a:r>
            <a:r>
              <a:rPr lang="en-US" sz="3200" dirty="0" err="1">
                <a:solidFill>
                  <a:srgbClr val="99CCFF"/>
                </a:solidFill>
                <a:latin typeface="+mn-lt"/>
              </a:rPr>
              <a:t>dosen</a:t>
            </a:r>
            <a:r>
              <a:rPr lang="en-US" sz="3200" dirty="0">
                <a:solidFill>
                  <a:srgbClr val="99CCFF"/>
                </a:solidFill>
                <a:latin typeface="+mn-lt"/>
              </a:rPr>
              <a:t> </a:t>
            </a:r>
            <a:r>
              <a:rPr lang="en-US" sz="3200" dirty="0" err="1">
                <a:solidFill>
                  <a:srgbClr val="99CCFF"/>
                </a:solidFill>
                <a:latin typeface="+mn-lt"/>
              </a:rPr>
              <a:t>juga</a:t>
            </a:r>
            <a:r>
              <a:rPr lang="en-US" sz="3200" dirty="0">
                <a:solidFill>
                  <a:srgbClr val="99CCFF"/>
                </a:solidFill>
                <a:latin typeface="+mn-lt"/>
              </a:rPr>
              <a:t> </a:t>
            </a:r>
            <a:r>
              <a:rPr lang="en-US" sz="3200" dirty="0" err="1">
                <a:solidFill>
                  <a:srgbClr val="99CCFF"/>
                </a:solidFill>
                <a:latin typeface="+mn-lt"/>
              </a:rPr>
              <a:t>berbasis</a:t>
            </a:r>
            <a:r>
              <a:rPr lang="en-US" sz="3200" dirty="0">
                <a:solidFill>
                  <a:srgbClr val="99CCFF"/>
                </a:solidFill>
                <a:latin typeface="+mn-lt"/>
              </a:rPr>
              <a:t> IT.</a:t>
            </a:r>
          </a:p>
          <a:p>
            <a:pPr marL="296863" indent="-231775">
              <a:defRPr/>
            </a:pPr>
            <a:r>
              <a:rPr lang="en-US" sz="3200" dirty="0">
                <a:solidFill>
                  <a:srgbClr val="99CCFF"/>
                </a:solidFill>
                <a:latin typeface="+mn-lt"/>
              </a:rPr>
              <a:t>  </a:t>
            </a:r>
            <a:r>
              <a:rPr lang="en-US" sz="3200" dirty="0" err="1">
                <a:solidFill>
                  <a:srgbClr val="CCFF66"/>
                </a:solidFill>
                <a:latin typeface="+mn-lt"/>
              </a:rPr>
              <a:t>Dosen</a:t>
            </a:r>
            <a:r>
              <a:rPr lang="en-US" sz="3200" dirty="0">
                <a:solidFill>
                  <a:srgbClr val="CCFF66"/>
                </a:solidFill>
                <a:latin typeface="+mn-lt"/>
              </a:rPr>
              <a:t> </a:t>
            </a:r>
            <a:r>
              <a:rPr lang="en-US" sz="3200" dirty="0" err="1">
                <a:solidFill>
                  <a:srgbClr val="CCFF66"/>
                </a:solidFill>
                <a:latin typeface="+mn-lt"/>
              </a:rPr>
              <a:t>dikatakan</a:t>
            </a:r>
            <a:r>
              <a:rPr lang="en-US" sz="3200" dirty="0">
                <a:solidFill>
                  <a:srgbClr val="CCFF66"/>
                </a:solidFill>
                <a:latin typeface="+mn-lt"/>
              </a:rPr>
              <a:t> </a:t>
            </a:r>
            <a:r>
              <a:rPr lang="en-US" sz="3200" dirty="0" err="1">
                <a:solidFill>
                  <a:srgbClr val="CCFF66"/>
                </a:solidFill>
                <a:latin typeface="+mn-lt"/>
              </a:rPr>
              <a:t>memiliki</a:t>
            </a:r>
            <a:r>
              <a:rPr lang="en-US" sz="3200" dirty="0">
                <a:solidFill>
                  <a:srgbClr val="CCFF66"/>
                </a:solidFill>
                <a:latin typeface="+mn-lt"/>
              </a:rPr>
              <a:t> </a:t>
            </a:r>
            <a:r>
              <a:rPr lang="en-US" sz="3200" dirty="0" err="1">
                <a:solidFill>
                  <a:srgbClr val="CCFF66"/>
                </a:solidFill>
                <a:latin typeface="+mn-lt"/>
              </a:rPr>
              <a:t>kompetensi</a:t>
            </a:r>
            <a:r>
              <a:rPr lang="en-US" sz="3200" dirty="0">
                <a:solidFill>
                  <a:srgbClr val="CCFF66"/>
                </a:solidFill>
                <a:latin typeface="+mn-lt"/>
              </a:rPr>
              <a:t> </a:t>
            </a:r>
            <a:r>
              <a:rPr lang="en-US" sz="3200" dirty="0" err="1">
                <a:solidFill>
                  <a:srgbClr val="CCFF66"/>
                </a:solidFill>
                <a:latin typeface="+mn-lt"/>
              </a:rPr>
              <a:t>jika</a:t>
            </a:r>
            <a:r>
              <a:rPr lang="en-US" sz="3200" dirty="0">
                <a:solidFill>
                  <a:srgbClr val="CCFF66"/>
                </a:solidFill>
                <a:latin typeface="+mn-lt"/>
              </a:rPr>
              <a:t> :</a:t>
            </a:r>
          </a:p>
          <a:p>
            <a:pPr marL="296863" indent="-231775">
              <a:defRPr/>
            </a:pPr>
            <a:r>
              <a:rPr lang="en-US" sz="3200" dirty="0">
                <a:solidFill>
                  <a:srgbClr val="CCFF66"/>
                </a:solidFill>
                <a:latin typeface="+mn-lt"/>
              </a:rPr>
              <a:t>  1. </a:t>
            </a:r>
            <a:r>
              <a:rPr lang="en-US" sz="3200" dirty="0" err="1">
                <a:solidFill>
                  <a:srgbClr val="CCFF66"/>
                </a:solidFill>
                <a:latin typeface="+mn-lt"/>
              </a:rPr>
              <a:t>Bisa</a:t>
            </a:r>
            <a:r>
              <a:rPr lang="en-US" sz="3200" dirty="0">
                <a:solidFill>
                  <a:srgbClr val="CCFF66"/>
                </a:solidFill>
                <a:latin typeface="+mn-lt"/>
              </a:rPr>
              <a:t> </a:t>
            </a:r>
            <a:r>
              <a:rPr lang="en-US" sz="3200" dirty="0" err="1">
                <a:solidFill>
                  <a:srgbClr val="CCFF66"/>
                </a:solidFill>
                <a:latin typeface="+mn-lt"/>
              </a:rPr>
              <a:t>mewarnai</a:t>
            </a:r>
            <a:r>
              <a:rPr lang="en-US" sz="3200" dirty="0">
                <a:solidFill>
                  <a:srgbClr val="CCFF66"/>
                </a:solidFill>
                <a:latin typeface="+mn-lt"/>
              </a:rPr>
              <a:t> </a:t>
            </a:r>
            <a:r>
              <a:rPr lang="en-US" sz="3200" dirty="0" err="1">
                <a:solidFill>
                  <a:srgbClr val="CCFF66"/>
                </a:solidFill>
                <a:latin typeface="+mn-lt"/>
              </a:rPr>
              <a:t>pengembangan</a:t>
            </a:r>
            <a:r>
              <a:rPr lang="en-US" sz="3200" dirty="0">
                <a:solidFill>
                  <a:srgbClr val="CCFF66"/>
                </a:solidFill>
                <a:latin typeface="+mn-lt"/>
              </a:rPr>
              <a:t> </a:t>
            </a:r>
            <a:r>
              <a:rPr lang="en-US" sz="3200" dirty="0" err="1">
                <a:solidFill>
                  <a:srgbClr val="CCFF66"/>
                </a:solidFill>
                <a:latin typeface="+mn-lt"/>
              </a:rPr>
              <a:t>budaya</a:t>
            </a:r>
            <a:endParaRPr lang="en-US" sz="3200" dirty="0">
              <a:solidFill>
                <a:srgbClr val="CCFF66"/>
              </a:solidFill>
              <a:latin typeface="+mn-lt"/>
            </a:endParaRPr>
          </a:p>
          <a:p>
            <a:pPr marL="296863" indent="-231775">
              <a:defRPr/>
            </a:pPr>
            <a:r>
              <a:rPr lang="en-US" sz="3200" dirty="0">
                <a:solidFill>
                  <a:srgbClr val="CCFF66"/>
                </a:solidFill>
                <a:latin typeface="+mn-lt"/>
              </a:rPr>
              <a:t>      </a:t>
            </a:r>
            <a:r>
              <a:rPr lang="en-US" sz="3200" dirty="0" err="1">
                <a:solidFill>
                  <a:srgbClr val="CCFF66"/>
                </a:solidFill>
                <a:latin typeface="+mn-lt"/>
              </a:rPr>
              <a:t>akademik</a:t>
            </a:r>
            <a:r>
              <a:rPr lang="en-US" sz="3200" dirty="0">
                <a:solidFill>
                  <a:srgbClr val="CCFF66"/>
                </a:solidFill>
                <a:latin typeface="+mn-lt"/>
              </a:rPr>
              <a:t> yang </a:t>
            </a:r>
            <a:r>
              <a:rPr lang="en-US" sz="3200" dirty="0" err="1">
                <a:solidFill>
                  <a:srgbClr val="CCFF66"/>
                </a:solidFill>
                <a:latin typeface="+mn-lt"/>
              </a:rPr>
              <a:t>kondusif</a:t>
            </a:r>
            <a:r>
              <a:rPr lang="en-US" sz="3200" dirty="0">
                <a:solidFill>
                  <a:srgbClr val="CCFF66"/>
                </a:solidFill>
                <a:latin typeface="+mn-lt"/>
              </a:rPr>
              <a:t> </a:t>
            </a:r>
            <a:r>
              <a:rPr lang="en-US" sz="3200" dirty="0" err="1">
                <a:solidFill>
                  <a:srgbClr val="CCFF66"/>
                </a:solidFill>
                <a:latin typeface="+mn-lt"/>
              </a:rPr>
              <a:t>dalam</a:t>
            </a:r>
            <a:r>
              <a:rPr lang="en-US" sz="3200" dirty="0">
                <a:solidFill>
                  <a:srgbClr val="CCFF66"/>
                </a:solidFill>
                <a:latin typeface="+mn-lt"/>
              </a:rPr>
              <a:t> </a:t>
            </a:r>
            <a:r>
              <a:rPr lang="en-US" sz="3200" dirty="0" err="1">
                <a:solidFill>
                  <a:srgbClr val="CCFF66"/>
                </a:solidFill>
                <a:latin typeface="+mn-lt"/>
              </a:rPr>
              <a:t>proses</a:t>
            </a:r>
            <a:endParaRPr lang="en-US" sz="3200" dirty="0">
              <a:solidFill>
                <a:srgbClr val="CCFF66"/>
              </a:solidFill>
              <a:latin typeface="+mn-lt"/>
            </a:endParaRPr>
          </a:p>
          <a:p>
            <a:pPr marL="296863" indent="-231775">
              <a:defRPr/>
            </a:pPr>
            <a:r>
              <a:rPr lang="en-US" sz="3200" dirty="0">
                <a:solidFill>
                  <a:srgbClr val="CCFF66"/>
                </a:solidFill>
                <a:latin typeface="+mn-lt"/>
              </a:rPr>
              <a:t>      </a:t>
            </a:r>
            <a:r>
              <a:rPr lang="en-US" sz="3200" dirty="0" err="1">
                <a:solidFill>
                  <a:srgbClr val="CCFF66"/>
                </a:solidFill>
                <a:latin typeface="+mn-lt"/>
              </a:rPr>
              <a:t>pembelajaran</a:t>
            </a:r>
            <a:r>
              <a:rPr lang="en-US" sz="3200" dirty="0">
                <a:solidFill>
                  <a:srgbClr val="CCFF66"/>
                </a:solidFill>
                <a:latin typeface="+mn-lt"/>
              </a:rPr>
              <a:t> </a:t>
            </a:r>
            <a:r>
              <a:rPr lang="en-US" sz="3200" dirty="0" err="1">
                <a:solidFill>
                  <a:srgbClr val="CCFF66"/>
                </a:solidFill>
                <a:latin typeface="+mn-lt"/>
              </a:rPr>
              <a:t>di</a:t>
            </a:r>
            <a:r>
              <a:rPr lang="en-US" sz="3200" dirty="0">
                <a:solidFill>
                  <a:srgbClr val="CCFF66"/>
                </a:solidFill>
                <a:latin typeface="+mn-lt"/>
              </a:rPr>
              <a:t> </a:t>
            </a:r>
            <a:r>
              <a:rPr lang="en-US" sz="3200" dirty="0" err="1">
                <a:solidFill>
                  <a:srgbClr val="CCFF66"/>
                </a:solidFill>
                <a:latin typeface="+mn-lt"/>
              </a:rPr>
              <a:t>kampus</a:t>
            </a:r>
            <a:r>
              <a:rPr lang="en-US" sz="3200" dirty="0">
                <a:solidFill>
                  <a:srgbClr val="CCFF66"/>
                </a:solidFill>
                <a:latin typeface="+mn-lt"/>
              </a:rPr>
              <a:t>.</a:t>
            </a:r>
          </a:p>
          <a:p>
            <a:pPr marL="296863" indent="-231775">
              <a:defRPr/>
            </a:pPr>
            <a:r>
              <a:rPr lang="en-US" sz="3200" dirty="0">
                <a:solidFill>
                  <a:srgbClr val="CCFF66"/>
                </a:solidFill>
                <a:latin typeface="+mn-lt"/>
              </a:rPr>
              <a:t>  2. </a:t>
            </a:r>
            <a:r>
              <a:rPr lang="en-US" sz="3200" dirty="0" err="1">
                <a:solidFill>
                  <a:srgbClr val="CCFF66"/>
                </a:solidFill>
                <a:latin typeface="+mn-lt"/>
              </a:rPr>
              <a:t>Karyanya</a:t>
            </a:r>
            <a:r>
              <a:rPr lang="en-US" sz="3200" dirty="0">
                <a:solidFill>
                  <a:srgbClr val="CCFF66"/>
                </a:solidFill>
                <a:latin typeface="+mn-lt"/>
              </a:rPr>
              <a:t> </a:t>
            </a:r>
            <a:r>
              <a:rPr lang="en-US" sz="3200" dirty="0" err="1">
                <a:solidFill>
                  <a:srgbClr val="CCFF66"/>
                </a:solidFill>
                <a:latin typeface="+mn-lt"/>
              </a:rPr>
              <a:t>menjadi</a:t>
            </a:r>
            <a:r>
              <a:rPr lang="en-US" sz="3200" dirty="0">
                <a:solidFill>
                  <a:srgbClr val="CCFF66"/>
                </a:solidFill>
                <a:latin typeface="+mn-lt"/>
              </a:rPr>
              <a:t> </a:t>
            </a:r>
            <a:r>
              <a:rPr lang="en-US" sz="3200" dirty="0" err="1">
                <a:solidFill>
                  <a:srgbClr val="CCFF66"/>
                </a:solidFill>
                <a:latin typeface="+mn-lt"/>
              </a:rPr>
              <a:t>referensi</a:t>
            </a:r>
            <a:r>
              <a:rPr lang="en-US" sz="3200" dirty="0">
                <a:solidFill>
                  <a:srgbClr val="CCFF66"/>
                </a:solidFill>
                <a:latin typeface="+mn-lt"/>
              </a:rPr>
              <a:t> </a:t>
            </a:r>
            <a:r>
              <a:rPr lang="en-US" sz="3200" dirty="0" err="1">
                <a:solidFill>
                  <a:srgbClr val="CCFF66"/>
                </a:solidFill>
                <a:latin typeface="+mn-lt"/>
              </a:rPr>
              <a:t>untuk</a:t>
            </a:r>
            <a:endParaRPr lang="en-US" sz="3200" dirty="0">
              <a:solidFill>
                <a:srgbClr val="CCFF66"/>
              </a:solidFill>
              <a:latin typeface="+mn-lt"/>
            </a:endParaRPr>
          </a:p>
          <a:p>
            <a:pPr marL="296863" indent="-231775">
              <a:defRPr/>
            </a:pPr>
            <a:r>
              <a:rPr lang="en-US" sz="3200" dirty="0">
                <a:solidFill>
                  <a:srgbClr val="CCFF66"/>
                </a:solidFill>
                <a:latin typeface="+mn-lt"/>
              </a:rPr>
              <a:t>      </a:t>
            </a:r>
            <a:r>
              <a:rPr lang="en-US" sz="3200" dirty="0" err="1">
                <a:solidFill>
                  <a:srgbClr val="CCFF66"/>
                </a:solidFill>
                <a:latin typeface="+mn-lt"/>
              </a:rPr>
              <a:t>pengembangan</a:t>
            </a:r>
            <a:r>
              <a:rPr lang="en-US" sz="3200" dirty="0">
                <a:solidFill>
                  <a:srgbClr val="CCFF66"/>
                </a:solidFill>
                <a:latin typeface="+mn-lt"/>
              </a:rPr>
              <a:t> </a:t>
            </a:r>
            <a:r>
              <a:rPr lang="en-US" sz="3200" dirty="0" err="1">
                <a:solidFill>
                  <a:srgbClr val="CCFF66"/>
                </a:solidFill>
                <a:latin typeface="+mn-lt"/>
              </a:rPr>
              <a:t>dan</a:t>
            </a:r>
            <a:r>
              <a:rPr lang="en-US" sz="3200" dirty="0">
                <a:solidFill>
                  <a:srgbClr val="CCFF66"/>
                </a:solidFill>
                <a:latin typeface="+mn-lt"/>
              </a:rPr>
              <a:t> </a:t>
            </a:r>
            <a:r>
              <a:rPr lang="en-US" sz="3200" dirty="0" err="1">
                <a:solidFill>
                  <a:srgbClr val="CCFF66"/>
                </a:solidFill>
                <a:latin typeface="+mn-lt"/>
              </a:rPr>
              <a:t>penerapan</a:t>
            </a:r>
            <a:r>
              <a:rPr lang="en-US" sz="3200" dirty="0">
                <a:solidFill>
                  <a:srgbClr val="CCFF66"/>
                </a:solidFill>
                <a:latin typeface="+mn-lt"/>
              </a:rPr>
              <a:t> </a:t>
            </a:r>
            <a:r>
              <a:rPr lang="en-US" sz="3200" dirty="0" err="1">
                <a:solidFill>
                  <a:srgbClr val="CCFF66"/>
                </a:solidFill>
                <a:latin typeface="+mn-lt"/>
              </a:rPr>
              <a:t>dalam</a:t>
            </a:r>
            <a:r>
              <a:rPr lang="en-US" sz="3200" dirty="0">
                <a:solidFill>
                  <a:srgbClr val="CCFF66"/>
                </a:solidFill>
                <a:latin typeface="+mn-lt"/>
              </a:rPr>
              <a:t> </a:t>
            </a:r>
          </a:p>
          <a:p>
            <a:pPr marL="296863" indent="-231775">
              <a:defRPr/>
            </a:pPr>
            <a:r>
              <a:rPr lang="en-US" sz="3200" dirty="0">
                <a:solidFill>
                  <a:srgbClr val="CCFF66"/>
                </a:solidFill>
                <a:latin typeface="+mn-lt"/>
              </a:rPr>
              <a:t>      Tri Dharma PT </a:t>
            </a:r>
            <a:r>
              <a:rPr lang="en-US" sz="3200" dirty="0" err="1">
                <a:solidFill>
                  <a:srgbClr val="CCFF66"/>
                </a:solidFill>
                <a:latin typeface="+mn-lt"/>
              </a:rPr>
              <a:t>dan</a:t>
            </a:r>
            <a:r>
              <a:rPr lang="en-US" sz="3200" dirty="0">
                <a:solidFill>
                  <a:srgbClr val="CCFF66"/>
                </a:solidFill>
                <a:latin typeface="+mn-lt"/>
              </a:rPr>
              <a:t> </a:t>
            </a:r>
            <a:r>
              <a:rPr lang="en-US" sz="3200" dirty="0" err="1">
                <a:solidFill>
                  <a:srgbClr val="CCFF66"/>
                </a:solidFill>
                <a:latin typeface="+mn-lt"/>
              </a:rPr>
              <a:t>manajemen</a:t>
            </a:r>
            <a:r>
              <a:rPr lang="en-US" sz="3200" dirty="0">
                <a:solidFill>
                  <a:srgbClr val="CCFF66"/>
                </a:solidFill>
                <a:latin typeface="+mn-lt"/>
              </a:rPr>
              <a:t> PT.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74638"/>
            <a:ext cx="8686800" cy="1143000"/>
          </a:xfrm>
        </p:spPr>
        <p:txBody>
          <a:bodyPr/>
          <a:lstStyle/>
          <a:p>
            <a:pPr algn="ctr" eaLnBrk="1" hangingPunct="1">
              <a:defRPr/>
            </a:pPr>
            <a:r>
              <a:rPr lang="en-US" sz="3200" dirty="0" smtClean="0">
                <a:solidFill>
                  <a:srgbClr val="FFC000"/>
                </a:solidFill>
                <a:effectLst/>
              </a:rPr>
              <a:t>PENGEMBANGAN DOSEN</a:t>
            </a:r>
            <a:endParaRPr lang="en-US" dirty="0" smtClean="0"/>
          </a:p>
        </p:txBody>
      </p:sp>
      <p:sp>
        <p:nvSpPr>
          <p:cNvPr id="11267" name="Rectangle 3"/>
          <p:cNvSpPr>
            <a:spLocks noGrp="1" noChangeArrowheads="1"/>
          </p:cNvSpPr>
          <p:nvPr>
            <p:ph type="body" sz="half" idx="1"/>
          </p:nvPr>
        </p:nvSpPr>
        <p:spPr>
          <a:xfrm>
            <a:off x="228600" y="1295400"/>
            <a:ext cx="8686800" cy="5334000"/>
          </a:xfrm>
        </p:spPr>
        <p:txBody>
          <a:bodyPr/>
          <a:lstStyle/>
          <a:p>
            <a:pPr eaLnBrk="1" hangingPunct="1">
              <a:buClr>
                <a:schemeClr val="accent1">
                  <a:lumMod val="20000"/>
                  <a:lumOff val="80000"/>
                </a:schemeClr>
              </a:buClr>
              <a:buSzPct val="100000"/>
              <a:buFont typeface="Wingdings" pitchFamily="2" charset="2"/>
              <a:buChar char=""/>
              <a:defRPr/>
            </a:pPr>
            <a:r>
              <a:rPr lang="sv-SE" dirty="0" smtClean="0">
                <a:solidFill>
                  <a:schemeClr val="accent1">
                    <a:lumMod val="20000"/>
                    <a:lumOff val="80000"/>
                  </a:schemeClr>
                </a:solidFill>
                <a:effectLst/>
              </a:rPr>
              <a:t>Mengembangkan kompetensi dosen  (knowledge based).</a:t>
            </a:r>
          </a:p>
          <a:p>
            <a:pPr eaLnBrk="1" hangingPunct="1">
              <a:buClr>
                <a:schemeClr val="accent1">
                  <a:lumMod val="20000"/>
                  <a:lumOff val="80000"/>
                </a:schemeClr>
              </a:buClr>
              <a:buSzPct val="100000"/>
              <a:buFont typeface="Wingdings" pitchFamily="2" charset="2"/>
              <a:buChar char=""/>
              <a:defRPr/>
            </a:pPr>
            <a:r>
              <a:rPr lang="sv-SE" dirty="0" smtClean="0">
                <a:solidFill>
                  <a:schemeClr val="accent1">
                    <a:lumMod val="20000"/>
                    <a:lumOff val="80000"/>
                  </a:schemeClr>
                </a:solidFill>
                <a:effectLst/>
              </a:rPr>
              <a:t>Mengembangkan keterampilan </a:t>
            </a:r>
            <a:r>
              <a:rPr lang="sv-SE" i="1" dirty="0" smtClean="0">
                <a:solidFill>
                  <a:srgbClr val="FFFF00"/>
                </a:solidFill>
                <a:effectLst/>
              </a:rPr>
              <a:t>soft skill</a:t>
            </a:r>
            <a:r>
              <a:rPr lang="sv-SE" dirty="0" smtClean="0">
                <a:solidFill>
                  <a:schemeClr val="accent1">
                    <a:lumMod val="20000"/>
                    <a:lumOff val="80000"/>
                  </a:schemeClr>
                </a:solidFill>
                <a:effectLst/>
              </a:rPr>
              <a:t> dalam bidang teknologi informasi dan komunikasi (</a:t>
            </a:r>
            <a:r>
              <a:rPr lang="sv-SE" i="1" dirty="0" smtClean="0">
                <a:solidFill>
                  <a:schemeClr val="accent1">
                    <a:lumMod val="20000"/>
                    <a:lumOff val="80000"/>
                  </a:schemeClr>
                </a:solidFill>
                <a:effectLst/>
              </a:rPr>
              <a:t>ICT literacy</a:t>
            </a:r>
            <a:r>
              <a:rPr lang="sv-SE" dirty="0" smtClean="0">
                <a:solidFill>
                  <a:schemeClr val="accent1">
                    <a:lumMod val="20000"/>
                    <a:lumOff val="80000"/>
                  </a:schemeClr>
                </a:solidFill>
                <a:effectLst/>
              </a:rPr>
              <a:t>).</a:t>
            </a:r>
          </a:p>
          <a:p>
            <a:pPr eaLnBrk="1" hangingPunct="1">
              <a:buClr>
                <a:schemeClr val="accent1">
                  <a:lumMod val="20000"/>
                  <a:lumOff val="80000"/>
                </a:schemeClr>
              </a:buClr>
              <a:buSzPct val="100000"/>
              <a:buFont typeface="Wingdings" pitchFamily="2" charset="2"/>
              <a:buChar char=""/>
              <a:defRPr/>
            </a:pPr>
            <a:r>
              <a:rPr lang="sv-SE" dirty="0" smtClean="0">
                <a:solidFill>
                  <a:schemeClr val="accent1">
                    <a:lumMod val="20000"/>
                    <a:lumOff val="80000"/>
                  </a:schemeClr>
                </a:solidFill>
                <a:effectLst/>
              </a:rPr>
              <a:t>Peningkatan efektifitas, efisiensi dan kemenarikan proses pembelajaran (</a:t>
            </a:r>
            <a:r>
              <a:rPr lang="sv-SE" i="1" dirty="0" smtClean="0">
                <a:solidFill>
                  <a:srgbClr val="FFFF00"/>
                </a:solidFill>
                <a:effectLst/>
              </a:rPr>
              <a:t>brand image</a:t>
            </a:r>
            <a:r>
              <a:rPr lang="sv-SE" dirty="0" smtClean="0">
                <a:solidFill>
                  <a:schemeClr val="accent1">
                    <a:lumMod val="20000"/>
                    <a:lumOff val="80000"/>
                  </a:schemeClr>
                </a:solidFill>
                <a:effectLst/>
              </a:rPr>
              <a:t> PT)</a:t>
            </a:r>
            <a:r>
              <a:rPr lang="en-US" dirty="0" smtClean="0">
                <a:solidFill>
                  <a:schemeClr val="accent1">
                    <a:lumMod val="20000"/>
                    <a:lumOff val="80000"/>
                  </a:schemeClr>
                </a:solidFill>
                <a:effectLst/>
              </a:rPr>
              <a:t>.</a:t>
            </a:r>
          </a:p>
          <a:p>
            <a:pPr eaLnBrk="1" hangingPunct="1">
              <a:buClr>
                <a:schemeClr val="accent1">
                  <a:lumMod val="20000"/>
                  <a:lumOff val="80000"/>
                </a:schemeClr>
              </a:buClr>
              <a:buSzPct val="100000"/>
              <a:buFont typeface="Wingdings" pitchFamily="2" charset="2"/>
              <a:buChar char=""/>
              <a:defRPr/>
            </a:pPr>
            <a:r>
              <a:rPr lang="en-US" dirty="0" err="1" smtClean="0">
                <a:solidFill>
                  <a:schemeClr val="accent1">
                    <a:lumMod val="20000"/>
                    <a:lumOff val="80000"/>
                  </a:schemeClr>
                </a:solidFill>
                <a:effectLst/>
              </a:rPr>
              <a:t>Pengembangan</a:t>
            </a:r>
            <a:r>
              <a:rPr lang="en-US" dirty="0" smtClean="0">
                <a:solidFill>
                  <a:schemeClr val="accent1">
                    <a:lumMod val="20000"/>
                    <a:lumOff val="80000"/>
                  </a:schemeClr>
                </a:solidFill>
                <a:effectLst/>
              </a:rPr>
              <a:t> </a:t>
            </a:r>
            <a:r>
              <a:rPr lang="en-US" dirty="0" err="1" smtClean="0">
                <a:solidFill>
                  <a:schemeClr val="accent1">
                    <a:lumMod val="20000"/>
                    <a:lumOff val="80000"/>
                  </a:schemeClr>
                </a:solidFill>
                <a:effectLst/>
              </a:rPr>
              <a:t>inovasi</a:t>
            </a:r>
            <a:r>
              <a:rPr lang="en-US" dirty="0" smtClean="0">
                <a:solidFill>
                  <a:schemeClr val="accent1">
                    <a:lumMod val="20000"/>
                    <a:lumOff val="80000"/>
                  </a:schemeClr>
                </a:solidFill>
                <a:effectLst/>
              </a:rPr>
              <a:t> </a:t>
            </a:r>
            <a:r>
              <a:rPr lang="en-US" dirty="0" err="1" smtClean="0">
                <a:solidFill>
                  <a:schemeClr val="accent1">
                    <a:lumMod val="20000"/>
                    <a:lumOff val="80000"/>
                  </a:schemeClr>
                </a:solidFill>
                <a:effectLst/>
              </a:rPr>
              <a:t>di</a:t>
            </a:r>
            <a:r>
              <a:rPr lang="en-US" dirty="0" smtClean="0">
                <a:solidFill>
                  <a:schemeClr val="accent1">
                    <a:lumMod val="20000"/>
                    <a:lumOff val="80000"/>
                  </a:schemeClr>
                </a:solidFill>
                <a:effectLst/>
              </a:rPr>
              <a:t> PT (</a:t>
            </a:r>
            <a:r>
              <a:rPr lang="en-US" dirty="0" err="1" smtClean="0">
                <a:solidFill>
                  <a:schemeClr val="accent1">
                    <a:lumMod val="20000"/>
                    <a:lumOff val="80000"/>
                  </a:schemeClr>
                </a:solidFill>
                <a:effectLst/>
              </a:rPr>
              <a:t>sain,teknologi</a:t>
            </a:r>
            <a:r>
              <a:rPr lang="en-US" dirty="0" smtClean="0">
                <a:solidFill>
                  <a:schemeClr val="accent1">
                    <a:lumMod val="20000"/>
                    <a:lumOff val="80000"/>
                  </a:schemeClr>
                </a:solidFill>
                <a:effectLst/>
              </a:rPr>
              <a:t>, </a:t>
            </a:r>
            <a:r>
              <a:rPr lang="en-US" dirty="0" err="1" smtClean="0">
                <a:solidFill>
                  <a:schemeClr val="accent1">
                    <a:lumMod val="20000"/>
                    <a:lumOff val="80000"/>
                  </a:schemeClr>
                </a:solidFill>
                <a:effectLst/>
              </a:rPr>
              <a:t>seni</a:t>
            </a:r>
            <a:r>
              <a:rPr lang="en-US" dirty="0" smtClean="0">
                <a:solidFill>
                  <a:schemeClr val="accent1">
                    <a:lumMod val="20000"/>
                    <a:lumOff val="80000"/>
                  </a:schemeClr>
                </a:solidFill>
                <a:effectLst/>
              </a:rPr>
              <a:t>, media </a:t>
            </a:r>
            <a:r>
              <a:rPr lang="en-US" dirty="0" err="1" smtClean="0">
                <a:solidFill>
                  <a:schemeClr val="accent1">
                    <a:lumMod val="20000"/>
                    <a:lumOff val="80000"/>
                  </a:schemeClr>
                </a:solidFill>
                <a:effectLst/>
              </a:rPr>
              <a:t>pembelajan</a:t>
            </a:r>
            <a:r>
              <a:rPr lang="en-US" dirty="0" smtClean="0">
                <a:solidFill>
                  <a:schemeClr val="accent1">
                    <a:lumMod val="20000"/>
                    <a:lumOff val="80000"/>
                  </a:schemeClr>
                </a:solidFill>
                <a:effectLst/>
              </a:rPr>
              <a:t>, </a:t>
            </a:r>
            <a:r>
              <a:rPr lang="en-US" dirty="0" err="1" smtClean="0">
                <a:solidFill>
                  <a:schemeClr val="accent1">
                    <a:lumMod val="20000"/>
                    <a:lumOff val="80000"/>
                  </a:schemeClr>
                </a:solidFill>
                <a:effectLst/>
              </a:rPr>
              <a:t>dll</a:t>
            </a:r>
            <a:r>
              <a:rPr lang="en-US" dirty="0" smtClean="0">
                <a:solidFill>
                  <a:schemeClr val="accent1">
                    <a:lumMod val="20000"/>
                    <a:lumOff val="80000"/>
                  </a:schemeClr>
                </a:solidFill>
                <a:effectLst/>
              </a:rPr>
              <a:t>).</a:t>
            </a:r>
          </a:p>
          <a:p>
            <a:pPr eaLnBrk="1" hangingPunct="1">
              <a:buClr>
                <a:schemeClr val="accent1">
                  <a:lumMod val="20000"/>
                  <a:lumOff val="80000"/>
                </a:schemeClr>
              </a:buClr>
              <a:buSzPct val="100000"/>
              <a:buFont typeface="Wingdings" pitchFamily="2" charset="2"/>
              <a:buChar char=""/>
              <a:defRPr/>
            </a:pPr>
            <a:endParaRPr lang="en-US" dirty="0" smtClean="0">
              <a:solidFill>
                <a:schemeClr val="accent1">
                  <a:lumMod val="20000"/>
                  <a:lumOff val="80000"/>
                </a:schemeClr>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66800" y="304800"/>
            <a:ext cx="7391400" cy="990600"/>
          </a:xfrm>
        </p:spPr>
        <p:txBody>
          <a:bodyPr/>
          <a:lstStyle/>
          <a:p>
            <a:pPr algn="ctr">
              <a:defRPr/>
            </a:pPr>
            <a:r>
              <a:rPr lang="en-US" sz="3600">
                <a:solidFill>
                  <a:srgbClr val="FFFF00"/>
                </a:solidFill>
                <a:latin typeface="Arial" pitchFamily="34" charset="0"/>
              </a:rPr>
              <a:t>MATERI PEMBELAJARAN</a:t>
            </a:r>
          </a:p>
        </p:txBody>
      </p:sp>
      <p:sp>
        <p:nvSpPr>
          <p:cNvPr id="91139" name="Rectangle 3"/>
          <p:cNvSpPr>
            <a:spLocks noGrp="1" noChangeArrowheads="1"/>
          </p:cNvSpPr>
          <p:nvPr>
            <p:ph type="body" idx="1"/>
          </p:nvPr>
        </p:nvSpPr>
        <p:spPr>
          <a:xfrm>
            <a:off x="457200" y="1524000"/>
            <a:ext cx="8382000" cy="4648200"/>
          </a:xfrm>
        </p:spPr>
        <p:txBody>
          <a:bodyPr/>
          <a:lstStyle/>
          <a:p>
            <a:pPr>
              <a:defRPr/>
            </a:pPr>
            <a:r>
              <a:rPr lang="sv-SE">
                <a:solidFill>
                  <a:srgbClr val="99CCFF"/>
                </a:solidFill>
                <a:latin typeface="Arial Narrow" pitchFamily="34" charset="0"/>
              </a:rPr>
              <a:t>Produk dan jasa pendidikan, </a:t>
            </a:r>
            <a:r>
              <a:rPr lang="en-US">
                <a:solidFill>
                  <a:srgbClr val="99CCFF"/>
                </a:solidFill>
                <a:effectLst/>
                <a:latin typeface="Arial Narrow" pitchFamily="34" charset="0"/>
              </a:rPr>
              <a:t>penelitian, dan pengabdian kepada masyarakat harus didokumentasikan dan terpublikasikan sehingga</a:t>
            </a:r>
            <a:r>
              <a:rPr lang="sv-SE">
                <a:solidFill>
                  <a:srgbClr val="99CCFF"/>
                </a:solidFill>
                <a:latin typeface="Arial Narrow" pitchFamily="34" charset="0"/>
              </a:rPr>
              <a:t> dapat </a:t>
            </a:r>
            <a:r>
              <a:rPr lang="sv-SE">
                <a:solidFill>
                  <a:srgbClr val="FF9900"/>
                </a:solidFill>
                <a:latin typeface="Arial Narrow" pitchFamily="34" charset="0"/>
              </a:rPr>
              <a:t>memperkaya bahan perkuliahan dan lebih mendekatkan materi perkuliahan tersebut dengan kondisi aktual</a:t>
            </a:r>
            <a:r>
              <a:rPr lang="sv-SE">
                <a:solidFill>
                  <a:srgbClr val="99CCFF"/>
                </a:solidFill>
                <a:latin typeface="Arial Narrow" pitchFamily="34" charset="0"/>
              </a:rPr>
              <a:t>. </a:t>
            </a:r>
          </a:p>
          <a:p>
            <a:pPr>
              <a:defRPr/>
            </a:pPr>
            <a:r>
              <a:rPr lang="sv-SE">
                <a:solidFill>
                  <a:srgbClr val="99CCFF"/>
                </a:solidFill>
                <a:latin typeface="Arial Narrow" pitchFamily="34" charset="0"/>
              </a:rPr>
              <a:t>Materi pembelajaran tersebut sebagai dasar pengembangan kompetensi mahasasiswa / lulusan.</a:t>
            </a:r>
            <a:endParaRPr lang="en-US">
              <a:solidFill>
                <a:srgbClr val="99CCFF"/>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9512" y="116632"/>
            <a:ext cx="8784976" cy="63645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Berlin Sans FB Demi" panose="020E0802020502020306" pitchFamily="34" charset="0"/>
              </a:rPr>
              <a:t>ISU INTERNASIONAL DALAM RANGKA </a:t>
            </a:r>
            <a:r>
              <a:rPr lang="id-ID" sz="3200" b="1" dirty="0" smtClean="0">
                <a:solidFill>
                  <a:schemeClr val="tx1"/>
                </a:solidFill>
                <a:latin typeface="Berlin Sans FB Demi" panose="020E0802020502020306" pitchFamily="34" charset="0"/>
              </a:rPr>
              <a:t>                       KONTEKS</a:t>
            </a:r>
            <a:r>
              <a:rPr lang="en-US" sz="3200" b="1" dirty="0" smtClean="0">
                <a:solidFill>
                  <a:schemeClr val="tx1"/>
                </a:solidFill>
                <a:latin typeface="Berlin Sans FB Demi" panose="020E0802020502020306" pitchFamily="34" charset="0"/>
              </a:rPr>
              <a:t> PENGAKUAN KUALIFIKASI</a:t>
            </a:r>
          </a:p>
          <a:p>
            <a:pPr algn="ctr"/>
            <a:endParaRPr lang="en-US" sz="2800" b="1" dirty="0" smtClean="0">
              <a:solidFill>
                <a:schemeClr val="tx1"/>
              </a:solidFill>
              <a:latin typeface="Berlin Sans FB Demi" panose="020E0802020502020306" pitchFamily="34" charset="0"/>
            </a:endParaRPr>
          </a:p>
          <a:p>
            <a:pPr marL="514350" indent="-514350">
              <a:buFont typeface="+mj-lt"/>
              <a:buAutoNum type="arabicPeriod"/>
            </a:pPr>
            <a:r>
              <a:rPr lang="en-US" sz="2800" b="1" dirty="0" err="1" smtClean="0">
                <a:solidFill>
                  <a:schemeClr val="tx1"/>
                </a:solidFill>
                <a:latin typeface="Berlin Sans FB Demi" panose="020E0802020502020306" pitchFamily="34" charset="0"/>
              </a:rPr>
              <a:t>Sistem</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penjaminan</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mutu</a:t>
            </a:r>
            <a:r>
              <a:rPr lang="en-US" sz="2800" b="1" dirty="0" smtClean="0">
                <a:solidFill>
                  <a:schemeClr val="tx1"/>
                </a:solidFill>
                <a:latin typeface="Berlin Sans FB Demi" panose="020E0802020502020306" pitchFamily="34" charset="0"/>
              </a:rPr>
              <a:t> internal (SPMI) </a:t>
            </a:r>
            <a:r>
              <a:rPr lang="en-US" sz="2800" b="1" dirty="0" err="1" smtClean="0">
                <a:solidFill>
                  <a:schemeClr val="tx1"/>
                </a:solidFill>
                <a:latin typeface="Berlin Sans FB Demi" panose="020E0802020502020306" pitchFamily="34" charset="0"/>
              </a:rPr>
              <a:t>dan</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eksternal</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Akreditasi</a:t>
            </a:r>
            <a:r>
              <a:rPr lang="en-US" sz="2800" b="1" dirty="0" smtClean="0">
                <a:solidFill>
                  <a:schemeClr val="tx1"/>
                </a:solidFill>
                <a:latin typeface="Berlin Sans FB Demi" panose="020E0802020502020306" pitchFamily="34" charset="0"/>
              </a:rPr>
              <a:t>)</a:t>
            </a:r>
          </a:p>
          <a:p>
            <a:pPr marL="514350" indent="-514350">
              <a:buFont typeface="+mj-lt"/>
              <a:buAutoNum type="arabicPeriod"/>
            </a:pPr>
            <a:r>
              <a:rPr lang="en-US" sz="2800" b="1" dirty="0" err="1" smtClean="0">
                <a:solidFill>
                  <a:schemeClr val="tx1"/>
                </a:solidFill>
                <a:latin typeface="Berlin Sans FB Demi" panose="020E0802020502020306" pitchFamily="34" charset="0"/>
              </a:rPr>
              <a:t>Kerangka</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Kualifikasi</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Nasional</a:t>
            </a:r>
            <a:r>
              <a:rPr lang="en-US" sz="2800" b="1" dirty="0" smtClean="0">
                <a:solidFill>
                  <a:schemeClr val="tx1"/>
                </a:solidFill>
                <a:latin typeface="Berlin Sans FB Demi" panose="020E0802020502020306" pitchFamily="34" charset="0"/>
              </a:rPr>
              <a:t> (KKNI)</a:t>
            </a:r>
          </a:p>
          <a:p>
            <a:pPr marL="514350" indent="-514350">
              <a:buFont typeface="+mj-lt"/>
              <a:buAutoNum type="arabicPeriod"/>
            </a:pPr>
            <a:r>
              <a:rPr lang="en-US" sz="2800" b="1" dirty="0" err="1" smtClean="0">
                <a:solidFill>
                  <a:schemeClr val="tx1"/>
                </a:solidFill>
                <a:latin typeface="Berlin Sans FB Demi" panose="020E0802020502020306" pitchFamily="34" charset="0"/>
              </a:rPr>
              <a:t>Pangkalan</a:t>
            </a:r>
            <a:r>
              <a:rPr lang="en-US" sz="2800" b="1" dirty="0" smtClean="0">
                <a:solidFill>
                  <a:schemeClr val="tx1"/>
                </a:solidFill>
                <a:latin typeface="Berlin Sans FB Demi" panose="020E0802020502020306" pitchFamily="34" charset="0"/>
              </a:rPr>
              <a:t> Data </a:t>
            </a:r>
            <a:r>
              <a:rPr lang="en-US" sz="2800" b="1" dirty="0" err="1" smtClean="0">
                <a:solidFill>
                  <a:schemeClr val="tx1"/>
                </a:solidFill>
                <a:latin typeface="Berlin Sans FB Demi" panose="020E0802020502020306" pitchFamily="34" charset="0"/>
              </a:rPr>
              <a:t>Perguruan</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Tinggi</a:t>
            </a:r>
            <a:r>
              <a:rPr lang="en-US" sz="2800" b="1" dirty="0" smtClean="0">
                <a:solidFill>
                  <a:schemeClr val="tx1"/>
                </a:solidFill>
                <a:latin typeface="Berlin Sans FB Demi" panose="020E0802020502020306" pitchFamily="34" charset="0"/>
              </a:rPr>
              <a:t> (PDPT)</a:t>
            </a:r>
          </a:p>
          <a:p>
            <a:pPr marL="514350" indent="-514350">
              <a:buFont typeface="+mj-lt"/>
              <a:buAutoNum type="arabicPeriod"/>
            </a:pPr>
            <a:r>
              <a:rPr lang="en-US" sz="2800" b="1" dirty="0" smtClean="0">
                <a:solidFill>
                  <a:schemeClr val="tx1"/>
                </a:solidFill>
                <a:latin typeface="Berlin Sans FB Demi" panose="020E0802020502020306" pitchFamily="34" charset="0"/>
              </a:rPr>
              <a:t>Diploma </a:t>
            </a:r>
            <a:r>
              <a:rPr lang="en-US" sz="2800" b="1" dirty="0" err="1" smtClean="0">
                <a:solidFill>
                  <a:schemeClr val="tx1"/>
                </a:solidFill>
                <a:latin typeface="Berlin Sans FB Demi" panose="020E0802020502020306" pitchFamily="34" charset="0"/>
              </a:rPr>
              <a:t>Suplemen</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Surat</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Keterangan</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Pendukung</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Ijazah</a:t>
            </a:r>
            <a:r>
              <a:rPr lang="en-US" sz="2800" b="1" dirty="0" smtClean="0">
                <a:solidFill>
                  <a:schemeClr val="tx1"/>
                </a:solidFill>
                <a:latin typeface="Berlin Sans FB Demi" panose="020E0802020502020306" pitchFamily="34" charset="0"/>
              </a:rPr>
              <a:t>) </a:t>
            </a:r>
          </a:p>
          <a:p>
            <a:pPr marL="514350" indent="-514350">
              <a:buFont typeface="+mj-lt"/>
              <a:buAutoNum type="arabicPeriod"/>
            </a:pPr>
            <a:r>
              <a:rPr lang="en-US" sz="2800" b="1" dirty="0" smtClean="0">
                <a:solidFill>
                  <a:schemeClr val="tx1"/>
                </a:solidFill>
                <a:latin typeface="Berlin Sans FB Demi" panose="020E0802020502020306" pitchFamily="34" charset="0"/>
              </a:rPr>
              <a:t>PJJ (</a:t>
            </a:r>
            <a:r>
              <a:rPr lang="en-US" sz="2800" b="1" dirty="0" err="1" smtClean="0">
                <a:solidFill>
                  <a:schemeClr val="tx1"/>
                </a:solidFill>
                <a:latin typeface="Berlin Sans FB Demi" panose="020E0802020502020306" pitchFamily="34" charset="0"/>
              </a:rPr>
              <a:t>Mutu</a:t>
            </a:r>
            <a:r>
              <a:rPr lang="en-US" sz="2800" b="1" dirty="0" smtClean="0">
                <a:solidFill>
                  <a:schemeClr val="tx1"/>
                </a:solidFill>
                <a:latin typeface="Berlin Sans FB Demi" panose="020E0802020502020306" pitchFamily="34" charset="0"/>
              </a:rPr>
              <a:t> </a:t>
            </a:r>
            <a:r>
              <a:rPr lang="en-US" sz="2800" b="1" dirty="0" err="1" smtClean="0">
                <a:solidFill>
                  <a:schemeClr val="tx1"/>
                </a:solidFill>
                <a:latin typeface="Berlin Sans FB Demi" panose="020E0802020502020306" pitchFamily="34" charset="0"/>
              </a:rPr>
              <a:t>dan</a:t>
            </a:r>
            <a:r>
              <a:rPr lang="en-US" sz="2800" b="1" dirty="0" smtClean="0">
                <a:solidFill>
                  <a:schemeClr val="tx1"/>
                </a:solidFill>
                <a:latin typeface="Berlin Sans FB Demi" panose="020E0802020502020306" pitchFamily="34" charset="0"/>
              </a:rPr>
              <a:t> </a:t>
            </a:r>
            <a:r>
              <a:rPr lang="en-US" sz="2800" b="1" dirty="0" err="1">
                <a:solidFill>
                  <a:schemeClr val="tx1"/>
                </a:solidFill>
                <a:latin typeface="Berlin Sans FB Demi" panose="020E0802020502020306" pitchFamily="34" charset="0"/>
              </a:rPr>
              <a:t>A</a:t>
            </a:r>
            <a:r>
              <a:rPr lang="en-US" sz="2800" b="1" dirty="0" err="1" smtClean="0">
                <a:solidFill>
                  <a:schemeClr val="tx1"/>
                </a:solidFill>
                <a:latin typeface="Berlin Sans FB Demi" panose="020E0802020502020306" pitchFamily="34" charset="0"/>
              </a:rPr>
              <a:t>kses</a:t>
            </a:r>
            <a:r>
              <a:rPr lang="en-US" sz="2800" b="1" dirty="0" smtClean="0">
                <a:solidFill>
                  <a:schemeClr val="tx1"/>
                </a:solidFill>
                <a:latin typeface="Berlin Sans FB Demi" panose="020E0802020502020306" pitchFamily="34" charset="0"/>
              </a:rPr>
              <a:t>)</a:t>
            </a:r>
          </a:p>
        </p:txBody>
      </p:sp>
    </p:spTree>
    <p:extLst>
      <p:ext uri="{BB962C8B-B14F-4D97-AF65-F5344CB8AC3E}">
        <p14:creationId xmlns="" xmlns:p14="http://schemas.microsoft.com/office/powerpoint/2010/main" val="35448986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80" y="476672"/>
            <a:ext cx="8856984" cy="1080120"/>
          </a:xfrm>
          <a:noFill/>
        </p:spPr>
        <p:txBody>
          <a:bodyPr/>
          <a:lstStyle/>
          <a:p>
            <a:r>
              <a:rPr lang="id-ID" dirty="0" smtClean="0">
                <a:solidFill>
                  <a:srgbClr val="FFFF00"/>
                </a:solidFill>
                <a:latin typeface="Berlin Sans FB Demi" panose="020E0802020502020306" pitchFamily="34" charset="0"/>
              </a:rPr>
              <a:t>Pendidik Profesional</a:t>
            </a:r>
            <a:endParaRPr lang="id-ID" dirty="0">
              <a:solidFill>
                <a:srgbClr val="FFFF00"/>
              </a:solidFill>
              <a:latin typeface="Berlin Sans FB Demi" panose="020E0802020502020306" pitchFamily="34" charset="0"/>
            </a:endParaRPr>
          </a:p>
        </p:txBody>
      </p:sp>
      <p:sp>
        <p:nvSpPr>
          <p:cNvPr id="3" name="Content Placeholder 2"/>
          <p:cNvSpPr>
            <a:spLocks noGrp="1"/>
          </p:cNvSpPr>
          <p:nvPr>
            <p:ph idx="1"/>
          </p:nvPr>
        </p:nvSpPr>
        <p:spPr>
          <a:xfrm>
            <a:off x="213272" y="1844824"/>
            <a:ext cx="8856984" cy="3888433"/>
          </a:xfrm>
          <a:noFill/>
        </p:spPr>
        <p:txBody>
          <a:bodyPr/>
          <a:lstStyle/>
          <a:p>
            <a:pPr>
              <a:buFont typeface="Wingdings" panose="05000000000000000000" pitchFamily="2" charset="2"/>
              <a:buChar char="§"/>
            </a:pPr>
            <a:r>
              <a:rPr lang="id-ID" sz="3600" dirty="0" smtClean="0">
                <a:solidFill>
                  <a:schemeClr val="bg1"/>
                </a:solidFill>
                <a:latin typeface="Berlin Sans FB Demi" panose="020E0802020502020306" pitchFamily="34" charset="0"/>
              </a:rPr>
              <a:t>  </a:t>
            </a:r>
            <a:r>
              <a:rPr lang="en-US" sz="3600" dirty="0" err="1" smtClean="0">
                <a:solidFill>
                  <a:schemeClr val="bg1"/>
                </a:solidFill>
                <a:latin typeface="Berlin Sans FB Demi" panose="020E0802020502020306" pitchFamily="34" charset="0"/>
              </a:rPr>
              <a:t>Jabatan</a:t>
            </a:r>
            <a:r>
              <a:rPr lang="en-US" sz="3600" dirty="0" smtClean="0">
                <a:solidFill>
                  <a:schemeClr val="bg1"/>
                </a:solidFill>
                <a:latin typeface="Berlin Sans FB Demi" panose="020E0802020502020306" pitchFamily="34" charset="0"/>
              </a:rPr>
              <a:t> </a:t>
            </a:r>
            <a:r>
              <a:rPr lang="en-US" sz="3600" dirty="0" err="1">
                <a:solidFill>
                  <a:schemeClr val="bg1"/>
                </a:solidFill>
                <a:latin typeface="Berlin Sans FB Demi" panose="020E0802020502020306" pitchFamily="34" charset="0"/>
              </a:rPr>
              <a:t>Fungsional</a:t>
            </a:r>
            <a:r>
              <a:rPr lang="en-US" sz="3600" dirty="0">
                <a:solidFill>
                  <a:schemeClr val="bg1"/>
                </a:solidFill>
                <a:latin typeface="Berlin Sans FB Demi" panose="020E0802020502020306" pitchFamily="34" charset="0"/>
              </a:rPr>
              <a:t> </a:t>
            </a:r>
            <a:r>
              <a:rPr lang="en-US" sz="3600" dirty="0" err="1">
                <a:solidFill>
                  <a:schemeClr val="bg1"/>
                </a:solidFill>
                <a:latin typeface="Berlin Sans FB Demi" panose="020E0802020502020306" pitchFamily="34" charset="0"/>
              </a:rPr>
              <a:t>Akademik</a:t>
            </a:r>
            <a:r>
              <a:rPr lang="en-US" sz="3600" dirty="0">
                <a:solidFill>
                  <a:schemeClr val="bg1"/>
                </a:solidFill>
                <a:latin typeface="Berlin Sans FB Demi" panose="020E0802020502020306" pitchFamily="34" charset="0"/>
              </a:rPr>
              <a:t> (JAFA) :</a:t>
            </a:r>
          </a:p>
          <a:p>
            <a:pPr lvl="2"/>
            <a:r>
              <a:rPr lang="en-US" sz="3200" dirty="0" err="1" smtClean="0">
                <a:solidFill>
                  <a:schemeClr val="bg1"/>
                </a:solidFill>
                <a:latin typeface="Berlin Sans FB Demi" panose="020E0802020502020306" pitchFamily="34" charset="0"/>
              </a:rPr>
              <a:t>Asisten</a:t>
            </a:r>
            <a:r>
              <a:rPr lang="en-US" sz="3200" dirty="0" smtClean="0">
                <a:solidFill>
                  <a:schemeClr val="bg1"/>
                </a:solidFill>
                <a:latin typeface="Berlin Sans FB Demi" panose="020E0802020502020306" pitchFamily="34" charset="0"/>
              </a:rPr>
              <a:t> </a:t>
            </a:r>
            <a:r>
              <a:rPr lang="en-US" sz="3200" dirty="0" err="1">
                <a:solidFill>
                  <a:schemeClr val="bg1"/>
                </a:solidFill>
                <a:latin typeface="Berlin Sans FB Demi" panose="020E0802020502020306" pitchFamily="34" charset="0"/>
              </a:rPr>
              <a:t>Ahli</a:t>
            </a:r>
            <a:endParaRPr lang="en-US" sz="3200" dirty="0">
              <a:solidFill>
                <a:schemeClr val="bg1"/>
              </a:solidFill>
              <a:latin typeface="Berlin Sans FB Demi" panose="020E0802020502020306" pitchFamily="34" charset="0"/>
            </a:endParaRPr>
          </a:p>
          <a:p>
            <a:pPr lvl="2"/>
            <a:r>
              <a:rPr lang="en-US" sz="3200" dirty="0" err="1" smtClean="0">
                <a:solidFill>
                  <a:schemeClr val="bg1"/>
                </a:solidFill>
                <a:latin typeface="Berlin Sans FB Demi" panose="020E0802020502020306" pitchFamily="34" charset="0"/>
              </a:rPr>
              <a:t>Lektor</a:t>
            </a:r>
            <a:endParaRPr lang="en-US" sz="3200" dirty="0">
              <a:solidFill>
                <a:schemeClr val="bg1"/>
              </a:solidFill>
              <a:latin typeface="Berlin Sans FB Demi" panose="020E0802020502020306" pitchFamily="34" charset="0"/>
            </a:endParaRPr>
          </a:p>
          <a:p>
            <a:pPr lvl="2"/>
            <a:r>
              <a:rPr lang="en-US" sz="3200" dirty="0" err="1" smtClean="0">
                <a:solidFill>
                  <a:schemeClr val="bg1"/>
                </a:solidFill>
                <a:latin typeface="Berlin Sans FB Demi" panose="020E0802020502020306" pitchFamily="34" charset="0"/>
              </a:rPr>
              <a:t>Lektor</a:t>
            </a:r>
            <a:r>
              <a:rPr lang="en-US" sz="3200" dirty="0" smtClean="0">
                <a:solidFill>
                  <a:schemeClr val="bg1"/>
                </a:solidFill>
                <a:latin typeface="Berlin Sans FB Demi" panose="020E0802020502020306" pitchFamily="34" charset="0"/>
              </a:rPr>
              <a:t> </a:t>
            </a:r>
            <a:r>
              <a:rPr lang="en-US" sz="3200" dirty="0" err="1">
                <a:solidFill>
                  <a:schemeClr val="bg1"/>
                </a:solidFill>
                <a:latin typeface="Berlin Sans FB Demi" panose="020E0802020502020306" pitchFamily="34" charset="0"/>
              </a:rPr>
              <a:t>Kepala</a:t>
            </a:r>
            <a:endParaRPr lang="en-US" sz="3200" dirty="0">
              <a:solidFill>
                <a:schemeClr val="bg1"/>
              </a:solidFill>
              <a:latin typeface="Berlin Sans FB Demi" panose="020E0802020502020306" pitchFamily="34" charset="0"/>
            </a:endParaRPr>
          </a:p>
          <a:p>
            <a:pPr lvl="2"/>
            <a:r>
              <a:rPr lang="id-ID" sz="3200" dirty="0" smtClean="0">
                <a:solidFill>
                  <a:schemeClr val="bg1"/>
                </a:solidFill>
                <a:latin typeface="Berlin Sans FB Demi" panose="020E0802020502020306" pitchFamily="34" charset="0"/>
              </a:rPr>
              <a:t>Profesor</a:t>
            </a:r>
          </a:p>
          <a:p>
            <a:pPr>
              <a:buFont typeface="Wingdings" panose="05000000000000000000" pitchFamily="2" charset="2"/>
              <a:buChar char="§"/>
            </a:pPr>
            <a:r>
              <a:rPr lang="id-ID" sz="4000" dirty="0" smtClean="0">
                <a:solidFill>
                  <a:schemeClr val="bg1"/>
                </a:solidFill>
                <a:latin typeface="Berlin Sans FB Demi" panose="020E0802020502020306" pitchFamily="34" charset="0"/>
              </a:rPr>
              <a:t>   Sertifikasi Dosen</a:t>
            </a:r>
            <a:endParaRPr lang="en-US" sz="4000" dirty="0">
              <a:solidFill>
                <a:schemeClr val="bg1"/>
              </a:solidFill>
              <a:latin typeface="Berlin Sans FB Demi" panose="020E0802020502020306" pitchFamily="34" charset="0"/>
            </a:endParaRPr>
          </a:p>
          <a:p>
            <a:endParaRPr lang="id-ID" dirty="0"/>
          </a:p>
        </p:txBody>
      </p:sp>
    </p:spTree>
    <p:extLst>
      <p:ext uri="{BB962C8B-B14F-4D97-AF65-F5344CB8AC3E}">
        <p14:creationId xmlns="" xmlns:p14="http://schemas.microsoft.com/office/powerpoint/2010/main" val="304076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1" y="548680"/>
            <a:ext cx="8856984" cy="1080120"/>
          </a:xfrm>
          <a:solidFill>
            <a:schemeClr val="bg1"/>
          </a:solidFill>
        </p:spPr>
        <p:txBody>
          <a:bodyPr/>
          <a:lstStyle/>
          <a:p>
            <a:r>
              <a:rPr lang="id-ID" dirty="0" smtClean="0">
                <a:solidFill>
                  <a:srgbClr val="0000CC"/>
                </a:solidFill>
                <a:latin typeface="Berlin Sans FB Demi" panose="020E0802020502020306" pitchFamily="34" charset="0"/>
              </a:rPr>
              <a:t/>
            </a:r>
            <a:br>
              <a:rPr lang="id-ID" dirty="0" smtClean="0">
                <a:solidFill>
                  <a:srgbClr val="0000CC"/>
                </a:solidFill>
                <a:latin typeface="Berlin Sans FB Demi" panose="020E0802020502020306" pitchFamily="34" charset="0"/>
              </a:rPr>
            </a:br>
            <a:r>
              <a:rPr lang="id-ID" dirty="0" smtClean="0">
                <a:solidFill>
                  <a:srgbClr val="0000CC"/>
                </a:solidFill>
                <a:latin typeface="Berlin Sans FB Demi" panose="020E0802020502020306" pitchFamily="34" charset="0"/>
              </a:rPr>
              <a:t>Permenpan N0 17/2013</a:t>
            </a:r>
            <a:br>
              <a:rPr lang="id-ID" dirty="0" smtClean="0">
                <a:solidFill>
                  <a:srgbClr val="0000CC"/>
                </a:solidFill>
                <a:latin typeface="Berlin Sans FB Demi" panose="020E0802020502020306" pitchFamily="34" charset="0"/>
              </a:rPr>
            </a:br>
            <a:endParaRPr lang="id-ID" dirty="0">
              <a:solidFill>
                <a:srgbClr val="0000CC"/>
              </a:solidFill>
              <a:latin typeface="Berlin Sans FB Demi" panose="020E0802020502020306" pitchFamily="34" charset="0"/>
            </a:endParaRPr>
          </a:p>
        </p:txBody>
      </p:sp>
      <p:sp>
        <p:nvSpPr>
          <p:cNvPr id="3" name="Content Placeholder 2"/>
          <p:cNvSpPr>
            <a:spLocks noGrp="1"/>
          </p:cNvSpPr>
          <p:nvPr>
            <p:ph idx="1"/>
          </p:nvPr>
        </p:nvSpPr>
        <p:spPr>
          <a:xfrm>
            <a:off x="153451" y="1844824"/>
            <a:ext cx="8856984" cy="3888433"/>
          </a:xfrm>
          <a:solidFill>
            <a:schemeClr val="bg1"/>
          </a:solidFill>
        </p:spPr>
        <p:txBody>
          <a:bodyPr/>
          <a:lstStyle/>
          <a:p>
            <a:pPr marL="0" indent="0">
              <a:buNone/>
            </a:pPr>
            <a:r>
              <a:rPr lang="id-ID" sz="3600" dirty="0" smtClean="0">
                <a:solidFill>
                  <a:schemeClr val="tx1"/>
                </a:solidFill>
                <a:latin typeface="Berlin Sans FB Demi" panose="020E0802020502020306" pitchFamily="34" charset="0"/>
              </a:rPr>
              <a:t>Pasal 26 (3)</a:t>
            </a:r>
          </a:p>
          <a:p>
            <a:pPr>
              <a:buFont typeface="Wingdings" panose="05000000000000000000" pitchFamily="2" charset="2"/>
              <a:buChar char="§"/>
            </a:pPr>
            <a:r>
              <a:rPr lang="id-ID" sz="3600" dirty="0" smtClean="0">
                <a:solidFill>
                  <a:schemeClr val="tx1"/>
                </a:solidFill>
                <a:latin typeface="Berlin Sans FB Demi" panose="020E0802020502020306" pitchFamily="34" charset="0"/>
              </a:rPr>
              <a:t>Kenaikan jabatan Akademik Dosen untuk menjadi LK atau Profesor harus memiliki ijazah Doktor (S3) atau yang sederajat</a:t>
            </a:r>
          </a:p>
          <a:p>
            <a:pPr marL="0" indent="0">
              <a:buNone/>
            </a:pPr>
            <a:endParaRPr lang="id-ID" sz="3600" dirty="0" smtClean="0">
              <a:solidFill>
                <a:schemeClr val="tx1"/>
              </a:solidFill>
              <a:latin typeface="Berlin Sans FB Demi" panose="020E0802020502020306" pitchFamily="34" charset="0"/>
            </a:endParaRPr>
          </a:p>
          <a:p>
            <a:pPr>
              <a:buFont typeface="Wingdings" panose="05000000000000000000" pitchFamily="2" charset="2"/>
              <a:buChar char="§"/>
            </a:pPr>
            <a:endParaRPr lang="id-ID" dirty="0"/>
          </a:p>
        </p:txBody>
      </p:sp>
    </p:spTree>
    <p:extLst>
      <p:ext uri="{BB962C8B-B14F-4D97-AF65-F5344CB8AC3E}">
        <p14:creationId xmlns="" xmlns:p14="http://schemas.microsoft.com/office/powerpoint/2010/main" val="148780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68" y="116632"/>
            <a:ext cx="8856984" cy="792088"/>
          </a:xfrm>
          <a:solidFill>
            <a:schemeClr val="bg1"/>
          </a:solidFill>
        </p:spPr>
        <p:txBody>
          <a:bodyPr/>
          <a:lstStyle/>
          <a:p>
            <a:r>
              <a:rPr lang="id-ID" dirty="0" smtClean="0">
                <a:solidFill>
                  <a:srgbClr val="0000CC"/>
                </a:solidFill>
                <a:latin typeface="Berlin Sans FB Demi" panose="020E0802020502020306" pitchFamily="34" charset="0"/>
              </a:rPr>
              <a:t/>
            </a:r>
            <a:br>
              <a:rPr lang="id-ID" dirty="0" smtClean="0">
                <a:solidFill>
                  <a:srgbClr val="0000CC"/>
                </a:solidFill>
                <a:latin typeface="Berlin Sans FB Demi" panose="020E0802020502020306" pitchFamily="34" charset="0"/>
              </a:rPr>
            </a:br>
            <a:r>
              <a:rPr lang="id-ID" dirty="0" smtClean="0">
                <a:solidFill>
                  <a:srgbClr val="0000CC"/>
                </a:solidFill>
                <a:latin typeface="Berlin Sans FB Demi" panose="020E0802020502020306" pitchFamily="34" charset="0"/>
              </a:rPr>
              <a:t>Permenpan N0 17/2013</a:t>
            </a:r>
            <a:br>
              <a:rPr lang="id-ID" dirty="0" smtClean="0">
                <a:solidFill>
                  <a:srgbClr val="0000CC"/>
                </a:solidFill>
                <a:latin typeface="Berlin Sans FB Demi" panose="020E0802020502020306" pitchFamily="34" charset="0"/>
              </a:rPr>
            </a:br>
            <a:endParaRPr lang="id-ID" dirty="0">
              <a:solidFill>
                <a:srgbClr val="0000CC"/>
              </a:solidFill>
              <a:latin typeface="Berlin Sans FB Demi" panose="020E0802020502020306" pitchFamily="34" charset="0"/>
            </a:endParaRPr>
          </a:p>
        </p:txBody>
      </p:sp>
      <p:sp>
        <p:nvSpPr>
          <p:cNvPr id="3" name="Content Placeholder 2"/>
          <p:cNvSpPr>
            <a:spLocks noGrp="1"/>
          </p:cNvSpPr>
          <p:nvPr>
            <p:ph idx="1"/>
          </p:nvPr>
        </p:nvSpPr>
        <p:spPr>
          <a:xfrm>
            <a:off x="178768" y="1052736"/>
            <a:ext cx="8856984" cy="5733256"/>
          </a:xfrm>
          <a:solidFill>
            <a:schemeClr val="bg1"/>
          </a:solidFill>
        </p:spPr>
        <p:txBody>
          <a:bodyPr/>
          <a:lstStyle/>
          <a:p>
            <a:pPr marL="0" indent="0">
              <a:buNone/>
            </a:pPr>
            <a:r>
              <a:rPr lang="id-ID" dirty="0" smtClean="0">
                <a:solidFill>
                  <a:schemeClr val="tx1"/>
                </a:solidFill>
                <a:latin typeface="Berlin Sans FB Demi" panose="020E0802020502020306" pitchFamily="34" charset="0"/>
              </a:rPr>
              <a:t>Pasal 26 (4)</a:t>
            </a:r>
          </a:p>
          <a:p>
            <a:pPr marL="0" indent="0">
              <a:buNone/>
            </a:pPr>
            <a:r>
              <a:rPr lang="id-ID" sz="2800" dirty="0" smtClean="0">
                <a:solidFill>
                  <a:schemeClr val="tx1"/>
                </a:solidFill>
                <a:latin typeface="Berlin Sans FB Demi" panose="020E0802020502020306" pitchFamily="34" charset="0"/>
              </a:rPr>
              <a:t>Kenaikan jabatan Akademik Dosen untuk menjadi :</a:t>
            </a:r>
          </a:p>
          <a:p>
            <a:pPr marL="514350" indent="-514350">
              <a:buFont typeface="+mj-lt"/>
              <a:buAutoNum type="alphaLcPeriod"/>
            </a:pPr>
            <a:r>
              <a:rPr lang="id-ID" sz="2800" dirty="0" smtClean="0">
                <a:solidFill>
                  <a:srgbClr val="0000CC"/>
                </a:solidFill>
                <a:latin typeface="Berlin Sans FB Demi" panose="020E0802020502020306" pitchFamily="34" charset="0"/>
              </a:rPr>
              <a:t>Lektor</a:t>
            </a:r>
            <a:r>
              <a:rPr lang="id-ID" sz="2800" dirty="0" smtClean="0">
                <a:solidFill>
                  <a:schemeClr val="tx1"/>
                </a:solidFill>
                <a:latin typeface="Berlin Sans FB Demi" panose="020E0802020502020306" pitchFamily="34" charset="0"/>
              </a:rPr>
              <a:t> minimal wajib memiliki karya ilmiah yang diterbitkan pada </a:t>
            </a:r>
            <a:r>
              <a:rPr lang="id-ID" sz="2800" dirty="0" smtClean="0">
                <a:solidFill>
                  <a:srgbClr val="0000CC"/>
                </a:solidFill>
                <a:latin typeface="Berlin Sans FB Demi" panose="020E0802020502020306" pitchFamily="34" charset="0"/>
              </a:rPr>
              <a:t>jurnal ilmiah</a:t>
            </a:r>
          </a:p>
          <a:p>
            <a:pPr marL="514350" indent="-514350">
              <a:buFont typeface="+mj-lt"/>
              <a:buAutoNum type="alphaLcPeriod"/>
            </a:pPr>
            <a:endParaRPr lang="id-ID" sz="2800" dirty="0" smtClean="0">
              <a:solidFill>
                <a:schemeClr val="tx1"/>
              </a:solidFill>
              <a:latin typeface="Berlin Sans FB Demi" panose="020E0802020502020306" pitchFamily="34" charset="0"/>
            </a:endParaRPr>
          </a:p>
          <a:p>
            <a:pPr marL="514350" indent="-514350">
              <a:buFont typeface="+mj-lt"/>
              <a:buAutoNum type="alphaLcPeriod"/>
            </a:pPr>
            <a:r>
              <a:rPr lang="id-ID" sz="2800" dirty="0" smtClean="0">
                <a:solidFill>
                  <a:srgbClr val="0000CC"/>
                </a:solidFill>
                <a:latin typeface="Berlin Sans FB Demi" panose="020E0802020502020306" pitchFamily="34" charset="0"/>
              </a:rPr>
              <a:t>Lektor Kepala </a:t>
            </a:r>
            <a:r>
              <a:rPr lang="id-ID" sz="2800" dirty="0" smtClean="0">
                <a:solidFill>
                  <a:schemeClr val="tx1"/>
                </a:solidFill>
                <a:latin typeface="Berlin Sans FB Demi" panose="020E0802020502020306" pitchFamily="34" charset="0"/>
              </a:rPr>
              <a:t>minimal </a:t>
            </a:r>
            <a:r>
              <a:rPr lang="id-ID" sz="2800" dirty="0">
                <a:solidFill>
                  <a:schemeClr val="tx1"/>
                </a:solidFill>
                <a:latin typeface="Berlin Sans FB Demi" panose="020E0802020502020306" pitchFamily="34" charset="0"/>
              </a:rPr>
              <a:t>wajib memiliki karya ilmiah yang diterbitkan pada </a:t>
            </a:r>
            <a:r>
              <a:rPr lang="id-ID" sz="2800" dirty="0" smtClean="0">
                <a:solidFill>
                  <a:schemeClr val="tx1"/>
                </a:solidFill>
                <a:latin typeface="Berlin Sans FB Demi" panose="020E0802020502020306" pitchFamily="34" charset="0"/>
              </a:rPr>
              <a:t>jurnal </a:t>
            </a:r>
            <a:r>
              <a:rPr lang="id-ID" sz="2800" dirty="0" smtClean="0">
                <a:solidFill>
                  <a:srgbClr val="0000CC"/>
                </a:solidFill>
                <a:latin typeface="Berlin Sans FB Demi" panose="020E0802020502020306" pitchFamily="34" charset="0"/>
              </a:rPr>
              <a:t>nasional terkreditasi</a:t>
            </a:r>
          </a:p>
          <a:p>
            <a:pPr marL="514350" indent="-514350">
              <a:buFont typeface="+mj-lt"/>
              <a:buAutoNum type="alphaLcPeriod"/>
            </a:pPr>
            <a:endParaRPr lang="id-ID" sz="2800" dirty="0" smtClean="0">
              <a:solidFill>
                <a:schemeClr val="tx1"/>
              </a:solidFill>
              <a:latin typeface="Berlin Sans FB Demi" panose="020E0802020502020306" pitchFamily="34" charset="0"/>
            </a:endParaRPr>
          </a:p>
          <a:p>
            <a:pPr marL="514350" indent="-514350">
              <a:buFont typeface="+mj-lt"/>
              <a:buAutoNum type="alphaLcPeriod"/>
            </a:pPr>
            <a:r>
              <a:rPr lang="id-ID" sz="2800" dirty="0" smtClean="0">
                <a:solidFill>
                  <a:srgbClr val="0000CC"/>
                </a:solidFill>
                <a:latin typeface="Berlin Sans FB Demi" panose="020E0802020502020306" pitchFamily="34" charset="0"/>
              </a:rPr>
              <a:t>Profesor</a:t>
            </a:r>
            <a:r>
              <a:rPr lang="id-ID" sz="2800" dirty="0" smtClean="0">
                <a:solidFill>
                  <a:schemeClr val="tx1"/>
                </a:solidFill>
                <a:latin typeface="Berlin Sans FB Demi" panose="020E0802020502020306" pitchFamily="34" charset="0"/>
              </a:rPr>
              <a:t> minimal </a:t>
            </a:r>
            <a:r>
              <a:rPr lang="id-ID" sz="2800" dirty="0">
                <a:solidFill>
                  <a:schemeClr val="tx1"/>
                </a:solidFill>
                <a:latin typeface="Berlin Sans FB Demi" panose="020E0802020502020306" pitchFamily="34" charset="0"/>
              </a:rPr>
              <a:t>wajib memiliki karya ilmiah yang diterbitkan pada </a:t>
            </a:r>
            <a:r>
              <a:rPr lang="id-ID" sz="2800" dirty="0">
                <a:solidFill>
                  <a:srgbClr val="0000CC"/>
                </a:solidFill>
                <a:latin typeface="Berlin Sans FB Demi" panose="020E0802020502020306" pitchFamily="34" charset="0"/>
              </a:rPr>
              <a:t>jurnal </a:t>
            </a:r>
            <a:r>
              <a:rPr lang="id-ID" sz="2800" dirty="0" smtClean="0">
                <a:solidFill>
                  <a:srgbClr val="0000CC"/>
                </a:solidFill>
                <a:latin typeface="Berlin Sans FB Demi" panose="020E0802020502020306" pitchFamily="34" charset="0"/>
              </a:rPr>
              <a:t>internasional bereputasi</a:t>
            </a:r>
            <a:endParaRPr lang="id-ID" sz="2800" dirty="0">
              <a:solidFill>
                <a:srgbClr val="0000CC"/>
              </a:solidFill>
              <a:latin typeface="Berlin Sans FB Demi" panose="020E0802020502020306" pitchFamily="34" charset="0"/>
            </a:endParaRPr>
          </a:p>
          <a:p>
            <a:pPr marL="742950" indent="-742950">
              <a:buAutoNum type="alphaLcPeriod"/>
            </a:pPr>
            <a:endParaRPr lang="id-ID" sz="3600" dirty="0">
              <a:solidFill>
                <a:schemeClr val="tx1"/>
              </a:solidFill>
              <a:latin typeface="Berlin Sans FB Demi" panose="020E0802020502020306" pitchFamily="34" charset="0"/>
            </a:endParaRPr>
          </a:p>
          <a:p>
            <a:pPr marL="0" indent="0">
              <a:buNone/>
            </a:pPr>
            <a:endParaRPr lang="id-ID" sz="3600" dirty="0" smtClean="0">
              <a:solidFill>
                <a:schemeClr val="tx1"/>
              </a:solidFill>
              <a:latin typeface="Berlin Sans FB Demi" panose="020E0802020502020306" pitchFamily="34" charset="0"/>
            </a:endParaRPr>
          </a:p>
          <a:p>
            <a:pPr>
              <a:buFont typeface="Wingdings" panose="05000000000000000000" pitchFamily="2" charset="2"/>
              <a:buChar char="§"/>
            </a:pPr>
            <a:endParaRPr lang="id-ID" dirty="0"/>
          </a:p>
        </p:txBody>
      </p:sp>
    </p:spTree>
    <p:extLst>
      <p:ext uri="{BB962C8B-B14F-4D97-AF65-F5344CB8AC3E}">
        <p14:creationId xmlns="" xmlns:p14="http://schemas.microsoft.com/office/powerpoint/2010/main" val="475554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id-ID"/>
          </a:p>
        </p:txBody>
      </p:sp>
      <p:sp>
        <p:nvSpPr>
          <p:cNvPr id="17411" name="Slide Number Placeholder 5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fld id="{90E23785-3AC0-4D43-AAAE-54065EE35689}" type="slidenum">
              <a:rPr lang="en-US" sz="1400">
                <a:solidFill>
                  <a:srgbClr val="FFFFFF"/>
                </a:solidFill>
              </a:rPr>
              <a:pPr algn="r"/>
              <a:t>2</a:t>
            </a:fld>
            <a:endParaRPr lang="en-US" sz="1400">
              <a:solidFill>
                <a:srgbClr val="FFFFFF"/>
              </a:solidFill>
            </a:endParaRPr>
          </a:p>
        </p:txBody>
      </p:sp>
      <p:pic>
        <p:nvPicPr>
          <p:cNvPr id="17412" name="Picture 42" descr="B_W"/>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514725" y="-12700"/>
            <a:ext cx="1778000" cy="135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86600" y="0"/>
            <a:ext cx="2057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7414"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57813" y="0"/>
            <a:ext cx="2057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741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1571625" y="0"/>
            <a:ext cx="17859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7416"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0" y="0"/>
            <a:ext cx="17859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 name="Rectangle 3"/>
          <p:cNvSpPr txBox="1">
            <a:spLocks noChangeArrowheads="1"/>
          </p:cNvSpPr>
          <p:nvPr/>
        </p:nvSpPr>
        <p:spPr bwMode="auto">
          <a:xfrm>
            <a:off x="214313" y="1143000"/>
            <a:ext cx="8643937" cy="5457825"/>
          </a:xfrm>
          <a:prstGeom prst="rect">
            <a:avLst/>
          </a:prstGeom>
          <a:solidFill>
            <a:srgbClr val="FFFFFF"/>
          </a:solidFill>
          <a:ln w="9525">
            <a:noFill/>
            <a:miter lim="800000"/>
            <a:headEnd/>
            <a:tailEnd/>
          </a:ln>
          <a:effectLst/>
        </p:spPr>
        <p:txBody>
          <a:bodyPr/>
          <a:lstStyle/>
          <a:p>
            <a:pPr marL="571500" indent="-571500" algn="ctr">
              <a:lnSpc>
                <a:spcPct val="90000"/>
              </a:lnSpc>
              <a:spcBef>
                <a:spcPct val="20000"/>
              </a:spcBef>
              <a:buClr>
                <a:schemeClr val="bg1"/>
              </a:buClr>
              <a:buFont typeface="Times New Roman" pitchFamily="16" charset="0"/>
              <a:buNone/>
              <a:defRPr/>
            </a:pPr>
            <a:endParaRPr lang="en-US" sz="3200" b="1" kern="0" dirty="0">
              <a:latin typeface="Berlin Sans FB Demi" pitchFamily="34" charset="0"/>
              <a:ea typeface="Cambria Math" pitchFamily="18" charset="0"/>
              <a:cs typeface="Calibri" pitchFamily="34" charset="0"/>
            </a:endParaRPr>
          </a:p>
          <a:p>
            <a:pPr marL="571500" indent="-571500" algn="ctr">
              <a:lnSpc>
                <a:spcPct val="90000"/>
              </a:lnSpc>
              <a:spcBef>
                <a:spcPct val="20000"/>
              </a:spcBef>
              <a:buClr>
                <a:schemeClr val="bg1"/>
              </a:buClr>
              <a:buFont typeface="Times New Roman" pitchFamily="16" charset="0"/>
              <a:buNone/>
              <a:defRPr/>
            </a:pPr>
            <a:r>
              <a:rPr lang="en-US" sz="3200" b="1" kern="0" dirty="0">
                <a:latin typeface="Berlin Sans FB Demi" pitchFamily="34" charset="0"/>
                <a:ea typeface="Cambria Math" pitchFamily="18" charset="0"/>
                <a:cs typeface="Calibri" pitchFamily="34" charset="0"/>
              </a:rPr>
              <a:t>Prof. Dr. </a:t>
            </a:r>
            <a:r>
              <a:rPr lang="id-ID" sz="3200" b="1" kern="0" dirty="0">
                <a:latin typeface="Berlin Sans FB Demi" pitchFamily="34" charset="0"/>
                <a:ea typeface="Cambria Math" pitchFamily="18" charset="0"/>
                <a:cs typeface="Calibri" pitchFamily="34" charset="0"/>
              </a:rPr>
              <a:t>DYP Sugiharto</a:t>
            </a:r>
            <a:r>
              <a:rPr lang="en-US" sz="3200" b="1" kern="0" dirty="0">
                <a:latin typeface="Berlin Sans FB Demi" pitchFamily="34" charset="0"/>
                <a:ea typeface="Cambria Math" pitchFamily="18" charset="0"/>
                <a:cs typeface="Calibri" pitchFamily="34" charset="0"/>
              </a:rPr>
              <a:t>, </a:t>
            </a:r>
            <a:r>
              <a:rPr lang="en-US" sz="3200" b="1" kern="0" dirty="0" err="1">
                <a:latin typeface="Berlin Sans FB Demi" pitchFamily="34" charset="0"/>
                <a:ea typeface="Cambria Math" pitchFamily="18" charset="0"/>
                <a:cs typeface="Calibri" pitchFamily="34" charset="0"/>
              </a:rPr>
              <a:t>M.Pd.,Kons</a:t>
            </a:r>
            <a:endParaRPr lang="en-US" sz="3200" b="1" kern="0" dirty="0">
              <a:latin typeface="Berlin Sans FB Demi" pitchFamily="34" charset="0"/>
              <a:ea typeface="Cambria Math" pitchFamily="18" charset="0"/>
              <a:cs typeface="Calibri" pitchFamily="34" charset="0"/>
            </a:endParaRPr>
          </a:p>
          <a:p>
            <a:pPr marL="571500" indent="-571500" algn="ctr">
              <a:lnSpc>
                <a:spcPct val="90000"/>
              </a:lnSpc>
              <a:spcBef>
                <a:spcPct val="20000"/>
              </a:spcBef>
              <a:buClr>
                <a:schemeClr val="bg1"/>
              </a:buClr>
              <a:buFont typeface="Times New Roman" pitchFamily="16" charset="0"/>
              <a:buNone/>
              <a:defRPr/>
            </a:pPr>
            <a:r>
              <a:rPr lang="id-ID" sz="3200" b="1" kern="0" dirty="0">
                <a:latin typeface="Berlin Sans FB Demi" pitchFamily="34" charset="0"/>
                <a:ea typeface="Cambria Math" pitchFamily="18" charset="0"/>
                <a:cs typeface="Calibri" pitchFamily="34" charset="0"/>
              </a:rPr>
              <a:t>Koordinator                                                                   Kopertis Wilayah VI</a:t>
            </a:r>
            <a:endParaRPr lang="en-US" sz="3200" b="1" kern="0" dirty="0">
              <a:latin typeface="Berlin Sans FB Demi" pitchFamily="34" charset="0"/>
              <a:ea typeface="Cambria Math" pitchFamily="18" charset="0"/>
              <a:cs typeface="Calibri" pitchFamily="34" charset="0"/>
            </a:endParaRPr>
          </a:p>
          <a:p>
            <a:pPr marL="571500" indent="-571500" algn="ctr">
              <a:lnSpc>
                <a:spcPct val="90000"/>
              </a:lnSpc>
              <a:spcBef>
                <a:spcPct val="20000"/>
              </a:spcBef>
              <a:buClr>
                <a:schemeClr val="bg1"/>
              </a:buClr>
              <a:buFont typeface="Times New Roman" pitchFamily="16" charset="0"/>
              <a:buNone/>
              <a:defRPr/>
            </a:pPr>
            <a:endParaRPr lang="en-US" sz="3200" b="1" kern="0" dirty="0">
              <a:latin typeface="Berlin Sans FB Demi" pitchFamily="34" charset="0"/>
              <a:ea typeface="Cambria Math" pitchFamily="18" charset="0"/>
              <a:cs typeface="Calibri" pitchFamily="34" charset="0"/>
            </a:endParaRPr>
          </a:p>
          <a:p>
            <a:pPr marL="571500" indent="-571500" algn="ctr">
              <a:lnSpc>
                <a:spcPct val="90000"/>
              </a:lnSpc>
              <a:spcBef>
                <a:spcPct val="20000"/>
              </a:spcBef>
              <a:buClr>
                <a:schemeClr val="bg1"/>
              </a:buClr>
              <a:buFont typeface="Times New Roman" pitchFamily="16" charset="0"/>
              <a:buNone/>
              <a:defRPr/>
            </a:pPr>
            <a:r>
              <a:rPr lang="en-US" sz="3200" b="1" kern="0" dirty="0">
                <a:solidFill>
                  <a:srgbClr val="0000FF"/>
                </a:solidFill>
                <a:latin typeface="Berlin Sans FB Demi" pitchFamily="34" charset="0"/>
                <a:ea typeface="Cambria Math" pitchFamily="18" charset="0"/>
                <a:cs typeface="Calibri" pitchFamily="34" charset="0"/>
              </a:rPr>
              <a:t>Jl. </a:t>
            </a:r>
            <a:r>
              <a:rPr lang="en-US" sz="3200" b="1" kern="0" dirty="0" err="1">
                <a:solidFill>
                  <a:srgbClr val="0000FF"/>
                </a:solidFill>
                <a:latin typeface="Berlin Sans FB Demi" pitchFamily="34" charset="0"/>
                <a:ea typeface="Cambria Math" pitchFamily="18" charset="0"/>
                <a:cs typeface="Calibri" pitchFamily="34" charset="0"/>
              </a:rPr>
              <a:t>Dewi</a:t>
            </a:r>
            <a:r>
              <a:rPr lang="en-US" sz="3200" b="1" kern="0" dirty="0">
                <a:solidFill>
                  <a:srgbClr val="0000FF"/>
                </a:solidFill>
                <a:latin typeface="Berlin Sans FB Demi" pitchFamily="34" charset="0"/>
                <a:ea typeface="Cambria Math" pitchFamily="18" charset="0"/>
                <a:cs typeface="Calibri" pitchFamily="34" charset="0"/>
              </a:rPr>
              <a:t> </a:t>
            </a:r>
            <a:r>
              <a:rPr lang="en-US" sz="3200" b="1" kern="0" dirty="0" err="1">
                <a:solidFill>
                  <a:srgbClr val="0000FF"/>
                </a:solidFill>
                <a:latin typeface="Berlin Sans FB Demi" pitchFamily="34" charset="0"/>
                <a:ea typeface="Cambria Math" pitchFamily="18" charset="0"/>
                <a:cs typeface="Calibri" pitchFamily="34" charset="0"/>
              </a:rPr>
              <a:t>Sartika</a:t>
            </a:r>
            <a:r>
              <a:rPr lang="en-US" sz="3200" b="1" kern="0" dirty="0">
                <a:solidFill>
                  <a:srgbClr val="0000FF"/>
                </a:solidFill>
                <a:latin typeface="Berlin Sans FB Demi" pitchFamily="34" charset="0"/>
                <a:ea typeface="Cambria Math" pitchFamily="18" charset="0"/>
                <a:cs typeface="Calibri" pitchFamily="34" charset="0"/>
              </a:rPr>
              <a:t> Raya 3C Semarang</a:t>
            </a:r>
          </a:p>
          <a:p>
            <a:pPr marL="571500" indent="-571500" algn="ctr">
              <a:lnSpc>
                <a:spcPct val="90000"/>
              </a:lnSpc>
              <a:spcBef>
                <a:spcPct val="20000"/>
              </a:spcBef>
              <a:buClr>
                <a:schemeClr val="bg1"/>
              </a:buClr>
              <a:buFont typeface="Times New Roman" pitchFamily="16" charset="0"/>
              <a:buNone/>
              <a:defRPr/>
            </a:pPr>
            <a:r>
              <a:rPr lang="en-US" sz="3200" b="1" kern="0" dirty="0">
                <a:solidFill>
                  <a:srgbClr val="0000FF"/>
                </a:solidFill>
                <a:latin typeface="Berlin Sans FB Demi" pitchFamily="34" charset="0"/>
                <a:ea typeface="Cambria Math" pitchFamily="18" charset="0"/>
                <a:cs typeface="Calibri" pitchFamily="34" charset="0"/>
              </a:rPr>
              <a:t>081225229922</a:t>
            </a:r>
          </a:p>
          <a:p>
            <a:pPr marL="571500" indent="-571500" algn="ctr">
              <a:lnSpc>
                <a:spcPct val="90000"/>
              </a:lnSpc>
              <a:spcBef>
                <a:spcPct val="20000"/>
              </a:spcBef>
              <a:buClr>
                <a:schemeClr val="bg1"/>
              </a:buClr>
              <a:buFont typeface="Times New Roman" pitchFamily="16" charset="0"/>
              <a:buNone/>
              <a:defRPr/>
            </a:pPr>
            <a:r>
              <a:rPr lang="en-US" sz="3200" b="1" kern="0" dirty="0">
                <a:solidFill>
                  <a:srgbClr val="0000FF"/>
                </a:solidFill>
                <a:latin typeface="Berlin Sans FB Demi" pitchFamily="34" charset="0"/>
                <a:ea typeface="Cambria Math" pitchFamily="18" charset="0"/>
                <a:cs typeface="Calibri" pitchFamily="34" charset="0"/>
              </a:rPr>
              <a:t>E mail : s_dyp@yahoo.com</a:t>
            </a:r>
            <a:endParaRPr lang="id-ID" sz="3200" b="1" kern="0" dirty="0">
              <a:solidFill>
                <a:srgbClr val="0000FF"/>
              </a:solidFill>
              <a:latin typeface="Berlin Sans FB Demi" pitchFamily="34" charset="0"/>
              <a:ea typeface="Cambria Math" pitchFamily="18" charset="0"/>
              <a:cs typeface="Calibri" pitchFamily="34" charset="0"/>
            </a:endParaRPr>
          </a:p>
        </p:txBody>
      </p:sp>
      <mc:AlternateContent xmlns:mc="http://schemas.openxmlformats.org/markup-compatibility/2006">
        <mc:Choice xmlns="" xmlns:p14="http://schemas.microsoft.com/office/powerpoint/2010/main" Requires="p14">
          <p:contentPart p14:bwMode="auto" r:id="rId5">
            <p14:nvContentPartPr>
              <p14:cNvPr id="2050" name="Ink 53"/>
              <p14:cNvContentPartPr>
                <a14:cpLocks xmlns:a14="http://schemas.microsoft.com/office/drawing/2010/main" noRot="1" noChangeAspect="1" noEditPoints="1" noChangeArrowheads="1" noChangeShapeType="1"/>
              </p14:cNvContentPartPr>
              <p14:nvPr/>
            </p14:nvContentPartPr>
            <p14:xfrm>
              <a:off x="148840825" y="420714488"/>
              <a:ext cx="0" cy="0"/>
            </p14:xfrm>
          </p:contentPart>
        </mc:Choice>
        <mc:Fallback>
          <p:pic>
            <p:nvPicPr>
              <p:cNvPr id="2050" name="Ink 53"/>
              <p:cNvPicPr>
                <a:picLocks noRot="1" noChangeAspect="1" noEditPoints="1" noChangeArrowheads="1" noChangeShapeType="1"/>
              </p:cNvPicPr>
              <p:nvPr/>
            </p:nvPicPr>
            <p:blipFill>
              <a:blip r:embed="rId6"/>
              <a:stretch>
                <a:fillRect/>
              </a:stretch>
            </p:blipFill>
            <p:spPr>
              <a:xfrm>
                <a:off x="148840825" y="420714488"/>
                <a:ext cx="0" cy="0"/>
              </a:xfrm>
              <a:prstGeom prst="rect">
                <a:avLst/>
              </a:prstGeom>
            </p:spPr>
          </p:pic>
        </mc:Fallback>
      </mc:AlternateContent>
      <p:pic>
        <p:nvPicPr>
          <p:cNvPr id="17419" name="Picture 2" descr="Logo Depdiknas"/>
          <p:cNvPicPr>
            <a:picLocks noChangeArrowheads="1"/>
          </p:cNvPicPr>
          <p:nvPr/>
        </p:nvPicPr>
        <p:blipFill>
          <a:blip r:embed="rId7">
            <a:extLst>
              <a:ext uri="{28A0092B-C50C-407E-A947-70E740481C1C}">
                <a14:useLocalDpi xmlns="" xmlns:a14="http://schemas.microsoft.com/office/drawing/2010/main" val="0"/>
              </a:ext>
            </a:extLst>
          </a:blip>
          <a:srcRect t="-798"/>
          <a:stretch>
            <a:fillRect/>
          </a:stretch>
        </p:blipFill>
        <p:spPr bwMode="auto">
          <a:xfrm>
            <a:off x="4140200" y="404813"/>
            <a:ext cx="576263"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797175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2276872"/>
            <a:ext cx="7772400" cy="1500188"/>
          </a:xfrm>
        </p:spPr>
        <p:txBody>
          <a:bodyPr>
            <a:noAutofit/>
          </a:bodyPr>
          <a:lstStyle/>
          <a:p>
            <a:pPr algn="ctr">
              <a:defRPr/>
            </a:pPr>
            <a:r>
              <a:rPr lang="id-ID" sz="5400" b="1" dirty="0" smtClean="0">
                <a:solidFill>
                  <a:srgbClr val="FFFF00"/>
                </a:solidFill>
                <a:latin typeface="Berlin Sans FB Demi" panose="020E0802020502020306" pitchFamily="34" charset="0"/>
              </a:rPr>
              <a:t>DOSEN</a:t>
            </a:r>
          </a:p>
          <a:p>
            <a:pPr algn="ctr">
              <a:defRPr/>
            </a:pPr>
            <a:r>
              <a:rPr lang="en-AU" sz="5400" b="1" dirty="0" smtClean="0">
                <a:solidFill>
                  <a:srgbClr val="FFFF00"/>
                </a:solidFill>
                <a:latin typeface="Berlin Sans FB Demi" panose="020E0802020502020306" pitchFamily="34" charset="0"/>
              </a:rPr>
              <a:t>Data </a:t>
            </a:r>
            <a:r>
              <a:rPr lang="en-AU" sz="5400" b="1" dirty="0" err="1" smtClean="0">
                <a:solidFill>
                  <a:srgbClr val="FFFF00"/>
                </a:solidFill>
                <a:latin typeface="Berlin Sans FB Demi" panose="020E0802020502020306" pitchFamily="34" charset="0"/>
              </a:rPr>
              <a:t>dan</a:t>
            </a:r>
            <a:r>
              <a:rPr lang="en-AU" sz="5400" b="1" dirty="0" smtClean="0">
                <a:solidFill>
                  <a:srgbClr val="FFFF00"/>
                </a:solidFill>
                <a:latin typeface="Berlin Sans FB Demi" panose="020E0802020502020306" pitchFamily="34" charset="0"/>
              </a:rPr>
              <a:t> </a:t>
            </a:r>
            <a:r>
              <a:rPr lang="en-AU" sz="5400" b="1" dirty="0" err="1" smtClean="0">
                <a:solidFill>
                  <a:srgbClr val="FFFF00"/>
                </a:solidFill>
                <a:latin typeface="Berlin Sans FB Demi" panose="020E0802020502020306" pitchFamily="34" charset="0"/>
              </a:rPr>
              <a:t>Kasus</a:t>
            </a:r>
            <a:endParaRPr lang="en-AU" sz="5400" b="1" dirty="0">
              <a:solidFill>
                <a:srgbClr val="FFFF00"/>
              </a:solidFill>
              <a:latin typeface="Berlin Sans FB Demi" panose="020E0802020502020306" pitchFamily="34" charset="0"/>
            </a:endParaRPr>
          </a:p>
        </p:txBody>
      </p:sp>
      <p:sp>
        <p:nvSpPr>
          <p:cNvPr id="3686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3632E3F7-5675-48CF-9371-0E3CBA7A769F}" type="slidenum">
              <a:rPr lang="id-ID" smtClean="0"/>
              <a:pPr/>
              <a:t>20</a:t>
            </a:fld>
            <a:endParaRPr lang="id-ID" smtClean="0"/>
          </a:p>
        </p:txBody>
      </p:sp>
    </p:spTree>
    <p:extLst>
      <p:ext uri="{BB962C8B-B14F-4D97-AF65-F5344CB8AC3E}">
        <p14:creationId xmlns="" xmlns:p14="http://schemas.microsoft.com/office/powerpoint/2010/main" val="3427027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539750" y="188640"/>
            <a:ext cx="8197850" cy="7207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sz="2400" dirty="0" smtClean="0">
                <a:solidFill>
                  <a:srgbClr val="FFFF00"/>
                </a:solidFill>
                <a:latin typeface="Berlin Sans FB Demi" panose="020E0802020502020306" pitchFamily="34" charset="0"/>
              </a:rPr>
              <a:t> </a:t>
            </a:r>
            <a:r>
              <a:rPr lang="en-US" sz="2800" dirty="0" err="1" smtClean="0">
                <a:solidFill>
                  <a:schemeClr val="bg1"/>
                </a:solidFill>
                <a:latin typeface="Berlin Sans FB Demi" panose="020E0802020502020306" pitchFamily="34" charset="0"/>
              </a:rPr>
              <a:t>Dosen</a:t>
            </a:r>
            <a:r>
              <a:rPr lang="en-US" sz="2800" dirty="0" smtClean="0">
                <a:solidFill>
                  <a:schemeClr val="bg1"/>
                </a:solidFill>
                <a:latin typeface="Berlin Sans FB Demi" panose="020E0802020502020306" pitchFamily="34" charset="0"/>
              </a:rPr>
              <a:t> </a:t>
            </a:r>
            <a:r>
              <a:rPr lang="id-ID" sz="2800" dirty="0">
                <a:solidFill>
                  <a:schemeClr val="bg1"/>
                </a:solidFill>
                <a:latin typeface="Berlin Sans FB Demi" panose="020E0802020502020306" pitchFamily="34" charset="0"/>
              </a:rPr>
              <a:t>T</a:t>
            </a:r>
            <a:r>
              <a:rPr lang="en-US" sz="2800" dirty="0" err="1" smtClean="0">
                <a:solidFill>
                  <a:schemeClr val="bg1"/>
                </a:solidFill>
                <a:latin typeface="Berlin Sans FB Demi" panose="020E0802020502020306" pitchFamily="34" charset="0"/>
              </a:rPr>
              <a:t>etap</a:t>
            </a:r>
            <a:r>
              <a:rPr lang="en-US" sz="2800" dirty="0" smtClean="0">
                <a:solidFill>
                  <a:schemeClr val="bg1"/>
                </a:solidFill>
                <a:latin typeface="Berlin Sans FB Demi" panose="020E0802020502020306" pitchFamily="34" charset="0"/>
              </a:rPr>
              <a:t> </a:t>
            </a:r>
            <a:br>
              <a:rPr lang="en-US" sz="2800" dirty="0" smtClean="0">
                <a:solidFill>
                  <a:schemeClr val="bg1"/>
                </a:solidFill>
                <a:latin typeface="Berlin Sans FB Demi" panose="020E0802020502020306" pitchFamily="34" charset="0"/>
              </a:rPr>
            </a:br>
            <a:r>
              <a:rPr lang="en-US" sz="2800" dirty="0" err="1" smtClean="0">
                <a:solidFill>
                  <a:schemeClr val="bg1"/>
                </a:solidFill>
                <a:latin typeface="Berlin Sans FB Demi" panose="020E0802020502020306" pitchFamily="34" charset="0"/>
              </a:rPr>
              <a:t>Berdasar</a:t>
            </a:r>
            <a:r>
              <a:rPr lang="en-US" sz="2800" dirty="0" smtClean="0">
                <a:solidFill>
                  <a:schemeClr val="bg1"/>
                </a:solidFill>
                <a:latin typeface="Berlin Sans FB Demi" panose="020E0802020502020306" pitchFamily="34" charset="0"/>
              </a:rPr>
              <a:t> </a:t>
            </a:r>
            <a:r>
              <a:rPr lang="en-US" sz="2800" dirty="0" err="1" smtClean="0">
                <a:solidFill>
                  <a:schemeClr val="bg1"/>
                </a:solidFill>
                <a:latin typeface="Berlin Sans FB Demi" panose="020E0802020502020306" pitchFamily="34" charset="0"/>
              </a:rPr>
              <a:t>Jenis</a:t>
            </a:r>
            <a:r>
              <a:rPr lang="en-US" sz="2800" dirty="0" smtClean="0">
                <a:solidFill>
                  <a:schemeClr val="bg1"/>
                </a:solidFill>
                <a:latin typeface="Berlin Sans FB Demi" panose="020E0802020502020306" pitchFamily="34" charset="0"/>
              </a:rPr>
              <a:t> </a:t>
            </a:r>
            <a:r>
              <a:rPr lang="en-US" sz="2800" dirty="0" err="1" smtClean="0">
                <a:solidFill>
                  <a:schemeClr val="bg1"/>
                </a:solidFill>
                <a:latin typeface="Berlin Sans FB Demi" panose="020E0802020502020306" pitchFamily="34" charset="0"/>
              </a:rPr>
              <a:t>Kelamin</a:t>
            </a:r>
            <a:endParaRPr lang="en-US" sz="2800" dirty="0" smtClean="0">
              <a:solidFill>
                <a:schemeClr val="bg1"/>
              </a:solidFill>
              <a:latin typeface="Berlin Sans FB Demi" panose="020E0802020502020306" pitchFamily="34" charset="0"/>
            </a:endParaRPr>
          </a:p>
        </p:txBody>
      </p:sp>
      <p:graphicFrame>
        <p:nvGraphicFramePr>
          <p:cNvPr id="38915" name="Content Placeholder 3"/>
          <p:cNvGraphicFramePr>
            <a:graphicFrameLocks noGrp="1"/>
          </p:cNvGraphicFramePr>
          <p:nvPr>
            <p:ph idx="1"/>
            <p:extLst>
              <p:ext uri="{D42A27DB-BD31-4B8C-83A1-F6EECF244321}">
                <p14:modId xmlns="" xmlns:p14="http://schemas.microsoft.com/office/powerpoint/2010/main" val="1827909952"/>
              </p:ext>
            </p:extLst>
          </p:nvPr>
        </p:nvGraphicFramePr>
        <p:xfrm>
          <a:off x="0" y="1412776"/>
          <a:ext cx="9144000" cy="5445224"/>
        </p:xfrm>
        <a:graphic>
          <a:graphicData uri="http://schemas.openxmlformats.org/presentationml/2006/ole">
            <p:oleObj spid="_x0000_s1036" name="Chart" r:id="rId3" imgW="8340051" imgH="4633362" progId="Excel.Sheet.8">
              <p:embed/>
            </p:oleObj>
          </a:graphicData>
        </a:graphic>
      </p:graphicFrame>
    </p:spTree>
    <p:extLst>
      <p:ext uri="{BB962C8B-B14F-4D97-AF65-F5344CB8AC3E}">
        <p14:creationId xmlns="" xmlns:p14="http://schemas.microsoft.com/office/powerpoint/2010/main" val="1262374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107950" y="188913"/>
            <a:ext cx="8928100" cy="1008062"/>
          </a:xfrm>
          <a:noFill/>
        </p:spPr>
        <p:txBody>
          <a:bodyPr vert="horz" wrap="square" numCol="1" anchor="t" anchorCtr="0" compatLnSpc="1">
            <a:prstTxWarp prst="textNoShape">
              <a:avLst/>
            </a:prstTxWarp>
          </a:bodyPr>
          <a:lstStyle/>
          <a:p>
            <a:pPr algn="ctr"/>
            <a:r>
              <a:rPr lang="en-US" sz="2800" dirty="0" err="1" smtClean="0">
                <a:solidFill>
                  <a:schemeClr val="bg1"/>
                </a:solidFill>
                <a:latin typeface="Berlin Sans FB Demi" panose="020E0802020502020306" pitchFamily="34" charset="0"/>
                <a:cs typeface="Arial" panose="020B0604020202020204" pitchFamily="34" charset="0"/>
              </a:rPr>
              <a:t>Dosen</a:t>
            </a:r>
            <a:r>
              <a:rPr lang="en-US" sz="2800" dirty="0" smtClean="0">
                <a:solidFill>
                  <a:schemeClr val="bg1"/>
                </a:solidFill>
                <a:latin typeface="Berlin Sans FB Demi" panose="020E0802020502020306" pitchFamily="34" charset="0"/>
                <a:cs typeface="Arial" panose="020B0604020202020204" pitchFamily="34" charset="0"/>
              </a:rPr>
              <a:t> </a:t>
            </a:r>
            <a:r>
              <a:rPr lang="en-US" sz="2800" dirty="0" err="1" smtClean="0">
                <a:solidFill>
                  <a:schemeClr val="bg1"/>
                </a:solidFill>
                <a:latin typeface="Berlin Sans FB Demi" panose="020E0802020502020306" pitchFamily="34" charset="0"/>
                <a:cs typeface="Arial" panose="020B0604020202020204" pitchFamily="34" charset="0"/>
              </a:rPr>
              <a:t>Tetap</a:t>
            </a:r>
            <a:r>
              <a:rPr lang="en-US" sz="2800" dirty="0" smtClean="0">
                <a:solidFill>
                  <a:schemeClr val="bg1"/>
                </a:solidFill>
                <a:latin typeface="Berlin Sans FB Demi" panose="020E0802020502020306" pitchFamily="34" charset="0"/>
                <a:cs typeface="Arial" panose="020B0604020202020204" pitchFamily="34" charset="0"/>
              </a:rPr>
              <a:t/>
            </a:r>
            <a:br>
              <a:rPr lang="en-US" sz="2800" dirty="0" smtClean="0">
                <a:solidFill>
                  <a:schemeClr val="bg1"/>
                </a:solidFill>
                <a:latin typeface="Berlin Sans FB Demi" panose="020E0802020502020306" pitchFamily="34" charset="0"/>
                <a:cs typeface="Arial" panose="020B0604020202020204" pitchFamily="34" charset="0"/>
              </a:rPr>
            </a:br>
            <a:r>
              <a:rPr lang="en-US" sz="2800" dirty="0" err="1" smtClean="0">
                <a:solidFill>
                  <a:schemeClr val="bg1"/>
                </a:solidFill>
                <a:latin typeface="Berlin Sans FB Demi" panose="020E0802020502020306" pitchFamily="34" charset="0"/>
                <a:cs typeface="Arial" panose="020B0604020202020204" pitchFamily="34" charset="0"/>
              </a:rPr>
              <a:t>Berdasar</a:t>
            </a:r>
            <a:r>
              <a:rPr lang="en-US" sz="2800" dirty="0" smtClean="0">
                <a:solidFill>
                  <a:schemeClr val="bg1"/>
                </a:solidFill>
                <a:latin typeface="Berlin Sans FB Demi" panose="020E0802020502020306" pitchFamily="34" charset="0"/>
                <a:cs typeface="Arial" panose="020B0604020202020204" pitchFamily="34" charset="0"/>
              </a:rPr>
              <a:t> </a:t>
            </a:r>
            <a:r>
              <a:rPr lang="en-US" sz="2800" dirty="0" err="1" smtClean="0">
                <a:solidFill>
                  <a:schemeClr val="bg1"/>
                </a:solidFill>
                <a:latin typeface="Berlin Sans FB Demi" panose="020E0802020502020306" pitchFamily="34" charset="0"/>
                <a:cs typeface="Arial" panose="020B0604020202020204" pitchFamily="34" charset="0"/>
              </a:rPr>
              <a:t>Jabatan</a:t>
            </a:r>
            <a:r>
              <a:rPr lang="en-US" sz="2800" dirty="0" smtClean="0">
                <a:solidFill>
                  <a:schemeClr val="bg1"/>
                </a:solidFill>
                <a:latin typeface="Berlin Sans FB Demi" panose="020E0802020502020306" pitchFamily="34" charset="0"/>
                <a:cs typeface="Arial" panose="020B0604020202020204" pitchFamily="34" charset="0"/>
              </a:rPr>
              <a:t> </a:t>
            </a:r>
            <a:r>
              <a:rPr lang="en-US" sz="2800" dirty="0" err="1" smtClean="0">
                <a:solidFill>
                  <a:schemeClr val="bg1"/>
                </a:solidFill>
                <a:latin typeface="Berlin Sans FB Demi" panose="020E0802020502020306" pitchFamily="34" charset="0"/>
                <a:cs typeface="Arial" panose="020B0604020202020204" pitchFamily="34" charset="0"/>
              </a:rPr>
              <a:t>Akademik</a:t>
            </a:r>
            <a:endParaRPr lang="en-US" sz="2800" dirty="0" smtClean="0">
              <a:solidFill>
                <a:schemeClr val="bg1"/>
              </a:solidFill>
              <a:latin typeface="Berlin Sans FB Demi" panose="020E0802020502020306"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 xmlns:p14="http://schemas.microsoft.com/office/powerpoint/2010/main" val="1329927557"/>
              </p:ext>
            </p:extLst>
          </p:nvPr>
        </p:nvGraphicFramePr>
        <p:xfrm>
          <a:off x="0" y="1447800"/>
          <a:ext cx="9144000" cy="5293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61159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116632"/>
            <a:ext cx="8496944" cy="1331168"/>
          </a:xfrm>
          <a:prstGeom prst="rect">
            <a:avLst/>
          </a:prstGeom>
        </p:spPr>
        <p:txBody>
          <a:bodyPr>
            <a:normAutofit fontScale="97500"/>
          </a:bodyPr>
          <a:lstStyle/>
          <a:p>
            <a:pPr algn="ctr" defTabSz="914400" eaLnBrk="1" fontAlgn="auto" hangingPunct="1">
              <a:spcAft>
                <a:spcPts val="0"/>
              </a:spcAft>
              <a:defRPr/>
            </a:pPr>
            <a:r>
              <a:rPr lang="id-ID" sz="4400" dirty="0" smtClean="0">
                <a:solidFill>
                  <a:schemeClr val="bg1"/>
                </a:solidFill>
                <a:latin typeface="Berlin Sans FB Demi" panose="020E0802020502020306" pitchFamily="34" charset="0"/>
                <a:ea typeface="+mj-ea"/>
                <a:cs typeface="+mj-cs"/>
              </a:rPr>
              <a:t>Dosen Berdasarkan Pendidikan</a:t>
            </a:r>
            <a:endParaRPr lang="en-US" sz="4400" dirty="0">
              <a:solidFill>
                <a:schemeClr val="bg1"/>
              </a:solidFill>
              <a:latin typeface="Berlin Sans FB Demi" panose="020E0802020502020306" pitchFamily="34" charset="0"/>
              <a:ea typeface="+mj-ea"/>
              <a:cs typeface="+mj-cs"/>
            </a:endParaRPr>
          </a:p>
        </p:txBody>
      </p:sp>
      <p:graphicFrame>
        <p:nvGraphicFramePr>
          <p:cNvPr id="41987" name="Chart 2"/>
          <p:cNvGraphicFramePr>
            <a:graphicFrameLocks/>
          </p:cNvGraphicFramePr>
          <p:nvPr>
            <p:extLst>
              <p:ext uri="{D42A27DB-BD31-4B8C-83A1-F6EECF244321}">
                <p14:modId xmlns="" xmlns:p14="http://schemas.microsoft.com/office/powerpoint/2010/main" val="4014642522"/>
              </p:ext>
            </p:extLst>
          </p:nvPr>
        </p:nvGraphicFramePr>
        <p:xfrm>
          <a:off x="0" y="1193800"/>
          <a:ext cx="9144000" cy="5664200"/>
        </p:xfrm>
        <a:graphic>
          <a:graphicData uri="http://schemas.openxmlformats.org/presentationml/2006/ole">
            <p:oleObj spid="_x0000_s2059" name="Chart" r:id="rId3" imgW="8413209" imgH="5669771" progId="Excel.Sheet.8">
              <p:embed/>
            </p:oleObj>
          </a:graphicData>
        </a:graphic>
      </p:graphicFrame>
    </p:spTree>
    <p:extLst>
      <p:ext uri="{BB962C8B-B14F-4D97-AF65-F5344CB8AC3E}">
        <p14:creationId xmlns="" xmlns:p14="http://schemas.microsoft.com/office/powerpoint/2010/main" val="1799494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Chart 1"/>
          <p:cNvGraphicFramePr>
            <a:graphicFrameLocks/>
          </p:cNvGraphicFramePr>
          <p:nvPr>
            <p:extLst>
              <p:ext uri="{D42A27DB-BD31-4B8C-83A1-F6EECF244321}">
                <p14:modId xmlns="" xmlns:p14="http://schemas.microsoft.com/office/powerpoint/2010/main" val="1385191022"/>
              </p:ext>
            </p:extLst>
          </p:nvPr>
        </p:nvGraphicFramePr>
        <p:xfrm>
          <a:off x="0" y="1016000"/>
          <a:ext cx="9144000" cy="5842000"/>
        </p:xfrm>
        <a:graphic>
          <a:graphicData uri="http://schemas.openxmlformats.org/presentationml/2006/ole">
            <p:oleObj spid="_x0000_s3084" name="Chart" r:id="rId3" imgW="8492464" imgH="5596613" progId="Excel.Sheet.8">
              <p:embed/>
            </p:oleObj>
          </a:graphicData>
        </a:graphic>
      </p:graphicFrame>
      <p:sp>
        <p:nvSpPr>
          <p:cNvPr id="3" name="Title 1"/>
          <p:cNvSpPr txBox="1">
            <a:spLocks/>
          </p:cNvSpPr>
          <p:nvPr/>
        </p:nvSpPr>
        <p:spPr>
          <a:xfrm>
            <a:off x="467544" y="-43132"/>
            <a:ext cx="8483600" cy="838200"/>
          </a:xfrm>
          <a:prstGeom prst="rect">
            <a:avLst/>
          </a:prstGeom>
        </p:spPr>
        <p:txBody>
          <a:bodyPr/>
          <a:lstStyle/>
          <a:p>
            <a:pPr algn="ctr" defTabSz="914400" eaLnBrk="1" fontAlgn="auto" hangingPunct="1">
              <a:spcAft>
                <a:spcPts val="0"/>
              </a:spcAft>
              <a:defRPr/>
            </a:pPr>
            <a:r>
              <a:rPr lang="en-US" sz="3200" dirty="0" smtClean="0">
                <a:solidFill>
                  <a:schemeClr val="bg1"/>
                </a:solidFill>
                <a:latin typeface="Berlin Sans FB Demi" panose="020E0802020502020306" pitchFamily="34" charset="0"/>
                <a:ea typeface="+mj-ea"/>
                <a:cs typeface="+mj-cs"/>
              </a:rPr>
              <a:t>D</a:t>
            </a:r>
            <a:r>
              <a:rPr lang="id-ID" sz="3200" dirty="0" smtClean="0">
                <a:solidFill>
                  <a:schemeClr val="bg1"/>
                </a:solidFill>
                <a:latin typeface="Berlin Sans FB Demi" panose="020E0802020502020306" pitchFamily="34" charset="0"/>
                <a:ea typeface="+mj-ea"/>
                <a:cs typeface="+mj-cs"/>
              </a:rPr>
              <a:t>osen Tetap                                                 Berdasarkan Jabatan Akademik</a:t>
            </a:r>
            <a:endParaRPr lang="en-US" sz="3200" dirty="0">
              <a:solidFill>
                <a:schemeClr val="bg1"/>
              </a:solidFill>
              <a:latin typeface="Berlin Sans FB Demi" panose="020E0802020502020306" pitchFamily="34" charset="0"/>
              <a:ea typeface="+mj-ea"/>
              <a:cs typeface="+mj-cs"/>
            </a:endParaRPr>
          </a:p>
        </p:txBody>
      </p:sp>
    </p:spTree>
    <p:extLst>
      <p:ext uri="{BB962C8B-B14F-4D97-AF65-F5344CB8AC3E}">
        <p14:creationId xmlns="" xmlns:p14="http://schemas.microsoft.com/office/powerpoint/2010/main" val="334854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Chart 1"/>
          <p:cNvGraphicFramePr>
            <a:graphicFrameLocks/>
          </p:cNvGraphicFramePr>
          <p:nvPr>
            <p:extLst>
              <p:ext uri="{D42A27DB-BD31-4B8C-83A1-F6EECF244321}">
                <p14:modId xmlns="" xmlns:p14="http://schemas.microsoft.com/office/powerpoint/2010/main" val="2942411374"/>
              </p:ext>
            </p:extLst>
          </p:nvPr>
        </p:nvGraphicFramePr>
        <p:xfrm>
          <a:off x="0" y="1634315"/>
          <a:ext cx="9144000" cy="5232400"/>
        </p:xfrm>
        <a:graphic>
          <a:graphicData uri="http://schemas.openxmlformats.org/presentationml/2006/ole">
            <p:oleObj spid="_x0000_s4108" name="Chart" r:id="rId3" imgW="8718036" imgH="5060119" progId="Excel.Sheet.8">
              <p:embed/>
            </p:oleObj>
          </a:graphicData>
        </a:graphic>
      </p:graphicFrame>
      <p:sp>
        <p:nvSpPr>
          <p:cNvPr id="4" name="Title 1"/>
          <p:cNvSpPr txBox="1">
            <a:spLocks/>
          </p:cNvSpPr>
          <p:nvPr/>
        </p:nvSpPr>
        <p:spPr>
          <a:xfrm>
            <a:off x="685800" y="228600"/>
            <a:ext cx="7772400" cy="1447800"/>
          </a:xfrm>
          <a:prstGeom prst="rect">
            <a:avLst/>
          </a:prstGeom>
        </p:spPr>
        <p:txBody>
          <a:bodyPr>
            <a:normAutofit/>
          </a:bodyPr>
          <a:lstStyle/>
          <a:p>
            <a:pPr algn="ctr" defTabSz="914400" eaLnBrk="1" fontAlgn="auto" hangingPunct="1">
              <a:spcAft>
                <a:spcPts val="0"/>
              </a:spcAft>
              <a:defRPr/>
            </a:pPr>
            <a:r>
              <a:rPr lang="en-US" sz="3200" dirty="0">
                <a:solidFill>
                  <a:schemeClr val="bg1"/>
                </a:solidFill>
                <a:latin typeface="Berlin Sans FB Demi" panose="020E0802020502020306" pitchFamily="34" charset="0"/>
                <a:ea typeface="+mj-ea"/>
                <a:cs typeface="+mj-cs"/>
              </a:rPr>
              <a:t>PENERIMA BPPs DALAM NEGERI</a:t>
            </a:r>
            <a:br>
              <a:rPr lang="en-US" sz="3200" dirty="0">
                <a:solidFill>
                  <a:schemeClr val="bg1"/>
                </a:solidFill>
                <a:latin typeface="Berlin Sans FB Demi" panose="020E0802020502020306" pitchFamily="34" charset="0"/>
                <a:ea typeface="+mj-ea"/>
                <a:cs typeface="+mj-cs"/>
              </a:rPr>
            </a:br>
            <a:r>
              <a:rPr lang="en-US" sz="3200" dirty="0">
                <a:solidFill>
                  <a:schemeClr val="bg1"/>
                </a:solidFill>
                <a:latin typeface="Berlin Sans FB Demi" panose="020E0802020502020306" pitchFamily="34" charset="0"/>
                <a:ea typeface="+mj-ea"/>
                <a:cs typeface="+mj-cs"/>
              </a:rPr>
              <a:t>JENJANG MAGISTER (S2)</a:t>
            </a:r>
          </a:p>
        </p:txBody>
      </p:sp>
    </p:spTree>
    <p:extLst>
      <p:ext uri="{BB962C8B-B14F-4D97-AF65-F5344CB8AC3E}">
        <p14:creationId xmlns="" xmlns:p14="http://schemas.microsoft.com/office/powerpoint/2010/main" val="1448666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Chart 1"/>
          <p:cNvGraphicFramePr>
            <a:graphicFrameLocks/>
          </p:cNvGraphicFramePr>
          <p:nvPr>
            <p:extLst>
              <p:ext uri="{D42A27DB-BD31-4B8C-83A1-F6EECF244321}">
                <p14:modId xmlns="" xmlns:p14="http://schemas.microsoft.com/office/powerpoint/2010/main" val="2516655840"/>
              </p:ext>
            </p:extLst>
          </p:nvPr>
        </p:nvGraphicFramePr>
        <p:xfrm>
          <a:off x="0" y="1549400"/>
          <a:ext cx="9144000" cy="5308600"/>
        </p:xfrm>
        <a:graphic>
          <a:graphicData uri="http://schemas.openxmlformats.org/presentationml/2006/ole">
            <p:oleObj spid="_x0000_s5133" name="Chart" r:id="rId3" imgW="8791194" imgH="5133277" progId="Excel.Sheet.8">
              <p:embed/>
            </p:oleObj>
          </a:graphicData>
        </a:graphic>
      </p:graphicFrame>
      <p:sp>
        <p:nvSpPr>
          <p:cNvPr id="3" name="Title 1"/>
          <p:cNvSpPr txBox="1">
            <a:spLocks/>
          </p:cNvSpPr>
          <p:nvPr/>
        </p:nvSpPr>
        <p:spPr>
          <a:xfrm>
            <a:off x="685800" y="228600"/>
            <a:ext cx="7772400" cy="1371600"/>
          </a:xfrm>
          <a:prstGeom prst="rect">
            <a:avLst/>
          </a:prstGeom>
        </p:spPr>
        <p:txBody>
          <a:bodyPr>
            <a:normAutofit/>
          </a:bodyPr>
          <a:lstStyle/>
          <a:p>
            <a:pPr algn="ctr" defTabSz="914400" eaLnBrk="1" fontAlgn="auto" hangingPunct="1">
              <a:spcAft>
                <a:spcPts val="0"/>
              </a:spcAft>
              <a:defRPr/>
            </a:pPr>
            <a:r>
              <a:rPr lang="en-US" sz="3200" dirty="0">
                <a:solidFill>
                  <a:schemeClr val="bg1"/>
                </a:solidFill>
                <a:latin typeface="Berlin Sans FB Demi" panose="020E0802020502020306" pitchFamily="34" charset="0"/>
                <a:ea typeface="+mj-ea"/>
                <a:cs typeface="+mj-cs"/>
              </a:rPr>
              <a:t>PENERIMA BPPs DALAM NEGERI</a:t>
            </a:r>
            <a:br>
              <a:rPr lang="en-US" sz="3200" dirty="0">
                <a:solidFill>
                  <a:schemeClr val="bg1"/>
                </a:solidFill>
                <a:latin typeface="Berlin Sans FB Demi" panose="020E0802020502020306" pitchFamily="34" charset="0"/>
                <a:ea typeface="+mj-ea"/>
                <a:cs typeface="+mj-cs"/>
              </a:rPr>
            </a:br>
            <a:r>
              <a:rPr lang="en-US" sz="3200" dirty="0">
                <a:solidFill>
                  <a:schemeClr val="bg1"/>
                </a:solidFill>
                <a:latin typeface="Berlin Sans FB Demi" panose="020E0802020502020306" pitchFamily="34" charset="0"/>
                <a:ea typeface="+mj-ea"/>
                <a:cs typeface="+mj-cs"/>
              </a:rPr>
              <a:t>JENJANG DOKTOR (S3)</a:t>
            </a:r>
          </a:p>
        </p:txBody>
      </p:sp>
    </p:spTree>
    <p:extLst>
      <p:ext uri="{BB962C8B-B14F-4D97-AF65-F5344CB8AC3E}">
        <p14:creationId xmlns="" xmlns:p14="http://schemas.microsoft.com/office/powerpoint/2010/main" val="2581357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Chart 1"/>
          <p:cNvGraphicFramePr>
            <a:graphicFrameLocks/>
          </p:cNvGraphicFramePr>
          <p:nvPr>
            <p:extLst>
              <p:ext uri="{D42A27DB-BD31-4B8C-83A1-F6EECF244321}">
                <p14:modId xmlns="" xmlns:p14="http://schemas.microsoft.com/office/powerpoint/2010/main" val="2744012675"/>
              </p:ext>
            </p:extLst>
          </p:nvPr>
        </p:nvGraphicFramePr>
        <p:xfrm>
          <a:off x="0" y="1473200"/>
          <a:ext cx="9144000" cy="5340176"/>
        </p:xfrm>
        <a:graphic>
          <a:graphicData uri="http://schemas.openxmlformats.org/presentationml/2006/ole">
            <p:oleObj spid="_x0000_s6156" name="Chart" r:id="rId3" imgW="8791194" imgH="5212532" progId="Excel.Sheet.8">
              <p:embed/>
            </p:oleObj>
          </a:graphicData>
        </a:graphic>
      </p:graphicFrame>
      <p:sp>
        <p:nvSpPr>
          <p:cNvPr id="3" name="Title 1"/>
          <p:cNvSpPr txBox="1">
            <a:spLocks/>
          </p:cNvSpPr>
          <p:nvPr/>
        </p:nvSpPr>
        <p:spPr>
          <a:xfrm>
            <a:off x="685800" y="228600"/>
            <a:ext cx="7772400" cy="1371600"/>
          </a:xfrm>
          <a:prstGeom prst="rect">
            <a:avLst/>
          </a:prstGeom>
        </p:spPr>
        <p:txBody>
          <a:bodyPr>
            <a:normAutofit fontScale="97500"/>
          </a:bodyPr>
          <a:lstStyle/>
          <a:p>
            <a:pPr algn="ctr" defTabSz="914400" eaLnBrk="1" fontAlgn="auto" hangingPunct="1">
              <a:spcAft>
                <a:spcPts val="0"/>
              </a:spcAft>
              <a:defRPr/>
            </a:pPr>
            <a:r>
              <a:rPr lang="en-US" sz="3200" dirty="0">
                <a:solidFill>
                  <a:schemeClr val="bg1"/>
                </a:solidFill>
                <a:latin typeface="Berlin Sans FB Demi" panose="020E0802020502020306" pitchFamily="34" charset="0"/>
                <a:ea typeface="+mj-ea"/>
                <a:cs typeface="+mj-cs"/>
              </a:rPr>
              <a:t>PENERIMA BEASISWA LUAR NEGERI</a:t>
            </a:r>
            <a:br>
              <a:rPr lang="en-US" sz="3200" dirty="0">
                <a:solidFill>
                  <a:schemeClr val="bg1"/>
                </a:solidFill>
                <a:latin typeface="Berlin Sans FB Demi" panose="020E0802020502020306" pitchFamily="34" charset="0"/>
                <a:ea typeface="+mj-ea"/>
                <a:cs typeface="+mj-cs"/>
              </a:rPr>
            </a:br>
            <a:r>
              <a:rPr lang="en-US" sz="3200" dirty="0">
                <a:solidFill>
                  <a:schemeClr val="bg1"/>
                </a:solidFill>
                <a:latin typeface="Berlin Sans FB Demi" panose="020E0802020502020306" pitchFamily="34" charset="0"/>
                <a:ea typeface="+mj-ea"/>
                <a:cs typeface="+mj-cs"/>
              </a:rPr>
              <a:t>JENJANG MAGISTER (S2)</a:t>
            </a:r>
          </a:p>
        </p:txBody>
      </p:sp>
    </p:spTree>
    <p:extLst>
      <p:ext uri="{BB962C8B-B14F-4D97-AF65-F5344CB8AC3E}">
        <p14:creationId xmlns="" xmlns:p14="http://schemas.microsoft.com/office/powerpoint/2010/main" val="2048353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Chart 1"/>
          <p:cNvGraphicFramePr>
            <a:graphicFrameLocks/>
          </p:cNvGraphicFramePr>
          <p:nvPr>
            <p:extLst>
              <p:ext uri="{D42A27DB-BD31-4B8C-83A1-F6EECF244321}">
                <p14:modId xmlns="" xmlns:p14="http://schemas.microsoft.com/office/powerpoint/2010/main" val="2312893752"/>
              </p:ext>
            </p:extLst>
          </p:nvPr>
        </p:nvGraphicFramePr>
        <p:xfrm>
          <a:off x="0" y="1473200"/>
          <a:ext cx="9144000" cy="5384800"/>
        </p:xfrm>
        <a:graphic>
          <a:graphicData uri="http://schemas.openxmlformats.org/presentationml/2006/ole">
            <p:oleObj spid="_x0000_s7180" name="Chart" r:id="rId3" imgW="8340051" imgH="5212532" progId="Excel.Sheet.8">
              <p:embed/>
            </p:oleObj>
          </a:graphicData>
        </a:graphic>
      </p:graphicFrame>
      <p:sp>
        <p:nvSpPr>
          <p:cNvPr id="3" name="Title 1"/>
          <p:cNvSpPr txBox="1">
            <a:spLocks/>
          </p:cNvSpPr>
          <p:nvPr/>
        </p:nvSpPr>
        <p:spPr>
          <a:xfrm>
            <a:off x="685800" y="228600"/>
            <a:ext cx="7772400" cy="1447800"/>
          </a:xfrm>
          <a:prstGeom prst="rect">
            <a:avLst/>
          </a:prstGeom>
        </p:spPr>
        <p:txBody>
          <a:bodyPr>
            <a:normAutofit fontScale="97500"/>
          </a:bodyPr>
          <a:lstStyle/>
          <a:p>
            <a:pPr algn="ctr" defTabSz="914400" eaLnBrk="1" fontAlgn="auto" hangingPunct="1">
              <a:spcAft>
                <a:spcPts val="0"/>
              </a:spcAft>
              <a:defRPr/>
            </a:pPr>
            <a:r>
              <a:rPr lang="en-US" sz="3200" dirty="0">
                <a:solidFill>
                  <a:schemeClr val="bg1"/>
                </a:solidFill>
                <a:latin typeface="Berlin Sans FB Demi" panose="020E0802020502020306" pitchFamily="34" charset="0"/>
                <a:ea typeface="+mj-ea"/>
                <a:cs typeface="+mj-cs"/>
              </a:rPr>
              <a:t>PENERIMA BEASISWA LUAR NEGERI</a:t>
            </a:r>
            <a:br>
              <a:rPr lang="en-US" sz="3200" dirty="0">
                <a:solidFill>
                  <a:schemeClr val="bg1"/>
                </a:solidFill>
                <a:latin typeface="Berlin Sans FB Demi" panose="020E0802020502020306" pitchFamily="34" charset="0"/>
                <a:ea typeface="+mj-ea"/>
                <a:cs typeface="+mj-cs"/>
              </a:rPr>
            </a:br>
            <a:r>
              <a:rPr lang="en-US" sz="3200" dirty="0">
                <a:solidFill>
                  <a:schemeClr val="bg1"/>
                </a:solidFill>
                <a:latin typeface="Berlin Sans FB Demi" panose="020E0802020502020306" pitchFamily="34" charset="0"/>
                <a:ea typeface="+mj-ea"/>
                <a:cs typeface="+mj-cs"/>
              </a:rPr>
              <a:t>JENJANG DOKTOR (S3)</a:t>
            </a:r>
          </a:p>
        </p:txBody>
      </p:sp>
    </p:spTree>
    <p:extLst>
      <p:ext uri="{BB962C8B-B14F-4D97-AF65-F5344CB8AC3E}">
        <p14:creationId xmlns="" xmlns:p14="http://schemas.microsoft.com/office/powerpoint/2010/main" val="600308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97135" y="260648"/>
            <a:ext cx="8785225" cy="720725"/>
          </a:xfrm>
          <a:solidFill>
            <a:schemeClr val="bg1"/>
          </a:solidFill>
          <a:extLst/>
        </p:spPr>
        <p:txBody>
          <a:bodyPr vert="horz" wrap="square" numCol="1" anchor="t" anchorCtr="0" compatLnSpc="1">
            <a:prstTxWarp prst="textNoShape">
              <a:avLst/>
            </a:prstTxWarp>
          </a:bodyPr>
          <a:lstStyle/>
          <a:p>
            <a:pPr algn="ctr"/>
            <a:r>
              <a:rPr lang="en-US" sz="3200" dirty="0" smtClean="0">
                <a:solidFill>
                  <a:srgbClr val="FF0000"/>
                </a:solidFill>
                <a:latin typeface="Berlin Sans FB Demi" panose="020E0802020502020306" pitchFamily="34" charset="0"/>
              </a:rPr>
              <a:t>KASUS COPY PASTE</a:t>
            </a:r>
            <a:r>
              <a:rPr lang="id-ID" sz="3200" dirty="0" smtClean="0">
                <a:solidFill>
                  <a:srgbClr val="FF0000"/>
                </a:solidFill>
                <a:latin typeface="Berlin Sans FB Demi" panose="020E0802020502020306" pitchFamily="34" charset="0"/>
              </a:rPr>
              <a:t> </a:t>
            </a:r>
            <a:r>
              <a:rPr lang="en-US" sz="3200" dirty="0" smtClean="0">
                <a:solidFill>
                  <a:srgbClr val="FF0000"/>
                </a:solidFill>
                <a:latin typeface="Berlin Sans FB Demi" panose="020E0802020502020306" pitchFamily="34" charset="0"/>
              </a:rPr>
              <a:t>SERTIFIKASI DOSEN</a:t>
            </a:r>
          </a:p>
        </p:txBody>
      </p:sp>
      <p:graphicFrame>
        <p:nvGraphicFramePr>
          <p:cNvPr id="49155" name="Chart 2"/>
          <p:cNvGraphicFramePr>
            <a:graphicFrameLocks/>
          </p:cNvGraphicFramePr>
          <p:nvPr>
            <p:extLst>
              <p:ext uri="{D42A27DB-BD31-4B8C-83A1-F6EECF244321}">
                <p14:modId xmlns="" xmlns:p14="http://schemas.microsoft.com/office/powerpoint/2010/main" val="806507584"/>
              </p:ext>
            </p:extLst>
          </p:nvPr>
        </p:nvGraphicFramePr>
        <p:xfrm>
          <a:off x="35496" y="1412776"/>
          <a:ext cx="9108504" cy="5445224"/>
        </p:xfrm>
        <a:graphic>
          <a:graphicData uri="http://schemas.openxmlformats.org/presentationml/2006/ole">
            <p:oleObj spid="_x0000_s8204" name="Chart" r:id="rId3" imgW="8644877" imgH="5267401" progId="Excel.Sheet.8">
              <p:embed/>
            </p:oleObj>
          </a:graphicData>
        </a:graphic>
      </p:graphicFrame>
    </p:spTree>
    <p:extLst>
      <p:ext uri="{BB962C8B-B14F-4D97-AF65-F5344CB8AC3E}">
        <p14:creationId xmlns="" xmlns:p14="http://schemas.microsoft.com/office/powerpoint/2010/main" val="91294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1"/>
          <p:cNvGrpSpPr>
            <a:grpSpLocks/>
          </p:cNvGrpSpPr>
          <p:nvPr/>
        </p:nvGrpSpPr>
        <p:grpSpPr bwMode="auto">
          <a:xfrm>
            <a:off x="790575" y="1962150"/>
            <a:ext cx="2211388" cy="4114800"/>
            <a:chOff x="609600" y="304800"/>
            <a:chExt cx="2209800" cy="4114800"/>
          </a:xfrm>
        </p:grpSpPr>
        <p:sp>
          <p:nvSpPr>
            <p:cNvPr id="15" name="Rectangle 14"/>
            <p:cNvSpPr/>
            <p:nvPr/>
          </p:nvSpPr>
          <p:spPr>
            <a:xfrm>
              <a:off x="609600" y="1600200"/>
              <a:ext cx="22098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590800"/>
              <a:ext cx="22098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3581400"/>
              <a:ext cx="22098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09600" y="304800"/>
              <a:ext cx="2209800" cy="1066800"/>
            </a:xfrm>
            <a:prstGeom prst="rect">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793532" y="1715869"/>
              <a:ext cx="1828800" cy="646283"/>
            </a:xfrm>
            <a:prstGeom prst="rect">
              <a:avLst/>
            </a:prstGeom>
            <a:noFill/>
          </p:spPr>
          <p:txBody>
            <a:bodyPr>
              <a:spAutoFit/>
            </a:bodyPr>
            <a:lstStyle/>
            <a:p>
              <a:pPr algn="ctr">
                <a:defRPr/>
              </a:pPr>
              <a:r>
                <a:rPr lang="en-US" b="1" cap="all" dirty="0">
                  <a:ln w="9000" cmpd="sng">
                    <a:solidFill>
                      <a:srgbClr val="FFFF00"/>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PENDIDIKAN FORMAL</a:t>
              </a:r>
            </a:p>
          </p:txBody>
        </p:sp>
        <p:sp>
          <p:nvSpPr>
            <p:cNvPr id="3" name="Rectangle 2"/>
            <p:cNvSpPr/>
            <p:nvPr/>
          </p:nvSpPr>
          <p:spPr>
            <a:xfrm>
              <a:off x="733097" y="3657600"/>
              <a:ext cx="1903180" cy="646283"/>
            </a:xfrm>
            <a:prstGeom prst="rect">
              <a:avLst/>
            </a:prstGeom>
            <a:noFill/>
          </p:spPr>
          <p:txBody>
            <a:bodyPr>
              <a:spAutoFit/>
            </a:bodyPr>
            <a:lstStyle/>
            <a:p>
              <a:pPr algn="ctr">
                <a:defRPr/>
              </a:pPr>
              <a:r>
                <a:rPr lang="en-US" b="1" cap="all" dirty="0">
                  <a:ln w="9000" cmpd="sng">
                    <a:solidFill>
                      <a:srgbClr val="FFFF00"/>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PENDIDIKAN INFORMAL</a:t>
              </a:r>
            </a:p>
          </p:txBody>
        </p:sp>
        <p:sp>
          <p:nvSpPr>
            <p:cNvPr id="4" name="Rectangle 3"/>
            <p:cNvSpPr/>
            <p:nvPr/>
          </p:nvSpPr>
          <p:spPr>
            <a:xfrm>
              <a:off x="725208" y="2693333"/>
              <a:ext cx="1981200" cy="646283"/>
            </a:xfrm>
            <a:prstGeom prst="rect">
              <a:avLst/>
            </a:prstGeom>
            <a:noFill/>
          </p:spPr>
          <p:txBody>
            <a:bodyPr>
              <a:spAutoFit/>
            </a:bodyPr>
            <a:lstStyle/>
            <a:p>
              <a:pPr algn="ctr">
                <a:defRPr/>
              </a:pPr>
              <a:r>
                <a:rPr lang="en-US" b="1" cap="all" dirty="0">
                  <a:ln w="9000" cmpd="sng">
                    <a:solidFill>
                      <a:srgbClr val="FFFF00"/>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PENDIDIKAN NONFORMAL</a:t>
              </a:r>
            </a:p>
          </p:txBody>
        </p:sp>
        <p:sp>
          <p:nvSpPr>
            <p:cNvPr id="5" name="Rectangle 4"/>
            <p:cNvSpPr/>
            <p:nvPr/>
          </p:nvSpPr>
          <p:spPr>
            <a:xfrm>
              <a:off x="646993" y="425668"/>
              <a:ext cx="2125918" cy="799000"/>
            </a:xfrm>
            <a:prstGeom prst="rect">
              <a:avLst/>
            </a:prstGeom>
            <a:noFill/>
            <a:ln>
              <a:noFill/>
            </a:ln>
          </p:spPr>
          <p:txBody>
            <a:bodyPr>
              <a:spAutoFit/>
            </a:bodyPr>
            <a:lstStyle/>
            <a:p>
              <a:pPr algn="ctr">
                <a:defRPr/>
              </a:pPr>
              <a:r>
                <a:rPr lang="en-US" sz="2300" b="1" cap="all" dirty="0">
                  <a:ln w="9000" cmpd="sng">
                    <a:solidFill>
                      <a:srgbClr val="FFFF00"/>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JALUR PENDIDIKAN</a:t>
              </a:r>
            </a:p>
          </p:txBody>
        </p:sp>
      </p:grpSp>
      <p:grpSp>
        <p:nvGrpSpPr>
          <p:cNvPr id="22" name="Group 22"/>
          <p:cNvGrpSpPr>
            <a:grpSpLocks/>
          </p:cNvGrpSpPr>
          <p:nvPr/>
        </p:nvGrpSpPr>
        <p:grpSpPr bwMode="auto">
          <a:xfrm>
            <a:off x="3429000" y="1962150"/>
            <a:ext cx="2225675" cy="4114800"/>
            <a:chOff x="3276600" y="304800"/>
            <a:chExt cx="2225566" cy="4114800"/>
          </a:xfrm>
        </p:grpSpPr>
        <p:sp>
          <p:nvSpPr>
            <p:cNvPr id="18" name="Rectangle 17"/>
            <p:cNvSpPr/>
            <p:nvPr/>
          </p:nvSpPr>
          <p:spPr>
            <a:xfrm>
              <a:off x="3292474" y="1600200"/>
              <a:ext cx="2209692" cy="838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292474" y="2590800"/>
              <a:ext cx="2209692" cy="838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289299" y="3581400"/>
              <a:ext cx="2209692" cy="838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276600" y="304800"/>
              <a:ext cx="2209692" cy="1066800"/>
            </a:xfrm>
            <a:prstGeom prst="rect">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95506" y="3563065"/>
              <a:ext cx="1828800" cy="830935"/>
            </a:xfrm>
            <a:prstGeom prst="rect">
              <a:avLst/>
            </a:prstGeom>
            <a:noFill/>
          </p:spPr>
          <p:txBody>
            <a:bodyPr>
              <a:spAutoFit/>
            </a:bodyPr>
            <a:lstStyle/>
            <a:p>
              <a:pPr algn="ctr">
                <a:defRPr/>
              </a:pPr>
              <a:r>
                <a:rPr lang="en-US" sz="2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Pendidikan</a:t>
              </a:r>
              <a:r>
                <a:rPr lang="en-US" sz="2300" dirty="0">
                  <a:ln w="18415" cmpd="sng">
                    <a:solidFill>
                      <a:srgbClr val="FFFFFF"/>
                    </a:solidFill>
                    <a:prstDash val="solid"/>
                  </a:ln>
                  <a:solidFill>
                    <a:srgbClr val="FFFFFF"/>
                  </a:solidFill>
                  <a:effectLst>
                    <a:outerShdw blurRad="63500" dir="3600000" algn="tl" rotWithShape="0">
                      <a:srgbClr val="000000">
                        <a:alpha val="70000"/>
                      </a:srgbClr>
                    </a:outerShdw>
                  </a:effectLst>
                </a:rPr>
                <a:t> Dasar</a:t>
              </a:r>
            </a:p>
          </p:txBody>
        </p:sp>
        <p:sp>
          <p:nvSpPr>
            <p:cNvPr id="7" name="Rectangle 6"/>
            <p:cNvSpPr/>
            <p:nvPr/>
          </p:nvSpPr>
          <p:spPr>
            <a:xfrm>
              <a:off x="3473668" y="1592371"/>
              <a:ext cx="1828800" cy="830935"/>
            </a:xfrm>
            <a:prstGeom prst="rect">
              <a:avLst/>
            </a:prstGeom>
            <a:noFill/>
          </p:spPr>
          <p:txBody>
            <a:bodyPr>
              <a:spAutoFit/>
            </a:bodyPr>
            <a:lstStyle/>
            <a:p>
              <a:pPr algn="ctr">
                <a:defRPr/>
              </a:pPr>
              <a:r>
                <a:rPr lang="en-US" sz="2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Pendidikan</a:t>
              </a:r>
              <a:r>
                <a:rPr lang="en-US" sz="2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Tinggi</a:t>
              </a:r>
              <a:endParaRPr lang="en-US" sz="2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3476298" y="2586255"/>
              <a:ext cx="1828800" cy="830935"/>
            </a:xfrm>
            <a:prstGeom prst="rect">
              <a:avLst/>
            </a:prstGeom>
            <a:noFill/>
          </p:spPr>
          <p:txBody>
            <a:bodyPr>
              <a:spAutoFit/>
            </a:bodyPr>
            <a:lstStyle/>
            <a:p>
              <a:pPr algn="ctr">
                <a:defRPr/>
              </a:pPr>
              <a:r>
                <a:rPr lang="en-US" sz="2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Pendidikan</a:t>
              </a:r>
              <a:r>
                <a:rPr lang="en-US" sz="2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Menengah</a:t>
              </a:r>
              <a:endParaRPr lang="en-US" sz="2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3294185" y="417105"/>
              <a:ext cx="2110154" cy="799000"/>
            </a:xfrm>
            <a:prstGeom prst="rect">
              <a:avLst/>
            </a:prstGeom>
            <a:noFill/>
            <a:ln>
              <a:noFill/>
            </a:ln>
          </p:spPr>
          <p:txBody>
            <a:bodyPr>
              <a:spAutoFit/>
            </a:bodyPr>
            <a:lstStyle/>
            <a:p>
              <a:pPr algn="ctr">
                <a:defRPr/>
              </a:pPr>
              <a:r>
                <a:rPr lang="en-US" sz="2300" dirty="0">
                  <a:ln w="18415" cmpd="sng">
                    <a:solidFill>
                      <a:srgbClr val="FFFFFF"/>
                    </a:solidFill>
                    <a:prstDash val="solid"/>
                  </a:ln>
                  <a:solidFill>
                    <a:srgbClr val="FFFFFF"/>
                  </a:solidFill>
                  <a:effectLst>
                    <a:outerShdw blurRad="63500" dir="3600000" algn="tl" rotWithShape="0">
                      <a:srgbClr val="000000">
                        <a:alpha val="70000"/>
                      </a:srgbClr>
                    </a:outerShdw>
                  </a:effectLst>
                </a:rPr>
                <a:t>JENJANG PENDIDIKAN  </a:t>
              </a:r>
            </a:p>
          </p:txBody>
        </p:sp>
      </p:grpSp>
      <p:grpSp>
        <p:nvGrpSpPr>
          <p:cNvPr id="23" name="Group 23"/>
          <p:cNvGrpSpPr>
            <a:grpSpLocks/>
          </p:cNvGrpSpPr>
          <p:nvPr/>
        </p:nvGrpSpPr>
        <p:grpSpPr bwMode="auto">
          <a:xfrm>
            <a:off x="6099175" y="1981200"/>
            <a:ext cx="2209800" cy="4114800"/>
            <a:chOff x="5867400" y="304800"/>
            <a:chExt cx="2209800" cy="4114800"/>
          </a:xfrm>
        </p:grpSpPr>
        <p:sp>
          <p:nvSpPr>
            <p:cNvPr id="21" name="Rectangle 20"/>
            <p:cNvSpPr/>
            <p:nvPr/>
          </p:nvSpPr>
          <p:spPr>
            <a:xfrm>
              <a:off x="5867400" y="1600200"/>
              <a:ext cx="2209800" cy="281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867400" y="304800"/>
              <a:ext cx="2209800" cy="1066800"/>
            </a:xfrm>
            <a:prstGeom prst="rect">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888216" y="425668"/>
              <a:ext cx="2110153" cy="79900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JENIS PENDIDIKAN  </a:t>
              </a:r>
            </a:p>
          </p:txBody>
        </p:sp>
        <p:sp>
          <p:nvSpPr>
            <p:cNvPr id="11274" name="Rectangle 1"/>
            <p:cNvSpPr>
              <a:spLocks noChangeArrowheads="1"/>
            </p:cNvSpPr>
            <p:nvPr/>
          </p:nvSpPr>
          <p:spPr bwMode="auto">
            <a:xfrm>
              <a:off x="6019800" y="1828800"/>
              <a:ext cx="1905000" cy="2031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220663" indent="-2206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b="1" dirty="0">
                  <a:ea typeface="Times New Roman" panose="02020603050405020304" pitchFamily="18" charset="0"/>
                  <a:cs typeface="Arial" panose="020B0604020202020204" pitchFamily="34" charset="0"/>
                </a:rPr>
                <a:t>U</a:t>
              </a:r>
              <a:r>
                <a:rPr lang="id-ID" b="1" dirty="0">
                  <a:ea typeface="Times New Roman" panose="02020603050405020304" pitchFamily="18" charset="0"/>
                  <a:cs typeface="Arial" panose="020B0604020202020204" pitchFamily="34" charset="0"/>
                </a:rPr>
                <a:t>mum</a:t>
              </a:r>
              <a:endParaRPr lang="en-US" b="1" dirty="0">
                <a:ea typeface="Times New Roman" panose="02020603050405020304" pitchFamily="18" charset="0"/>
                <a:cs typeface="Arial" panose="020B0604020202020204" pitchFamily="34" charset="0"/>
              </a:endParaRPr>
            </a:p>
            <a:p>
              <a:pPr>
                <a:buFont typeface="Arial" panose="020B0604020202020204" pitchFamily="34" charset="0"/>
                <a:buChar char="•"/>
              </a:pPr>
              <a:r>
                <a:rPr lang="en-US" b="1" dirty="0">
                  <a:ea typeface="Times New Roman" panose="02020603050405020304" pitchFamily="18" charset="0"/>
                  <a:cs typeface="Arial" panose="020B0604020202020204" pitchFamily="34" charset="0"/>
                </a:rPr>
                <a:t>K</a:t>
              </a:r>
              <a:r>
                <a:rPr lang="id-ID" b="1" dirty="0">
                  <a:ea typeface="Times New Roman" panose="02020603050405020304" pitchFamily="18" charset="0"/>
                  <a:cs typeface="Arial" panose="020B0604020202020204" pitchFamily="34" charset="0"/>
                </a:rPr>
                <a:t>ejuruan</a:t>
              </a:r>
              <a:endParaRPr lang="en-US" b="1" dirty="0">
                <a:ea typeface="Times New Roman" panose="02020603050405020304" pitchFamily="18" charset="0"/>
                <a:cs typeface="Arial" panose="020B0604020202020204" pitchFamily="34" charset="0"/>
              </a:endParaRPr>
            </a:p>
            <a:p>
              <a:pPr>
                <a:buFont typeface="Arial" panose="020B0604020202020204" pitchFamily="34" charset="0"/>
                <a:buChar char="•"/>
              </a:pPr>
              <a:r>
                <a:rPr lang="id-ID" b="1" dirty="0">
                  <a:ea typeface="Times New Roman" panose="02020603050405020304" pitchFamily="18" charset="0"/>
                  <a:cs typeface="Arial" panose="020B0604020202020204" pitchFamily="34" charset="0"/>
                </a:rPr>
                <a:t>Akademik</a:t>
              </a:r>
              <a:endParaRPr lang="en-US" b="1" dirty="0">
                <a:ea typeface="Times New Roman" panose="02020603050405020304" pitchFamily="18" charset="0"/>
                <a:cs typeface="Arial" panose="020B0604020202020204" pitchFamily="34" charset="0"/>
              </a:endParaRPr>
            </a:p>
            <a:p>
              <a:pPr>
                <a:buFont typeface="Arial" panose="020B0604020202020204" pitchFamily="34" charset="0"/>
                <a:buChar char="•"/>
              </a:pPr>
              <a:r>
                <a:rPr lang="id-ID" b="1" dirty="0">
                  <a:ea typeface="Times New Roman" panose="02020603050405020304" pitchFamily="18" charset="0"/>
                  <a:cs typeface="Arial" panose="020B0604020202020204" pitchFamily="34" charset="0"/>
                </a:rPr>
                <a:t>Profesi</a:t>
              </a:r>
              <a:endParaRPr lang="en-US" b="1" dirty="0">
                <a:ea typeface="Times New Roman" panose="02020603050405020304" pitchFamily="18" charset="0"/>
                <a:cs typeface="Arial" panose="020B0604020202020204" pitchFamily="34" charset="0"/>
              </a:endParaRPr>
            </a:p>
            <a:p>
              <a:pPr>
                <a:buFont typeface="Arial" panose="020B0604020202020204" pitchFamily="34" charset="0"/>
                <a:buChar char="•"/>
              </a:pPr>
              <a:r>
                <a:rPr lang="id-ID" b="1" dirty="0">
                  <a:ea typeface="Times New Roman" panose="02020603050405020304" pitchFamily="18" charset="0"/>
                  <a:cs typeface="Arial" panose="020B0604020202020204" pitchFamily="34" charset="0"/>
                </a:rPr>
                <a:t>Vokasi</a:t>
              </a:r>
              <a:endParaRPr lang="en-US" b="1" dirty="0">
                <a:ea typeface="Times New Roman" panose="02020603050405020304" pitchFamily="18" charset="0"/>
                <a:cs typeface="Arial" panose="020B0604020202020204" pitchFamily="34" charset="0"/>
              </a:endParaRPr>
            </a:p>
            <a:p>
              <a:pPr>
                <a:buFont typeface="Arial" panose="020B0604020202020204" pitchFamily="34" charset="0"/>
                <a:buChar char="•"/>
              </a:pPr>
              <a:r>
                <a:rPr lang="en-US" b="1" dirty="0">
                  <a:ea typeface="Times New Roman" panose="02020603050405020304" pitchFamily="18" charset="0"/>
                  <a:cs typeface="Arial" panose="020B0604020202020204" pitchFamily="34" charset="0"/>
                </a:rPr>
                <a:t>K</a:t>
              </a:r>
              <a:r>
                <a:rPr lang="id-ID" b="1" dirty="0">
                  <a:ea typeface="Times New Roman" panose="02020603050405020304" pitchFamily="18" charset="0"/>
                  <a:cs typeface="Arial" panose="020B0604020202020204" pitchFamily="34" charset="0"/>
                </a:rPr>
                <a:t>eagamaan</a:t>
              </a:r>
              <a:endParaRPr lang="en-US" b="1" dirty="0">
                <a:ea typeface="Times New Roman" panose="02020603050405020304" pitchFamily="18" charset="0"/>
                <a:cs typeface="Arial" panose="020B0604020202020204" pitchFamily="34" charset="0"/>
              </a:endParaRPr>
            </a:p>
            <a:p>
              <a:pPr>
                <a:buFont typeface="Arial" panose="020B0604020202020204" pitchFamily="34" charset="0"/>
                <a:buChar char="•"/>
              </a:pPr>
              <a:r>
                <a:rPr lang="en-US" b="1" dirty="0">
                  <a:ea typeface="Times New Roman" panose="02020603050405020304" pitchFamily="18" charset="0"/>
                  <a:cs typeface="Arial" panose="020B0604020202020204" pitchFamily="34" charset="0"/>
                </a:rPr>
                <a:t>K</a:t>
              </a:r>
              <a:r>
                <a:rPr lang="id-ID" b="1" dirty="0">
                  <a:ea typeface="Times New Roman" panose="02020603050405020304" pitchFamily="18" charset="0"/>
                  <a:cs typeface="Arial" panose="020B0604020202020204" pitchFamily="34" charset="0"/>
                </a:rPr>
                <a:t>husus</a:t>
              </a:r>
              <a:r>
                <a:rPr lang="id-ID" sz="900" b="1" dirty="0">
                  <a:ea typeface="Times New Roman" panose="02020603050405020304" pitchFamily="18" charset="0"/>
                  <a:cs typeface="Arial" panose="020B0604020202020204" pitchFamily="34" charset="0"/>
                </a:rPr>
                <a:t>.</a:t>
              </a:r>
              <a:endParaRPr lang="id-ID" sz="1700" dirty="0">
                <a:ea typeface="Times New Roman" panose="02020603050405020304" pitchFamily="18" charset="0"/>
                <a:cs typeface="Arial" panose="020B0604020202020204" pitchFamily="34" charset="0"/>
              </a:endParaRPr>
            </a:p>
          </p:txBody>
        </p:sp>
      </p:grpSp>
      <p:sp>
        <p:nvSpPr>
          <p:cNvPr id="25" name="Rectangle 24"/>
          <p:cNvSpPr/>
          <p:nvPr/>
        </p:nvSpPr>
        <p:spPr>
          <a:xfrm>
            <a:off x="838208" y="508338"/>
            <a:ext cx="7467599" cy="917855"/>
          </a:xfrm>
          <a:prstGeom prst="rect">
            <a:avLst/>
          </a:prstGeom>
          <a:noFill/>
          <a:effectLst/>
        </p:spPr>
        <p:txBody>
          <a:bodyPr lIns="86016" tIns="43009" rIns="86016" bIns="43009">
            <a:spAutoFit/>
          </a:bodyPr>
          <a:lstStyle/>
          <a:p>
            <a:pPr algn="ctr">
              <a:defRPr/>
            </a:pPr>
            <a:r>
              <a:rPr lang="en-US" sz="3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JALUR, JENJANG, JENIS PENDIDIKAN</a:t>
            </a:r>
          </a:p>
          <a:p>
            <a:pPr algn="ctr">
              <a:defRPr/>
            </a:pPr>
            <a:r>
              <a:rPr lang="en-US" sz="24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UU </a:t>
            </a:r>
            <a:r>
              <a:rPr lang="en-US" sz="24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Sisdiknas</a:t>
            </a:r>
            <a:r>
              <a:rPr lang="en-US" sz="24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 </a:t>
            </a:r>
            <a:r>
              <a:rPr lang="id-ID" sz="24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N</a:t>
            </a:r>
            <a:r>
              <a:rPr lang="en-US" sz="24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o </a:t>
            </a:r>
            <a:r>
              <a:rPr lang="en-US" sz="24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20 </a:t>
            </a:r>
            <a:r>
              <a:rPr lang="en-US" sz="24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tahun</a:t>
            </a:r>
            <a:r>
              <a:rPr lang="en-US" sz="24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rPr>
              <a:t> 2003</a:t>
            </a:r>
            <a:endParaRPr lang="en-US"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Berlin Sans FB Demi" panose="020E0802020502020306" pitchFamily="34" charset="0"/>
            </a:endParaRPr>
          </a:p>
        </p:txBody>
      </p:sp>
      <p:sp>
        <p:nvSpPr>
          <p:cNvPr id="27" name="Freeform 26"/>
          <p:cNvSpPr/>
          <p:nvPr/>
        </p:nvSpPr>
        <p:spPr>
          <a:xfrm>
            <a:off x="492125" y="3038475"/>
            <a:ext cx="7737475" cy="2066925"/>
          </a:xfrm>
          <a:custGeom>
            <a:avLst/>
            <a:gdLst>
              <a:gd name="connsiteX0" fmla="*/ 844550 w 7889875"/>
              <a:gd name="connsiteY0" fmla="*/ 117475 h 2219325"/>
              <a:gd name="connsiteX1" fmla="*/ 5568950 w 7889875"/>
              <a:gd name="connsiteY1" fmla="*/ 136525 h 2219325"/>
              <a:gd name="connsiteX2" fmla="*/ 5454650 w 7889875"/>
              <a:gd name="connsiteY2" fmla="*/ 936625 h 2219325"/>
              <a:gd name="connsiteX3" fmla="*/ 7550150 w 7889875"/>
              <a:gd name="connsiteY3" fmla="*/ 1222375 h 2219325"/>
              <a:gd name="connsiteX4" fmla="*/ 7493000 w 7889875"/>
              <a:gd name="connsiteY4" fmla="*/ 2098675 h 2219325"/>
              <a:gd name="connsiteX5" fmla="*/ 5492750 w 7889875"/>
              <a:gd name="connsiteY5" fmla="*/ 1946275 h 2219325"/>
              <a:gd name="connsiteX6" fmla="*/ 5092700 w 7889875"/>
              <a:gd name="connsiteY6" fmla="*/ 1089025 h 2219325"/>
              <a:gd name="connsiteX7" fmla="*/ 3225800 w 7889875"/>
              <a:gd name="connsiteY7" fmla="*/ 1050925 h 2219325"/>
              <a:gd name="connsiteX8" fmla="*/ 1035050 w 7889875"/>
              <a:gd name="connsiteY8" fmla="*/ 1203325 h 2219325"/>
              <a:gd name="connsiteX9" fmla="*/ 501650 w 7889875"/>
              <a:gd name="connsiteY9" fmla="*/ 555625 h 2219325"/>
              <a:gd name="connsiteX10" fmla="*/ 844550 w 7889875"/>
              <a:gd name="connsiteY10" fmla="*/ 11747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875" h="2219325">
                <a:moveTo>
                  <a:pt x="844550" y="117475"/>
                </a:moveTo>
                <a:cubicBezTo>
                  <a:pt x="1689100" y="47625"/>
                  <a:pt x="4800600" y="0"/>
                  <a:pt x="5568950" y="136525"/>
                </a:cubicBezTo>
                <a:cubicBezTo>
                  <a:pt x="6337300" y="273050"/>
                  <a:pt x="5124450" y="755650"/>
                  <a:pt x="5454650" y="936625"/>
                </a:cubicBezTo>
                <a:cubicBezTo>
                  <a:pt x="5784850" y="1117600"/>
                  <a:pt x="7210425" y="1028700"/>
                  <a:pt x="7550150" y="1222375"/>
                </a:cubicBezTo>
                <a:cubicBezTo>
                  <a:pt x="7889875" y="1416050"/>
                  <a:pt x="7835900" y="1978025"/>
                  <a:pt x="7493000" y="2098675"/>
                </a:cubicBezTo>
                <a:cubicBezTo>
                  <a:pt x="7150100" y="2219325"/>
                  <a:pt x="5892800" y="2114550"/>
                  <a:pt x="5492750" y="1946275"/>
                </a:cubicBezTo>
                <a:cubicBezTo>
                  <a:pt x="5092700" y="1778000"/>
                  <a:pt x="5470525" y="1238250"/>
                  <a:pt x="5092700" y="1089025"/>
                </a:cubicBezTo>
                <a:cubicBezTo>
                  <a:pt x="4714875" y="939800"/>
                  <a:pt x="3902075" y="1031875"/>
                  <a:pt x="3225800" y="1050925"/>
                </a:cubicBezTo>
                <a:cubicBezTo>
                  <a:pt x="2549525" y="1069975"/>
                  <a:pt x="1489075" y="1285875"/>
                  <a:pt x="1035050" y="1203325"/>
                </a:cubicBezTo>
                <a:cubicBezTo>
                  <a:pt x="581025" y="1120775"/>
                  <a:pt x="530225" y="742950"/>
                  <a:pt x="501650" y="555625"/>
                </a:cubicBezTo>
                <a:cubicBezTo>
                  <a:pt x="473075" y="368300"/>
                  <a:pt x="0" y="187325"/>
                  <a:pt x="844550" y="117475"/>
                </a:cubicBezTo>
                <a:close/>
              </a:path>
            </a:pathLst>
          </a:custGeom>
          <a:solidFill>
            <a:srgbClr val="0000CC">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016" tIns="43009" rIns="86016" bIns="43009" anchor="ctr"/>
          <a:lstStyle/>
          <a:p>
            <a:pPr algn="ctr">
              <a:defRPr/>
            </a:pPr>
            <a:endParaRPr lang="en-US"/>
          </a:p>
        </p:txBody>
      </p:sp>
    </p:spTree>
    <p:extLst>
      <p:ext uri="{BB962C8B-B14F-4D97-AF65-F5344CB8AC3E}">
        <p14:creationId xmlns="" xmlns:p14="http://schemas.microsoft.com/office/powerpoint/2010/main" val="1542418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 typeface="Arial" panose="020B0604020202020204" pitchFamily="34" charset="0"/>
              <a:buNone/>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fld id="{38867B6C-E2BB-354C-871D-99FF412C1457}" type="datetime1">
              <a:rPr lang="en-US" smtClean="0"/>
              <a:pPr>
                <a:defRPr/>
              </a:pPr>
              <a:t>5/19/2014</a:t>
            </a:fld>
            <a:endParaRPr lang="en-US"/>
          </a:p>
        </p:txBody>
      </p:sp>
      <p:sp>
        <p:nvSpPr>
          <p:cNvPr id="5120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2EC24640-BB93-440D-9A30-82E0A5EB567C}" type="slidenum">
              <a:rPr lang="en-US" smtClean="0"/>
              <a:pPr/>
              <a:t>30</a:t>
            </a:fld>
            <a:endParaRPr lang="en-US" smtClean="0"/>
          </a:p>
        </p:txBody>
      </p:sp>
      <p:sp>
        <p:nvSpPr>
          <p:cNvPr id="51205" name="TextBox 7"/>
          <p:cNvSpPr txBox="1">
            <a:spLocks noChangeArrowheads="1"/>
          </p:cNvSpPr>
          <p:nvPr/>
        </p:nvSpPr>
        <p:spPr bwMode="auto">
          <a:xfrm>
            <a:off x="593452" y="620688"/>
            <a:ext cx="7957096" cy="523220"/>
          </a:xfrm>
          <a:prstGeom prst="rect">
            <a:avLst/>
          </a:prstGeom>
          <a:solidFill>
            <a:schemeClr val="bg1"/>
          </a:solidFill>
          <a:ln>
            <a:noFill/>
          </a:ln>
          <a:extLst/>
        </p:spPr>
        <p:txBody>
          <a:bodyPr wrap="square">
            <a:spAutoFit/>
          </a:bodyPr>
          <a:lstStyle/>
          <a:p>
            <a:r>
              <a:rPr lang="en-US" sz="2800" b="1" dirty="0"/>
              <a:t> </a:t>
            </a:r>
            <a:r>
              <a:rPr lang="en-US" sz="2800" b="1" dirty="0" err="1">
                <a:solidFill>
                  <a:srgbClr val="FF0000"/>
                </a:solidFill>
                <a:latin typeface="Berlin Sans FB Demi" panose="020E0802020502020306" pitchFamily="34" charset="0"/>
              </a:rPr>
              <a:t>Penerima</a:t>
            </a:r>
            <a:r>
              <a:rPr lang="en-US" sz="2800" b="1" dirty="0">
                <a:solidFill>
                  <a:srgbClr val="FF0000"/>
                </a:solidFill>
                <a:latin typeface="Berlin Sans FB Demi" panose="020E0802020502020306" pitchFamily="34" charset="0"/>
              </a:rPr>
              <a:t> BPPs </a:t>
            </a:r>
            <a:r>
              <a:rPr lang="en-US" sz="2800" b="1" dirty="0" err="1">
                <a:solidFill>
                  <a:srgbClr val="FF0000"/>
                </a:solidFill>
                <a:latin typeface="Berlin Sans FB Demi" panose="020E0802020502020306" pitchFamily="34" charset="0"/>
              </a:rPr>
              <a:t>Sekaligus</a:t>
            </a:r>
            <a:r>
              <a:rPr lang="en-US" sz="2800" b="1" dirty="0">
                <a:solidFill>
                  <a:srgbClr val="FF0000"/>
                </a:solidFill>
                <a:latin typeface="Berlin Sans FB Demi" panose="020E0802020502020306" pitchFamily="34" charset="0"/>
              </a:rPr>
              <a:t> </a:t>
            </a:r>
            <a:r>
              <a:rPr lang="en-US" sz="2800" b="1" dirty="0" err="1">
                <a:solidFill>
                  <a:srgbClr val="FF0000"/>
                </a:solidFill>
                <a:latin typeface="Berlin Sans FB Demi" panose="020E0802020502020306" pitchFamily="34" charset="0"/>
              </a:rPr>
              <a:t>Tunjangan</a:t>
            </a:r>
            <a:r>
              <a:rPr lang="en-US" sz="2800" b="1" dirty="0">
                <a:solidFill>
                  <a:srgbClr val="FF0000"/>
                </a:solidFill>
                <a:latin typeface="Berlin Sans FB Demi" panose="020E0802020502020306" pitchFamily="34" charset="0"/>
              </a:rPr>
              <a:t> </a:t>
            </a:r>
            <a:r>
              <a:rPr lang="en-US" sz="2800" b="1" dirty="0" err="1">
                <a:solidFill>
                  <a:srgbClr val="FF0000"/>
                </a:solidFill>
                <a:latin typeface="Berlin Sans FB Demi" panose="020E0802020502020306" pitchFamily="34" charset="0"/>
              </a:rPr>
              <a:t>Sertifikasi</a:t>
            </a:r>
            <a:endParaRPr lang="en-US" sz="2800" b="1" dirty="0">
              <a:solidFill>
                <a:srgbClr val="FF00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166320288"/>
              </p:ext>
            </p:extLst>
          </p:nvPr>
        </p:nvGraphicFramePr>
        <p:xfrm>
          <a:off x="683568" y="1484784"/>
          <a:ext cx="7866980" cy="3786187"/>
        </p:xfrm>
        <a:graphic>
          <a:graphicData uri="http://schemas.openxmlformats.org/drawingml/2006/table">
            <a:tbl>
              <a:tblPr firstRow="1" firstCol="1" bandRow="1">
                <a:tableStyleId>{D03447BB-5D67-496B-8E87-E561075AD55C}</a:tableStyleId>
              </a:tblPr>
              <a:tblGrid>
                <a:gridCol w="1999778"/>
                <a:gridCol w="5867202"/>
              </a:tblGrid>
              <a:tr h="1496155">
                <a:tc>
                  <a:txBody>
                    <a:bodyPr/>
                    <a:lstStyle/>
                    <a:p>
                      <a:pPr algn="ctr" fontAlgn="ctr"/>
                      <a:r>
                        <a:rPr lang="en-US" sz="2000" u="none" strike="noStrike" dirty="0">
                          <a:effectLst/>
                        </a:rPr>
                        <a:t>PT</a:t>
                      </a:r>
                      <a:endParaRPr lang="en-US" sz="2000" b="0" i="0" u="none" strike="noStrike" dirty="0">
                        <a:solidFill>
                          <a:srgbClr val="000000"/>
                        </a:solidFill>
                        <a:effectLst/>
                        <a:latin typeface="Calibri"/>
                      </a:endParaRPr>
                    </a:p>
                  </a:txBody>
                  <a:tcPr marL="12699" marR="12699" marT="12700" marB="0" anchor="ctr"/>
                </a:tc>
                <a:tc>
                  <a:txBody>
                    <a:bodyPr/>
                    <a:lstStyle/>
                    <a:p>
                      <a:pPr algn="ctr" fontAlgn="ctr"/>
                      <a:r>
                        <a:rPr lang="en-US" sz="2000" u="none" strike="noStrike" dirty="0" err="1" smtClean="0">
                          <a:effectLst/>
                        </a:rPr>
                        <a:t>Dosen</a:t>
                      </a:r>
                      <a:r>
                        <a:rPr lang="en-US" sz="2000" u="none" strike="noStrike" dirty="0" smtClean="0">
                          <a:effectLst/>
                        </a:rPr>
                        <a:t> </a:t>
                      </a:r>
                      <a:r>
                        <a:rPr lang="en-US" sz="2000" u="none" strike="noStrike" dirty="0" err="1" smtClean="0">
                          <a:effectLst/>
                        </a:rPr>
                        <a:t>Penerima</a:t>
                      </a:r>
                      <a:r>
                        <a:rPr lang="en-US" sz="2000" u="none" strike="noStrike" dirty="0" smtClean="0">
                          <a:effectLst/>
                        </a:rPr>
                        <a:t> </a:t>
                      </a:r>
                      <a:r>
                        <a:rPr lang="en-US" sz="2000" u="none" strike="noStrike" baseline="0" dirty="0" smtClean="0">
                          <a:effectLst/>
                        </a:rPr>
                        <a:t> </a:t>
                      </a:r>
                      <a:r>
                        <a:rPr lang="en-US" sz="2000" u="none" strike="noStrike" dirty="0" err="1" smtClean="0">
                          <a:effectLst/>
                        </a:rPr>
                        <a:t>Beasiswa+Tunjangan</a:t>
                      </a:r>
                      <a:r>
                        <a:rPr lang="en-US" sz="2000" u="none" strike="noStrike" dirty="0" smtClean="0">
                          <a:effectLst/>
                        </a:rPr>
                        <a:t> </a:t>
                      </a:r>
                      <a:r>
                        <a:rPr lang="en-US" sz="2000" u="none" strike="noStrike" dirty="0" err="1" smtClean="0">
                          <a:effectLst/>
                        </a:rPr>
                        <a:t>Profesi</a:t>
                      </a:r>
                      <a:endParaRPr lang="en-US" sz="2000" b="0" i="0" u="none" strike="noStrike" dirty="0">
                        <a:solidFill>
                          <a:srgbClr val="000000"/>
                        </a:solidFill>
                        <a:effectLst/>
                        <a:latin typeface="Calibri"/>
                      </a:endParaRPr>
                    </a:p>
                  </a:txBody>
                  <a:tcPr marL="12699" marR="12699" marT="12700" marB="0" anchor="ctr"/>
                </a:tc>
              </a:tr>
              <a:tr h="763344">
                <a:tc>
                  <a:txBody>
                    <a:bodyPr/>
                    <a:lstStyle/>
                    <a:p>
                      <a:pPr algn="ctr" fontAlgn="ctr"/>
                      <a:r>
                        <a:rPr lang="en-US" sz="2000" u="none" strike="noStrike" dirty="0">
                          <a:effectLst/>
                        </a:rPr>
                        <a:t>PTN</a:t>
                      </a:r>
                      <a:endParaRPr lang="en-US" sz="2000" b="0" i="0" u="none" strike="noStrike" dirty="0">
                        <a:solidFill>
                          <a:srgbClr val="000000"/>
                        </a:solidFill>
                        <a:effectLst/>
                        <a:latin typeface="Calibri"/>
                      </a:endParaRPr>
                    </a:p>
                  </a:txBody>
                  <a:tcPr marL="12699" marR="12699" marT="12700" marB="0" anchor="ctr"/>
                </a:tc>
                <a:tc>
                  <a:txBody>
                    <a:bodyPr/>
                    <a:lstStyle/>
                    <a:p>
                      <a:pPr algn="ctr" fontAlgn="ctr"/>
                      <a:r>
                        <a:rPr lang="en-US" sz="2000" u="none" strike="noStrike" dirty="0" smtClean="0">
                          <a:effectLst/>
                        </a:rPr>
                        <a:t>1.049</a:t>
                      </a:r>
                      <a:endParaRPr lang="en-US" sz="2000" b="0" i="0" u="none" strike="noStrike" dirty="0">
                        <a:solidFill>
                          <a:srgbClr val="000000"/>
                        </a:solidFill>
                        <a:effectLst/>
                        <a:latin typeface="Calibri"/>
                      </a:endParaRPr>
                    </a:p>
                  </a:txBody>
                  <a:tcPr marL="12699" marR="12699" marT="12700" marB="0" anchor="ctr"/>
                </a:tc>
              </a:tr>
              <a:tr h="763344">
                <a:tc>
                  <a:txBody>
                    <a:bodyPr/>
                    <a:lstStyle/>
                    <a:p>
                      <a:pPr algn="ctr" fontAlgn="ctr"/>
                      <a:r>
                        <a:rPr lang="en-US" sz="2000" u="none" strike="noStrike" dirty="0">
                          <a:effectLst/>
                        </a:rPr>
                        <a:t>PTS</a:t>
                      </a:r>
                      <a:endParaRPr lang="en-US" sz="2000" b="0" i="0" u="none" strike="noStrike" dirty="0">
                        <a:solidFill>
                          <a:srgbClr val="000000"/>
                        </a:solidFill>
                        <a:effectLst/>
                        <a:latin typeface="Calibri"/>
                      </a:endParaRPr>
                    </a:p>
                  </a:txBody>
                  <a:tcPr marL="12699" marR="12699" marT="12700" marB="0" anchor="ctr"/>
                </a:tc>
                <a:tc>
                  <a:txBody>
                    <a:bodyPr/>
                    <a:lstStyle/>
                    <a:p>
                      <a:pPr algn="ctr" fontAlgn="ctr"/>
                      <a:r>
                        <a:rPr lang="en-US" sz="2000" u="none" strike="noStrike" dirty="0">
                          <a:effectLst/>
                        </a:rPr>
                        <a:t>297</a:t>
                      </a:r>
                      <a:endParaRPr lang="en-US" sz="2000" b="0" i="0" u="none" strike="noStrike" dirty="0">
                        <a:solidFill>
                          <a:srgbClr val="000000"/>
                        </a:solidFill>
                        <a:effectLst/>
                        <a:latin typeface="Calibri"/>
                      </a:endParaRPr>
                    </a:p>
                  </a:txBody>
                  <a:tcPr marL="12699" marR="12699" marT="12700" marB="0" anchor="ctr"/>
                </a:tc>
              </a:tr>
              <a:tr h="763344">
                <a:tc>
                  <a:txBody>
                    <a:bodyPr/>
                    <a:lstStyle/>
                    <a:p>
                      <a:pPr algn="ctr" fontAlgn="ctr"/>
                      <a:r>
                        <a:rPr lang="fi-FI" sz="2000" u="none" strike="noStrike">
                          <a:effectLst/>
                        </a:rPr>
                        <a:t>Jumlah</a:t>
                      </a:r>
                      <a:endParaRPr lang="fi-FI" sz="2000" b="0" i="0" u="none" strike="noStrike">
                        <a:solidFill>
                          <a:srgbClr val="000000"/>
                        </a:solidFill>
                        <a:effectLst/>
                        <a:latin typeface="Calibri"/>
                      </a:endParaRPr>
                    </a:p>
                  </a:txBody>
                  <a:tcPr marL="12699" marR="12699" marT="12700" marB="0" anchor="ctr"/>
                </a:tc>
                <a:tc>
                  <a:txBody>
                    <a:bodyPr/>
                    <a:lstStyle/>
                    <a:p>
                      <a:pPr algn="ctr" fontAlgn="ctr"/>
                      <a:r>
                        <a:rPr lang="en-US" sz="2000" u="none" strike="noStrike" dirty="0" smtClean="0">
                          <a:effectLst/>
                        </a:rPr>
                        <a:t>1.346</a:t>
                      </a:r>
                      <a:endParaRPr lang="en-US" sz="2000" b="0" i="0" u="none" strike="noStrike" dirty="0">
                        <a:solidFill>
                          <a:srgbClr val="000000"/>
                        </a:solidFill>
                        <a:effectLst/>
                        <a:latin typeface="Calibri"/>
                      </a:endParaRPr>
                    </a:p>
                  </a:txBody>
                  <a:tcPr marL="12699" marR="12699" marT="12700" marB="0" anchor="ctr"/>
                </a:tc>
              </a:tr>
            </a:tbl>
          </a:graphicData>
        </a:graphic>
      </p:graphicFrame>
    </p:spTree>
    <p:extLst>
      <p:ext uri="{BB962C8B-B14F-4D97-AF65-F5344CB8AC3E}">
        <p14:creationId xmlns="" xmlns:p14="http://schemas.microsoft.com/office/powerpoint/2010/main" val="830229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50824" y="260648"/>
            <a:ext cx="8641655" cy="1440135"/>
          </a:xfrm>
          <a:solidFill>
            <a:schemeClr val="bg1"/>
          </a:solidFill>
          <a:extLst/>
        </p:spPr>
        <p:txBody>
          <a:bodyPr vert="horz" wrap="square" numCol="1" anchor="t" anchorCtr="0" compatLnSpc="1">
            <a:prstTxWarp prst="textNoShape">
              <a:avLst/>
            </a:prstTxWarp>
          </a:bodyPr>
          <a:lstStyle/>
          <a:p>
            <a:pPr algn="ctr"/>
            <a:r>
              <a:rPr lang="en-US" sz="3200" dirty="0" smtClean="0">
                <a:latin typeface="Berlin Sans FB Demi" panose="020E0802020502020306" pitchFamily="34" charset="0"/>
              </a:rPr>
              <a:t/>
            </a:r>
            <a:br>
              <a:rPr lang="en-US" sz="3200" dirty="0" smtClean="0">
                <a:latin typeface="Berlin Sans FB Demi" panose="020E0802020502020306" pitchFamily="34" charset="0"/>
              </a:rPr>
            </a:br>
            <a:r>
              <a:rPr lang="en-US" sz="3200" dirty="0" smtClean="0">
                <a:solidFill>
                  <a:srgbClr val="FF0000"/>
                </a:solidFill>
                <a:latin typeface="Berlin Sans FB Demi" panose="020E0802020502020306" pitchFamily="34" charset="0"/>
              </a:rPr>
              <a:t>PEMALSUAN DOKUMEN KARYA ILMIAH</a:t>
            </a:r>
          </a:p>
        </p:txBody>
      </p:sp>
      <p:sp>
        <p:nvSpPr>
          <p:cNvPr id="53251" name="Content Placeholder 2"/>
          <p:cNvSpPr>
            <a:spLocks noGrp="1"/>
          </p:cNvSpPr>
          <p:nvPr>
            <p:ph idx="1"/>
          </p:nvPr>
        </p:nvSpPr>
        <p:spPr>
          <a:xfrm>
            <a:off x="289981" y="1916832"/>
            <a:ext cx="8602498" cy="4392488"/>
          </a:xfrm>
          <a:solidFill>
            <a:schemeClr val="bg1"/>
          </a:solidFill>
        </p:spPr>
        <p:txBody>
          <a:bodyPr/>
          <a:lstStyle/>
          <a:p>
            <a:pPr>
              <a:buFont typeface="Wingdings" panose="05000000000000000000" pitchFamily="2" charset="2"/>
              <a:buChar char="§"/>
            </a:pPr>
            <a:r>
              <a:rPr lang="en-US" dirty="0" err="1" smtClean="0">
                <a:solidFill>
                  <a:schemeClr val="tx1"/>
                </a:solidFill>
                <a:latin typeface="Berlin Sans FB Demi" panose="020E0802020502020306" pitchFamily="34" charset="0"/>
              </a:rPr>
              <a:t>Jurnal</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rakitan</a:t>
            </a:r>
            <a:endParaRPr lang="en-US" dirty="0" smtClean="0">
              <a:solidFill>
                <a:schemeClr val="tx1"/>
              </a:solidFill>
              <a:latin typeface="Berlin Sans FB Demi" panose="020E0802020502020306" pitchFamily="34" charset="0"/>
            </a:endParaRPr>
          </a:p>
          <a:p>
            <a:pPr>
              <a:buFont typeface="Wingdings" panose="05000000000000000000" pitchFamily="2" charset="2"/>
              <a:buChar char="§"/>
            </a:pPr>
            <a:r>
              <a:rPr lang="en-US" dirty="0" err="1" smtClean="0">
                <a:solidFill>
                  <a:schemeClr val="tx1"/>
                </a:solidFill>
                <a:latin typeface="Berlin Sans FB Demi" panose="020E0802020502020306" pitchFamily="34" charset="0"/>
              </a:rPr>
              <a:t>Jurnal</a:t>
            </a:r>
            <a:r>
              <a:rPr lang="en-US" dirty="0" smtClean="0">
                <a:solidFill>
                  <a:schemeClr val="tx1"/>
                </a:solidFill>
                <a:latin typeface="Berlin Sans FB Demi" panose="020E0802020502020306" pitchFamily="34" charset="0"/>
              </a:rPr>
              <a:t> “BODONG”</a:t>
            </a:r>
          </a:p>
          <a:p>
            <a:pPr>
              <a:buFont typeface="Wingdings" panose="05000000000000000000" pitchFamily="2" charset="2"/>
              <a:buChar char="§"/>
            </a:pPr>
            <a:r>
              <a:rPr lang="en-US" dirty="0" err="1" smtClean="0">
                <a:solidFill>
                  <a:schemeClr val="tx1"/>
                </a:solidFill>
                <a:latin typeface="Berlin Sans FB Demi" panose="020E0802020502020306" pitchFamily="34" charset="0"/>
              </a:rPr>
              <a:t>Artikel</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sisipan</a:t>
            </a:r>
            <a:endParaRPr lang="en-US" dirty="0" smtClean="0">
              <a:solidFill>
                <a:schemeClr val="tx1"/>
              </a:solidFill>
              <a:latin typeface="Berlin Sans FB Demi" panose="020E0802020502020306" pitchFamily="34" charset="0"/>
            </a:endParaRPr>
          </a:p>
          <a:p>
            <a:pPr>
              <a:buFont typeface="Wingdings" panose="05000000000000000000" pitchFamily="2" charset="2"/>
              <a:buChar char="§"/>
            </a:pPr>
            <a:r>
              <a:rPr lang="en-US" dirty="0" smtClean="0">
                <a:solidFill>
                  <a:schemeClr val="tx1"/>
                </a:solidFill>
                <a:latin typeface="Berlin Sans FB Demi" panose="020E0802020502020306" pitchFamily="34" charset="0"/>
              </a:rPr>
              <a:t>Label </a:t>
            </a:r>
            <a:r>
              <a:rPr lang="en-US" dirty="0" err="1" smtClean="0">
                <a:solidFill>
                  <a:schemeClr val="tx1"/>
                </a:solidFill>
                <a:latin typeface="Berlin Sans FB Demi" panose="020E0802020502020306" pitchFamily="34" charset="0"/>
              </a:rPr>
              <a:t>akreditasi</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palsu</a:t>
            </a:r>
            <a:endParaRPr lang="en-US" dirty="0" smtClean="0">
              <a:solidFill>
                <a:schemeClr val="tx1"/>
              </a:solidFill>
              <a:latin typeface="Berlin Sans FB Demi" panose="020E0802020502020306" pitchFamily="34" charset="0"/>
            </a:endParaRPr>
          </a:p>
          <a:p>
            <a:pPr>
              <a:buFont typeface="Wingdings" panose="05000000000000000000" pitchFamily="2" charset="2"/>
              <a:buChar char="§"/>
            </a:pPr>
            <a:r>
              <a:rPr lang="en-US" dirty="0" err="1" smtClean="0">
                <a:solidFill>
                  <a:schemeClr val="tx1"/>
                </a:solidFill>
                <a:latin typeface="Berlin Sans FB Demi" panose="020E0802020502020306" pitchFamily="34" charset="0"/>
              </a:rPr>
              <a:t>Nama</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pengarang</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sisipan</a:t>
            </a:r>
            <a:endParaRPr lang="en-US" dirty="0" smtClean="0">
              <a:solidFill>
                <a:schemeClr val="tx1"/>
              </a:solidFill>
              <a:latin typeface="Berlin Sans FB Demi" panose="020E0802020502020306" pitchFamily="34" charset="0"/>
            </a:endParaRPr>
          </a:p>
          <a:p>
            <a:pPr>
              <a:buFont typeface="Wingdings" panose="05000000000000000000" pitchFamily="2" charset="2"/>
              <a:buChar char="§"/>
            </a:pPr>
            <a:r>
              <a:rPr lang="en-US" dirty="0" err="1" smtClean="0">
                <a:solidFill>
                  <a:schemeClr val="tx1"/>
                </a:solidFill>
                <a:latin typeface="Berlin Sans FB Demi" panose="020E0802020502020306" pitchFamily="34" charset="0"/>
              </a:rPr>
              <a:t>Buku</a:t>
            </a:r>
            <a:r>
              <a:rPr lang="en-US" dirty="0" smtClean="0">
                <a:solidFill>
                  <a:schemeClr val="tx1"/>
                </a:solidFill>
                <a:latin typeface="Berlin Sans FB Demi" panose="020E0802020502020306" pitchFamily="34" charset="0"/>
              </a:rPr>
              <a:t> lama </a:t>
            </a:r>
            <a:r>
              <a:rPr lang="en-US" dirty="0" err="1" smtClean="0">
                <a:solidFill>
                  <a:schemeClr val="tx1"/>
                </a:solidFill>
                <a:latin typeface="Berlin Sans FB Demi" panose="020E0802020502020306" pitchFamily="34" charset="0"/>
              </a:rPr>
              <a:t>sampul</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baru</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nama</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pengarang</a:t>
            </a:r>
            <a:r>
              <a:rPr lang="en-US" dirty="0" smtClean="0">
                <a:solidFill>
                  <a:schemeClr val="tx1"/>
                </a:solidFill>
                <a:latin typeface="Berlin Sans FB Demi" panose="020E0802020502020306" pitchFamily="34" charset="0"/>
              </a:rPr>
              <a:t> </a:t>
            </a:r>
            <a:r>
              <a:rPr lang="en-US" dirty="0" err="1" smtClean="0">
                <a:solidFill>
                  <a:schemeClr val="tx1"/>
                </a:solidFill>
                <a:latin typeface="Berlin Sans FB Demi" panose="020E0802020502020306" pitchFamily="34" charset="0"/>
              </a:rPr>
              <a:t>berbeda</a:t>
            </a:r>
            <a:endParaRPr lang="en-US" dirty="0" smtClean="0">
              <a:solidFill>
                <a:schemeClr val="tx1"/>
              </a:solidFill>
              <a:latin typeface="Berlin Sans FB Demi" panose="020E0802020502020306" pitchFamily="34" charset="0"/>
            </a:endParaRPr>
          </a:p>
        </p:txBody>
      </p:sp>
    </p:spTree>
    <p:extLst>
      <p:ext uri="{BB962C8B-B14F-4D97-AF65-F5344CB8AC3E}">
        <p14:creationId xmlns="" xmlns:p14="http://schemas.microsoft.com/office/powerpoint/2010/main" val="1331522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75539" y="156404"/>
            <a:ext cx="8686800" cy="1452602"/>
          </a:xfrm>
          <a:solidFill>
            <a:schemeClr val="bg1"/>
          </a:solidFill>
          <a:extLst/>
        </p:spPr>
        <p:txBody>
          <a:bodyPr vert="horz" wrap="square" numCol="1" anchor="t" anchorCtr="0" compatLnSpc="1">
            <a:prstTxWarp prst="textNoShape">
              <a:avLst/>
            </a:prstTxWarp>
          </a:bodyPr>
          <a:lstStyle/>
          <a:p>
            <a:pPr algn="ctr"/>
            <a:r>
              <a:rPr lang="en-US" sz="4000" dirty="0" smtClean="0">
                <a:latin typeface="Myriad Web"/>
              </a:rPr>
              <a:t/>
            </a:r>
            <a:br>
              <a:rPr lang="en-US" sz="4000" dirty="0" smtClean="0">
                <a:latin typeface="Myriad Web"/>
              </a:rPr>
            </a:br>
            <a:r>
              <a:rPr lang="en-US" sz="4000" dirty="0" smtClean="0">
                <a:solidFill>
                  <a:srgbClr val="FF0000"/>
                </a:solidFill>
                <a:latin typeface="Berlin Sans FB Demi" panose="020E0802020502020306" pitchFamily="34" charset="0"/>
              </a:rPr>
              <a:t>PENILAIAN OLEH TIM</a:t>
            </a:r>
            <a:r>
              <a:rPr lang="id-ID" sz="4000" dirty="0" smtClean="0">
                <a:solidFill>
                  <a:srgbClr val="FF0000"/>
                </a:solidFill>
                <a:latin typeface="Berlin Sans FB Demi" panose="020E0802020502020306" pitchFamily="34" charset="0"/>
              </a:rPr>
              <a:t> PAK</a:t>
            </a:r>
            <a:endParaRPr lang="en-US" sz="4000" dirty="0" smtClean="0">
              <a:solidFill>
                <a:srgbClr val="FF0000"/>
              </a:solidFill>
              <a:latin typeface="Berlin Sans FB Demi" panose="020E0802020502020306" pitchFamily="34" charset="0"/>
            </a:endParaRPr>
          </a:p>
        </p:txBody>
      </p:sp>
      <p:sp>
        <p:nvSpPr>
          <p:cNvPr id="54275" name="TextBox 6"/>
          <p:cNvSpPr txBox="1">
            <a:spLocks noChangeArrowheads="1"/>
          </p:cNvSpPr>
          <p:nvPr/>
        </p:nvSpPr>
        <p:spPr bwMode="auto">
          <a:xfrm>
            <a:off x="609600" y="1981200"/>
            <a:ext cx="3733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b="1" dirty="0">
                <a:solidFill>
                  <a:schemeClr val="bg1"/>
                </a:solidFill>
              </a:rPr>
              <a:t>NILAI SEMENTARA</a:t>
            </a:r>
          </a:p>
        </p:txBody>
      </p:sp>
      <p:sp>
        <p:nvSpPr>
          <p:cNvPr id="54276" name="TextBox 7"/>
          <p:cNvSpPr txBox="1">
            <a:spLocks noChangeArrowheads="1"/>
          </p:cNvSpPr>
          <p:nvPr/>
        </p:nvSpPr>
        <p:spPr bwMode="auto">
          <a:xfrm>
            <a:off x="1143000" y="3429000"/>
            <a:ext cx="10668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5400" b="1" dirty="0">
                <a:solidFill>
                  <a:schemeClr val="bg1"/>
                </a:solidFill>
              </a:rPr>
              <a:t>N</a:t>
            </a:r>
          </a:p>
        </p:txBody>
      </p:sp>
      <p:sp>
        <p:nvSpPr>
          <p:cNvPr id="54277" name="TextBox 8"/>
          <p:cNvSpPr txBox="1">
            <a:spLocks noChangeArrowheads="1"/>
          </p:cNvSpPr>
          <p:nvPr/>
        </p:nvSpPr>
        <p:spPr bwMode="auto">
          <a:xfrm>
            <a:off x="2286000" y="3352800"/>
            <a:ext cx="8382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600" b="1" dirty="0">
                <a:solidFill>
                  <a:schemeClr val="bg1"/>
                </a:solidFill>
              </a:rPr>
              <a:t>=</a:t>
            </a:r>
          </a:p>
        </p:txBody>
      </p:sp>
      <p:sp>
        <p:nvSpPr>
          <p:cNvPr id="54278" name="TextBox 9"/>
          <p:cNvSpPr txBox="1">
            <a:spLocks noChangeArrowheads="1"/>
          </p:cNvSpPr>
          <p:nvPr/>
        </p:nvSpPr>
        <p:spPr bwMode="auto">
          <a:xfrm>
            <a:off x="3200400" y="2971800"/>
            <a:ext cx="9906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5400" b="1" dirty="0">
                <a:solidFill>
                  <a:schemeClr val="bg1"/>
                </a:solidFill>
              </a:rPr>
              <a:t>77</a:t>
            </a:r>
          </a:p>
        </p:txBody>
      </p:sp>
      <p:sp>
        <p:nvSpPr>
          <p:cNvPr id="54279" name="TextBox 11"/>
          <p:cNvSpPr txBox="1">
            <a:spLocks noChangeArrowheads="1"/>
          </p:cNvSpPr>
          <p:nvPr/>
        </p:nvSpPr>
        <p:spPr bwMode="auto">
          <a:xfrm>
            <a:off x="3048000" y="3581400"/>
            <a:ext cx="152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a:solidFill>
                  <a:schemeClr val="bg1"/>
                </a:solidFill>
              </a:rPr>
              <a:t>_______</a:t>
            </a:r>
          </a:p>
        </p:txBody>
      </p:sp>
      <p:sp>
        <p:nvSpPr>
          <p:cNvPr id="54280" name="TextBox 12"/>
          <p:cNvSpPr txBox="1">
            <a:spLocks noChangeArrowheads="1"/>
          </p:cNvSpPr>
          <p:nvPr/>
        </p:nvSpPr>
        <p:spPr bwMode="auto">
          <a:xfrm>
            <a:off x="2997200" y="4081992"/>
            <a:ext cx="1447800" cy="92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en-US" sz="5400" b="1" dirty="0">
                <a:solidFill>
                  <a:schemeClr val="bg1"/>
                </a:solidFill>
              </a:rPr>
              <a:t>115</a:t>
            </a:r>
          </a:p>
        </p:txBody>
      </p:sp>
      <p:sp>
        <p:nvSpPr>
          <p:cNvPr id="54281" name="TextBox 13"/>
          <p:cNvSpPr txBox="1">
            <a:spLocks noChangeArrowheads="1"/>
          </p:cNvSpPr>
          <p:nvPr/>
        </p:nvSpPr>
        <p:spPr bwMode="auto">
          <a:xfrm>
            <a:off x="5486400" y="3200400"/>
            <a:ext cx="3657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b="1" dirty="0">
                <a:solidFill>
                  <a:schemeClr val="bg1"/>
                </a:solidFill>
              </a:rPr>
              <a:t>BENAR LOLOS</a:t>
            </a:r>
          </a:p>
        </p:txBody>
      </p:sp>
      <p:sp>
        <p:nvSpPr>
          <p:cNvPr id="54282" name="TextBox 14"/>
          <p:cNvSpPr txBox="1">
            <a:spLocks noChangeArrowheads="1"/>
          </p:cNvSpPr>
          <p:nvPr/>
        </p:nvSpPr>
        <p:spPr bwMode="auto">
          <a:xfrm>
            <a:off x="5562600" y="4114800"/>
            <a:ext cx="3429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b="1" dirty="0">
                <a:solidFill>
                  <a:schemeClr val="bg1"/>
                </a:solidFill>
              </a:rPr>
              <a:t>LOLOS DARI TIM</a:t>
            </a:r>
          </a:p>
        </p:txBody>
      </p:sp>
      <p:sp>
        <p:nvSpPr>
          <p:cNvPr id="16" name="Left Arrow 15"/>
          <p:cNvSpPr/>
          <p:nvPr/>
        </p:nvSpPr>
        <p:spPr>
          <a:xfrm>
            <a:off x="4495800" y="3352800"/>
            <a:ext cx="838200"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p:cNvSpPr/>
          <p:nvPr/>
        </p:nvSpPr>
        <p:spPr>
          <a:xfrm>
            <a:off x="4572000" y="4191000"/>
            <a:ext cx="838200"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2354460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p:txBody>
          <a:bodyPr/>
          <a:lstStyle/>
          <a:p>
            <a:endParaRPr lang="id-ID" smtClean="0"/>
          </a:p>
        </p:txBody>
      </p:sp>
      <p:pic>
        <p:nvPicPr>
          <p:cNvPr id="55299" name="Picture 2" descr="D:\BBB\IMG00431-20100730-125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5888"/>
            <a:ext cx="9601200" cy="683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691680" y="1844824"/>
            <a:ext cx="5891356" cy="1446550"/>
          </a:xfrm>
          <a:prstGeom prst="rect">
            <a:avLst/>
          </a:prstGeom>
          <a:solidFill>
            <a:schemeClr val="tx2">
              <a:lumMod val="20000"/>
              <a:lumOff val="80000"/>
            </a:schemeClr>
          </a:solidFill>
        </p:spPr>
        <p:txBody>
          <a:bodyPr wrap="none">
            <a:spAutoFit/>
          </a:bodyPr>
          <a:lstStyle/>
          <a:p>
            <a:pPr algn="ctr">
              <a:defRPr/>
            </a:pPr>
            <a:r>
              <a:rPr lang="id-ID" sz="8800" b="1" dirty="0">
                <a:ln w="9525">
                  <a:solidFill>
                    <a:schemeClr val="bg1"/>
                  </a:solidFill>
                  <a:prstDash val="solid"/>
                </a:ln>
                <a:effectLst>
                  <a:outerShdw blurRad="12700" dist="38100" dir="2700000" algn="tl" rotWithShape="0">
                    <a:schemeClr val="bg1">
                      <a:lumMod val="50000"/>
                    </a:schemeClr>
                  </a:outerShdw>
                </a:effectLst>
              </a:rPr>
              <a:t>KONDISI ?</a:t>
            </a:r>
            <a:endParaRPr lang="en-US" sz="8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 xmlns:p14="http://schemas.microsoft.com/office/powerpoint/2010/main" val="2210795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Users\GreenFrog\Downloads\Abstract Blue backgrounds 6.jpg"/>
          <p:cNvPicPr>
            <a:picLocks noChangeAspect="1" noChangeArrowheads="1"/>
          </p:cNvPicPr>
          <p:nvPr/>
        </p:nvPicPr>
        <p:blipFill>
          <a:blip r:embed="rId2">
            <a:extLst>
              <a:ext uri="{28A0092B-C50C-407E-A947-70E740481C1C}">
                <a14:useLocalDpi xmlns="" xmlns:a14="http://schemas.microsoft.com/office/drawing/2010/main" val="0"/>
              </a:ext>
            </a:extLst>
          </a:blip>
          <a:srcRect l="8333"/>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3" name="Title 1"/>
          <p:cNvSpPr>
            <a:spLocks noGrp="1"/>
          </p:cNvSpPr>
          <p:nvPr>
            <p:ph type="title"/>
          </p:nvPr>
        </p:nvSpPr>
        <p:spPr bwMode="auto">
          <a:xfrm>
            <a:off x="457200" y="45720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sz="2800" smtClean="0">
                <a:solidFill>
                  <a:schemeClr val="tx1"/>
                </a:solidFill>
                <a:latin typeface="Myriad Web"/>
              </a:rPr>
              <a:t>DOSEN TETAP BERDASARKAN BENTUK PTS DAN JENJANG PENDIDIKAN  </a:t>
            </a:r>
          </a:p>
        </p:txBody>
      </p:sp>
      <p:graphicFrame>
        <p:nvGraphicFramePr>
          <p:cNvPr id="4" name="Table 3"/>
          <p:cNvGraphicFramePr>
            <a:graphicFrameLocks noGrp="1"/>
          </p:cNvGraphicFramePr>
          <p:nvPr/>
        </p:nvGraphicFramePr>
        <p:xfrm>
          <a:off x="107503" y="1844824"/>
          <a:ext cx="8856986" cy="4824534"/>
        </p:xfrm>
        <a:graphic>
          <a:graphicData uri="http://schemas.openxmlformats.org/drawingml/2006/table">
            <a:tbl>
              <a:tblPr>
                <a:tableStyleId>{35758FB7-9AC5-4552-8A53-C91805E547FA}</a:tableStyleId>
              </a:tblPr>
              <a:tblGrid>
                <a:gridCol w="585182"/>
                <a:gridCol w="2176148"/>
                <a:gridCol w="822914"/>
                <a:gridCol w="822914"/>
                <a:gridCol w="749765"/>
                <a:gridCol w="786340"/>
                <a:gridCol w="1072170"/>
                <a:gridCol w="1841553"/>
              </a:tblGrid>
              <a:tr h="557766">
                <a:tc rowSpan="2">
                  <a:txBody>
                    <a:bodyPr/>
                    <a:lstStyle/>
                    <a:p>
                      <a:pPr algn="ctr" fontAlgn="ctr"/>
                      <a:r>
                        <a:rPr lang="en-US" sz="2400" b="1" u="none" strike="noStrike" dirty="0"/>
                        <a:t>NO.</a:t>
                      </a:r>
                      <a:endParaRPr lang="en-US" sz="2400" b="1" i="0" u="none" strike="noStrike" dirty="0">
                        <a:solidFill>
                          <a:srgbClr val="000000"/>
                        </a:solidFill>
                        <a:latin typeface="Calibri"/>
                      </a:endParaRPr>
                    </a:p>
                  </a:txBody>
                  <a:tcPr marL="9525" marR="9525" marT="9525" marB="0" anchor="ctr"/>
                </a:tc>
                <a:tc rowSpan="2">
                  <a:txBody>
                    <a:bodyPr/>
                    <a:lstStyle/>
                    <a:p>
                      <a:pPr algn="ctr" fontAlgn="ctr"/>
                      <a:r>
                        <a:rPr lang="en-US" sz="2400" b="1" u="none" strike="noStrike" dirty="0"/>
                        <a:t>BENTUK PTS</a:t>
                      </a:r>
                      <a:endParaRPr lang="en-US" sz="2400" b="1" i="0" u="none" strike="noStrike" dirty="0">
                        <a:solidFill>
                          <a:srgbClr val="000000"/>
                        </a:solidFill>
                        <a:latin typeface="Calibri"/>
                      </a:endParaRPr>
                    </a:p>
                  </a:txBody>
                  <a:tcPr marL="9525" marR="9525" marT="9525" marB="0" anchor="ctr"/>
                </a:tc>
                <a:tc gridSpan="5">
                  <a:txBody>
                    <a:bodyPr/>
                    <a:lstStyle/>
                    <a:p>
                      <a:pPr algn="ctr" fontAlgn="ctr"/>
                      <a:r>
                        <a:rPr lang="en-US" sz="2400" b="1" u="none" strike="noStrike"/>
                        <a:t>JENJANG PENDIDIKAN</a:t>
                      </a:r>
                      <a:endParaRPr lang="en-US" sz="2400" b="1" i="0" u="none" strike="noStrike">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2400" b="1" u="none" strike="noStrike"/>
                        <a:t>JUMLAH</a:t>
                      </a:r>
                      <a:endParaRPr lang="en-US" sz="2400" b="1" i="0" u="none" strike="noStrike">
                        <a:solidFill>
                          <a:srgbClr val="000000"/>
                        </a:solidFill>
                        <a:latin typeface="Calibri"/>
                      </a:endParaRPr>
                    </a:p>
                  </a:txBody>
                  <a:tcPr marL="9525" marR="9525" marT="9525" marB="0" anchor="ctr"/>
                </a:tc>
              </a:tr>
              <a:tr h="920172">
                <a:tc vMerge="1">
                  <a:txBody>
                    <a:bodyPr/>
                    <a:lstStyle/>
                    <a:p>
                      <a:endParaRPr lang="en-US"/>
                    </a:p>
                  </a:txBody>
                  <a:tcPr/>
                </a:tc>
                <a:tc vMerge="1">
                  <a:txBody>
                    <a:bodyPr/>
                    <a:lstStyle/>
                    <a:p>
                      <a:endParaRPr lang="en-US"/>
                    </a:p>
                  </a:txBody>
                  <a:tcPr/>
                </a:tc>
                <a:tc>
                  <a:txBody>
                    <a:bodyPr/>
                    <a:lstStyle/>
                    <a:p>
                      <a:pPr algn="ctr" fontAlgn="ctr"/>
                      <a:r>
                        <a:rPr lang="en-US" sz="2000" b="1" u="none" strike="noStrike" dirty="0"/>
                        <a:t>S3</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S2</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solidFill>
                            <a:srgbClr val="FF0000"/>
                          </a:solidFill>
                        </a:rPr>
                        <a:t>S1</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dirty="0">
                          <a:solidFill>
                            <a:srgbClr val="FF0000"/>
                          </a:solidFill>
                        </a:rPr>
                        <a:t>D IV</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dirty="0"/>
                        <a:t>Sp1 / </a:t>
                      </a:r>
                      <a:r>
                        <a:rPr lang="en-US" sz="2000" b="1" u="none" strike="noStrike" dirty="0" err="1"/>
                        <a:t>Profesi</a:t>
                      </a:r>
                      <a:endParaRPr lang="en-US" sz="2000" b="1" i="0" u="none" strike="noStrike" dirty="0">
                        <a:solidFill>
                          <a:srgbClr val="000000"/>
                        </a:solidFill>
                        <a:latin typeface="Calibri"/>
                      </a:endParaRPr>
                    </a:p>
                  </a:txBody>
                  <a:tcPr marL="9525" marR="9525" marT="9525" marB="0" anchor="ctr"/>
                </a:tc>
                <a:tc vMerge="1">
                  <a:txBody>
                    <a:bodyPr/>
                    <a:lstStyle/>
                    <a:p>
                      <a:endParaRPr lang="en-US"/>
                    </a:p>
                  </a:txBody>
                  <a:tcPr/>
                </a:tc>
              </a:tr>
              <a:tr h="557766">
                <a:tc>
                  <a:txBody>
                    <a:bodyPr/>
                    <a:lstStyle/>
                    <a:p>
                      <a:pPr algn="ctr" fontAlgn="b"/>
                      <a:r>
                        <a:rPr lang="en-US" sz="2400" b="1" u="none" strike="noStrike"/>
                        <a:t>1</a:t>
                      </a:r>
                      <a:endParaRPr lang="en-US" sz="2400" b="1" i="0" u="none" strike="noStrike">
                        <a:solidFill>
                          <a:srgbClr val="000000"/>
                        </a:solidFill>
                        <a:latin typeface="Calibri"/>
                      </a:endParaRPr>
                    </a:p>
                  </a:txBody>
                  <a:tcPr marL="9525" marR="9525" marT="9525" marB="0" anchor="b"/>
                </a:tc>
                <a:tc>
                  <a:txBody>
                    <a:bodyPr/>
                    <a:lstStyle/>
                    <a:p>
                      <a:pPr algn="l" fontAlgn="ctr"/>
                      <a:r>
                        <a:rPr lang="en-US" sz="2400" b="1" u="none" strike="noStrike" dirty="0" err="1"/>
                        <a:t>Universitas</a:t>
                      </a:r>
                      <a:endParaRPr lang="en-US" sz="2400" b="1" i="0" u="none" strike="noStrike" dirty="0">
                        <a:solidFill>
                          <a:srgbClr val="000000"/>
                        </a:solidFill>
                        <a:latin typeface="Calibri"/>
                      </a:endParaRPr>
                    </a:p>
                  </a:txBody>
                  <a:tcPr marL="9525" marR="9525" marT="9525" marB="0" anchor="ctr"/>
                </a:tc>
                <a:tc>
                  <a:txBody>
                    <a:bodyPr/>
                    <a:lstStyle/>
                    <a:p>
                      <a:pPr algn="r" fontAlgn="b"/>
                      <a:r>
                        <a:rPr lang="en-US" sz="2000" b="1" u="none" strike="noStrike" dirty="0"/>
                        <a:t>367</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3229</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solidFill>
                            <a:srgbClr val="FF0000"/>
                          </a:solidFill>
                        </a:rPr>
                        <a:t>1776</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solidFill>
                            <a:srgbClr val="FF0000"/>
                          </a:solidFill>
                        </a:rPr>
                        <a:t>28</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t>129</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5529</a:t>
                      </a:r>
                      <a:endParaRPr lang="en-US" sz="2000" b="1" i="0" u="none" strike="noStrike" dirty="0">
                        <a:solidFill>
                          <a:srgbClr val="000000"/>
                        </a:solidFill>
                        <a:latin typeface="Calibri"/>
                      </a:endParaRPr>
                    </a:p>
                  </a:txBody>
                  <a:tcPr marL="9525" marR="9525" marT="9525" marB="0" anchor="b"/>
                </a:tc>
              </a:tr>
              <a:tr h="557766">
                <a:tc>
                  <a:txBody>
                    <a:bodyPr/>
                    <a:lstStyle/>
                    <a:p>
                      <a:pPr algn="ctr" fontAlgn="b"/>
                      <a:r>
                        <a:rPr lang="en-US" sz="2400" b="1" u="none" strike="noStrike"/>
                        <a:t>2</a:t>
                      </a:r>
                      <a:endParaRPr lang="en-US" sz="2400" b="1" i="0" u="none" strike="noStrike">
                        <a:solidFill>
                          <a:srgbClr val="000000"/>
                        </a:solidFill>
                        <a:latin typeface="Calibri"/>
                      </a:endParaRPr>
                    </a:p>
                  </a:txBody>
                  <a:tcPr marL="9525" marR="9525" marT="9525" marB="0" anchor="b"/>
                </a:tc>
                <a:tc>
                  <a:txBody>
                    <a:bodyPr/>
                    <a:lstStyle/>
                    <a:p>
                      <a:pPr algn="l" fontAlgn="ctr"/>
                      <a:r>
                        <a:rPr lang="en-US" sz="2400" b="1" u="none" strike="noStrike" dirty="0" err="1"/>
                        <a:t>Institut</a:t>
                      </a:r>
                      <a:endParaRPr lang="en-US" sz="2400" b="1" i="0" u="none" strike="noStrike" dirty="0">
                        <a:solidFill>
                          <a:srgbClr val="000000"/>
                        </a:solidFill>
                        <a:latin typeface="Calibri"/>
                      </a:endParaRPr>
                    </a:p>
                  </a:txBody>
                  <a:tcPr marL="9525" marR="9525" marT="9525" marB="0" anchor="ctr"/>
                </a:tc>
                <a:tc>
                  <a:txBody>
                    <a:bodyPr/>
                    <a:lstStyle/>
                    <a:p>
                      <a:pPr algn="r" fontAlgn="b"/>
                      <a:r>
                        <a:rPr lang="en-US" sz="2000" b="1" u="none" strike="noStrike" dirty="0"/>
                        <a:t>12</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226</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solidFill>
                            <a:srgbClr val="FF0000"/>
                          </a:solidFill>
                        </a:rPr>
                        <a:t>211</a:t>
                      </a:r>
                      <a:endParaRPr lang="en-US" sz="2000" b="1" i="0" u="none" strike="noStrike" dirty="0">
                        <a:solidFill>
                          <a:srgbClr val="FF0000"/>
                        </a:solidFill>
                        <a:latin typeface="Calibri"/>
                      </a:endParaRPr>
                    </a:p>
                  </a:txBody>
                  <a:tcPr marL="9525" marR="9525" marT="9525" marB="0" anchor="b"/>
                </a:tc>
                <a:tc>
                  <a:txBody>
                    <a:bodyPr/>
                    <a:lstStyle/>
                    <a:p>
                      <a:pPr algn="l" fontAlgn="b"/>
                      <a:r>
                        <a:rPr lang="en-US" sz="2000" b="1" u="none" strike="noStrike" dirty="0">
                          <a:solidFill>
                            <a:srgbClr val="FF0000"/>
                          </a:solidFill>
                        </a:rPr>
                        <a:t> </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t>2</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451</a:t>
                      </a:r>
                      <a:endParaRPr lang="en-US" sz="2000" b="1" i="0" u="none" strike="noStrike" dirty="0">
                        <a:solidFill>
                          <a:srgbClr val="000000"/>
                        </a:solidFill>
                        <a:latin typeface="Calibri"/>
                      </a:endParaRPr>
                    </a:p>
                  </a:txBody>
                  <a:tcPr marL="9525" marR="9525" marT="9525" marB="0" anchor="b"/>
                </a:tc>
              </a:tr>
              <a:tr h="557766">
                <a:tc>
                  <a:txBody>
                    <a:bodyPr/>
                    <a:lstStyle/>
                    <a:p>
                      <a:pPr algn="ctr" fontAlgn="b"/>
                      <a:r>
                        <a:rPr lang="en-US" sz="2400" b="1" u="none" strike="noStrike"/>
                        <a:t>3</a:t>
                      </a:r>
                      <a:endParaRPr lang="en-US" sz="2400" b="1" i="0" u="none" strike="noStrike">
                        <a:solidFill>
                          <a:srgbClr val="000000"/>
                        </a:solidFill>
                        <a:latin typeface="Calibri"/>
                      </a:endParaRPr>
                    </a:p>
                  </a:txBody>
                  <a:tcPr marL="9525" marR="9525" marT="9525" marB="0" anchor="b"/>
                </a:tc>
                <a:tc>
                  <a:txBody>
                    <a:bodyPr/>
                    <a:lstStyle/>
                    <a:p>
                      <a:pPr algn="l" fontAlgn="ctr"/>
                      <a:r>
                        <a:rPr lang="en-US" sz="2400" b="1" u="none" strike="noStrike"/>
                        <a:t>Sekolah Tinggi</a:t>
                      </a:r>
                      <a:endParaRPr lang="en-US" sz="2400" b="1" i="0" u="none" strike="noStrike">
                        <a:solidFill>
                          <a:srgbClr val="000000"/>
                        </a:solidFill>
                        <a:latin typeface="Calibri"/>
                      </a:endParaRPr>
                    </a:p>
                  </a:txBody>
                  <a:tcPr marL="9525" marR="9525" marT="9525" marB="0" anchor="ctr"/>
                </a:tc>
                <a:tc>
                  <a:txBody>
                    <a:bodyPr/>
                    <a:lstStyle/>
                    <a:p>
                      <a:pPr algn="r" fontAlgn="b"/>
                      <a:r>
                        <a:rPr lang="en-US" sz="2000" b="1" u="none" strike="noStrike" dirty="0"/>
                        <a:t>24</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699</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solidFill>
                            <a:srgbClr val="FF0000"/>
                          </a:solidFill>
                        </a:rPr>
                        <a:t>960</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solidFill>
                            <a:srgbClr val="FF0000"/>
                          </a:solidFill>
                        </a:rPr>
                        <a:t>162</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t>68</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1913</a:t>
                      </a:r>
                      <a:endParaRPr lang="en-US" sz="2000" b="1" i="0" u="none" strike="noStrike" dirty="0">
                        <a:solidFill>
                          <a:srgbClr val="000000"/>
                        </a:solidFill>
                        <a:latin typeface="Calibri"/>
                      </a:endParaRPr>
                    </a:p>
                  </a:txBody>
                  <a:tcPr marL="9525" marR="9525" marT="9525" marB="0" anchor="b"/>
                </a:tc>
              </a:tr>
              <a:tr h="557766">
                <a:tc>
                  <a:txBody>
                    <a:bodyPr/>
                    <a:lstStyle/>
                    <a:p>
                      <a:pPr algn="ctr" fontAlgn="b"/>
                      <a:r>
                        <a:rPr lang="en-US" sz="2400" b="1" u="none" strike="noStrike"/>
                        <a:t>4</a:t>
                      </a:r>
                      <a:endParaRPr lang="en-US" sz="2400" b="1" i="0" u="none" strike="noStrike">
                        <a:solidFill>
                          <a:srgbClr val="000000"/>
                        </a:solidFill>
                        <a:latin typeface="Calibri"/>
                      </a:endParaRPr>
                    </a:p>
                  </a:txBody>
                  <a:tcPr marL="9525" marR="9525" marT="9525" marB="0" anchor="b"/>
                </a:tc>
                <a:tc>
                  <a:txBody>
                    <a:bodyPr/>
                    <a:lstStyle/>
                    <a:p>
                      <a:pPr algn="l" fontAlgn="ctr"/>
                      <a:r>
                        <a:rPr lang="en-US" sz="2400" b="1" u="none" strike="noStrike" dirty="0" err="1"/>
                        <a:t>Akademi</a:t>
                      </a:r>
                      <a:endParaRPr lang="en-US" sz="2400" b="1" i="0" u="none" strike="noStrike" dirty="0">
                        <a:solidFill>
                          <a:srgbClr val="000000"/>
                        </a:solidFill>
                        <a:latin typeface="Calibri"/>
                      </a:endParaRPr>
                    </a:p>
                  </a:txBody>
                  <a:tcPr marL="9525" marR="9525" marT="9525" marB="0" anchor="ctr"/>
                </a:tc>
                <a:tc>
                  <a:txBody>
                    <a:bodyPr/>
                    <a:lstStyle/>
                    <a:p>
                      <a:pPr algn="l" fontAlgn="b"/>
                      <a:r>
                        <a:rPr lang="en-US" sz="2000" b="1" u="none" strike="noStrike"/>
                        <a:t> </a:t>
                      </a:r>
                      <a:endParaRPr lang="en-US" sz="2000" b="1" i="0" u="none" strike="noStrike">
                        <a:solidFill>
                          <a:srgbClr val="000000"/>
                        </a:solidFill>
                        <a:latin typeface="Calibri"/>
                      </a:endParaRPr>
                    </a:p>
                  </a:txBody>
                  <a:tcPr marL="9525" marR="9525" marT="9525" marB="0" anchor="b"/>
                </a:tc>
                <a:tc>
                  <a:txBody>
                    <a:bodyPr/>
                    <a:lstStyle/>
                    <a:p>
                      <a:pPr algn="r" fontAlgn="b"/>
                      <a:r>
                        <a:rPr lang="en-US" sz="2000" b="1" u="none" strike="noStrike" dirty="0"/>
                        <a:t>239</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solidFill>
                            <a:srgbClr val="FF0000"/>
                          </a:solidFill>
                        </a:rPr>
                        <a:t>801</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solidFill>
                            <a:srgbClr val="FF0000"/>
                          </a:solidFill>
                        </a:rPr>
                        <a:t>285</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a:t>54</a:t>
                      </a:r>
                      <a:endParaRPr lang="en-US" sz="2000" b="1" i="0" u="none" strike="noStrike">
                        <a:solidFill>
                          <a:srgbClr val="000000"/>
                        </a:solidFill>
                        <a:latin typeface="Calibri"/>
                      </a:endParaRPr>
                    </a:p>
                  </a:txBody>
                  <a:tcPr marL="9525" marR="9525" marT="9525" marB="0" anchor="b"/>
                </a:tc>
                <a:tc>
                  <a:txBody>
                    <a:bodyPr/>
                    <a:lstStyle/>
                    <a:p>
                      <a:pPr algn="r" fontAlgn="b"/>
                      <a:r>
                        <a:rPr lang="en-US" sz="2000" b="1" u="none" strike="noStrike" dirty="0"/>
                        <a:t>1379</a:t>
                      </a:r>
                      <a:endParaRPr lang="en-US" sz="2000" b="1" i="0" u="none" strike="noStrike" dirty="0">
                        <a:solidFill>
                          <a:srgbClr val="000000"/>
                        </a:solidFill>
                        <a:latin typeface="Calibri"/>
                      </a:endParaRPr>
                    </a:p>
                  </a:txBody>
                  <a:tcPr marL="9525" marR="9525" marT="9525" marB="0" anchor="b"/>
                </a:tc>
              </a:tr>
              <a:tr h="557766">
                <a:tc>
                  <a:txBody>
                    <a:bodyPr/>
                    <a:lstStyle/>
                    <a:p>
                      <a:pPr algn="ctr" fontAlgn="b"/>
                      <a:r>
                        <a:rPr lang="en-US" sz="2400" b="1" u="none" strike="noStrike"/>
                        <a:t>5</a:t>
                      </a:r>
                      <a:endParaRPr lang="en-US" sz="2400" b="1" i="0" u="none" strike="noStrike">
                        <a:solidFill>
                          <a:srgbClr val="000000"/>
                        </a:solidFill>
                        <a:latin typeface="Calibri"/>
                      </a:endParaRPr>
                    </a:p>
                  </a:txBody>
                  <a:tcPr marL="9525" marR="9525" marT="9525" marB="0" anchor="b"/>
                </a:tc>
                <a:tc>
                  <a:txBody>
                    <a:bodyPr/>
                    <a:lstStyle/>
                    <a:p>
                      <a:pPr algn="l" fontAlgn="ctr"/>
                      <a:r>
                        <a:rPr lang="en-US" sz="2400" b="1" u="none" strike="noStrike"/>
                        <a:t>Politeknik</a:t>
                      </a:r>
                      <a:endParaRPr lang="en-US" sz="2400" b="1" i="0" u="none" strike="noStrike">
                        <a:solidFill>
                          <a:srgbClr val="000000"/>
                        </a:solidFill>
                        <a:latin typeface="Calibri"/>
                      </a:endParaRPr>
                    </a:p>
                  </a:txBody>
                  <a:tcPr marL="9525" marR="9525" marT="9525" marB="0" anchor="ctr"/>
                </a:tc>
                <a:tc>
                  <a:txBody>
                    <a:bodyPr/>
                    <a:lstStyle/>
                    <a:p>
                      <a:pPr algn="r" fontAlgn="b"/>
                      <a:r>
                        <a:rPr lang="en-US" sz="2000" b="1" u="none" strike="noStrike"/>
                        <a:t>2</a:t>
                      </a:r>
                      <a:endParaRPr lang="en-US" sz="2000" b="1" i="0" u="none" strike="noStrike">
                        <a:solidFill>
                          <a:srgbClr val="000000"/>
                        </a:solidFill>
                        <a:latin typeface="Calibri"/>
                      </a:endParaRPr>
                    </a:p>
                  </a:txBody>
                  <a:tcPr marL="9525" marR="9525" marT="9525" marB="0" anchor="b"/>
                </a:tc>
                <a:tc>
                  <a:txBody>
                    <a:bodyPr/>
                    <a:lstStyle/>
                    <a:p>
                      <a:pPr algn="r" fontAlgn="b"/>
                      <a:r>
                        <a:rPr lang="en-US" sz="2000" b="1" u="none" strike="noStrike"/>
                        <a:t>63</a:t>
                      </a:r>
                      <a:endParaRPr lang="en-US" sz="2000" b="1" i="0" u="none" strike="noStrike">
                        <a:solidFill>
                          <a:srgbClr val="000000"/>
                        </a:solidFill>
                        <a:latin typeface="Calibri"/>
                      </a:endParaRPr>
                    </a:p>
                  </a:txBody>
                  <a:tcPr marL="9525" marR="9525" marT="9525" marB="0" anchor="b"/>
                </a:tc>
                <a:tc>
                  <a:txBody>
                    <a:bodyPr/>
                    <a:lstStyle/>
                    <a:p>
                      <a:pPr algn="r" fontAlgn="b"/>
                      <a:r>
                        <a:rPr lang="en-US" sz="2000" b="1" u="none" strike="noStrike">
                          <a:solidFill>
                            <a:srgbClr val="FF0000"/>
                          </a:solidFill>
                        </a:rPr>
                        <a:t>401</a:t>
                      </a:r>
                      <a:endParaRPr lang="en-US" sz="2000" b="1" i="0" u="none" strike="noStrike">
                        <a:solidFill>
                          <a:srgbClr val="FF0000"/>
                        </a:solidFill>
                        <a:latin typeface="Calibri"/>
                      </a:endParaRPr>
                    </a:p>
                  </a:txBody>
                  <a:tcPr marL="9525" marR="9525" marT="9525" marB="0" anchor="b"/>
                </a:tc>
                <a:tc>
                  <a:txBody>
                    <a:bodyPr/>
                    <a:lstStyle/>
                    <a:p>
                      <a:pPr algn="r" fontAlgn="b"/>
                      <a:r>
                        <a:rPr lang="en-US" sz="2000" b="1" u="none" strike="noStrike" dirty="0">
                          <a:solidFill>
                            <a:srgbClr val="FF0000"/>
                          </a:solidFill>
                        </a:rPr>
                        <a:t>29</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t>9</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504</a:t>
                      </a:r>
                      <a:endParaRPr lang="en-US" sz="2000" b="1" i="0" u="none" strike="noStrike" dirty="0">
                        <a:solidFill>
                          <a:srgbClr val="000000"/>
                        </a:solidFill>
                        <a:latin typeface="Calibri"/>
                      </a:endParaRPr>
                    </a:p>
                  </a:txBody>
                  <a:tcPr marL="9525" marR="9525" marT="9525" marB="0" anchor="b"/>
                </a:tc>
              </a:tr>
              <a:tr h="557766">
                <a:tc gridSpan="2">
                  <a:txBody>
                    <a:bodyPr/>
                    <a:lstStyle/>
                    <a:p>
                      <a:pPr algn="ctr" fontAlgn="ctr"/>
                      <a:r>
                        <a:rPr lang="en-US" sz="2400" b="1" u="none" strike="noStrike"/>
                        <a:t>Jumlah</a:t>
                      </a:r>
                      <a:endParaRPr lang="en-US" sz="2400" b="1" i="0" u="none" strike="noStrike">
                        <a:solidFill>
                          <a:srgbClr val="000000"/>
                        </a:solidFill>
                        <a:latin typeface="Calibri"/>
                      </a:endParaRPr>
                    </a:p>
                  </a:txBody>
                  <a:tcPr marL="9525" marR="9525" marT="9525" marB="0" anchor="ctr"/>
                </a:tc>
                <a:tc hMerge="1">
                  <a:txBody>
                    <a:bodyPr/>
                    <a:lstStyle/>
                    <a:p>
                      <a:endParaRPr lang="en-US"/>
                    </a:p>
                  </a:txBody>
                  <a:tcPr/>
                </a:tc>
                <a:tc>
                  <a:txBody>
                    <a:bodyPr/>
                    <a:lstStyle/>
                    <a:p>
                      <a:pPr algn="r" fontAlgn="b"/>
                      <a:r>
                        <a:rPr lang="en-US" sz="2000" b="1" u="none" strike="noStrike" dirty="0"/>
                        <a:t>444</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4894</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solidFill>
                            <a:srgbClr val="FF0000"/>
                          </a:solidFill>
                        </a:rPr>
                        <a:t>3751</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solidFill>
                            <a:srgbClr val="FF0000"/>
                          </a:solidFill>
                        </a:rPr>
                        <a:t>427</a:t>
                      </a:r>
                      <a:endParaRPr lang="en-US" sz="2000" b="1" i="0" u="none" strike="noStrike" dirty="0">
                        <a:solidFill>
                          <a:srgbClr val="FF0000"/>
                        </a:solidFill>
                        <a:latin typeface="Calibri"/>
                      </a:endParaRPr>
                    </a:p>
                  </a:txBody>
                  <a:tcPr marL="9525" marR="9525" marT="9525" marB="0" anchor="b"/>
                </a:tc>
                <a:tc>
                  <a:txBody>
                    <a:bodyPr/>
                    <a:lstStyle/>
                    <a:p>
                      <a:pPr algn="r" fontAlgn="b"/>
                      <a:r>
                        <a:rPr lang="en-US" sz="2000" b="1" u="none" strike="noStrike" dirty="0"/>
                        <a:t>262</a:t>
                      </a:r>
                      <a:endParaRPr lang="en-US" sz="2000" b="1" i="0" u="none" strike="noStrike" dirty="0">
                        <a:solidFill>
                          <a:srgbClr val="000000"/>
                        </a:solidFill>
                        <a:latin typeface="Calibri"/>
                      </a:endParaRPr>
                    </a:p>
                  </a:txBody>
                  <a:tcPr marL="9525" marR="9525" marT="9525" marB="0" anchor="b"/>
                </a:tc>
                <a:tc>
                  <a:txBody>
                    <a:bodyPr/>
                    <a:lstStyle/>
                    <a:p>
                      <a:pPr algn="r" fontAlgn="b"/>
                      <a:r>
                        <a:rPr lang="en-US" sz="2000" b="1" u="none" strike="noStrike" dirty="0"/>
                        <a:t>9778</a:t>
                      </a:r>
                      <a:endParaRPr lang="en-US" sz="2000" b="1"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 xmlns:p14="http://schemas.microsoft.com/office/powerpoint/2010/main" val="4226392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C:\Users\GreenFrog\Downloads\Abstract Blue backgrounds 6.jpg"/>
          <p:cNvPicPr>
            <a:picLocks noChangeAspect="1" noChangeArrowheads="1"/>
          </p:cNvPicPr>
          <p:nvPr/>
        </p:nvPicPr>
        <p:blipFill>
          <a:blip r:embed="rId2">
            <a:extLst>
              <a:ext uri="{28A0092B-C50C-407E-A947-70E740481C1C}">
                <a14:useLocalDpi xmlns="" xmlns:a14="http://schemas.microsoft.com/office/drawing/2010/main" val="0"/>
              </a:ext>
            </a:extLst>
          </a:blip>
          <a:srcRect l="8333"/>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itle 1"/>
          <p:cNvSpPr>
            <a:spLocks noGrp="1"/>
          </p:cNvSpPr>
          <p:nvPr>
            <p:ph type="title"/>
          </p:nvPr>
        </p:nvSpPr>
        <p:spPr bwMode="auto">
          <a:xfrm>
            <a:off x="457200" y="30480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sz="2800" smtClean="0">
                <a:solidFill>
                  <a:schemeClr val="tx1"/>
                </a:solidFill>
                <a:latin typeface="Myriad Web"/>
              </a:rPr>
              <a:t>DOSEN TETAP BERDASARKAN BENTUK PTS  </a:t>
            </a:r>
            <a:br>
              <a:rPr lang="en-US" sz="2800" smtClean="0">
                <a:solidFill>
                  <a:schemeClr val="tx1"/>
                </a:solidFill>
                <a:latin typeface="Myriad Web"/>
              </a:rPr>
            </a:br>
            <a:r>
              <a:rPr lang="en-US" sz="2800" smtClean="0">
                <a:solidFill>
                  <a:schemeClr val="tx1"/>
                </a:solidFill>
                <a:latin typeface="Myriad Web"/>
              </a:rPr>
              <a:t>DAN JABATAN FUNGSIONAL AKADEMIK </a:t>
            </a:r>
            <a:endParaRPr lang="en-US" sz="2800" smtClean="0">
              <a:latin typeface="Myriad Web"/>
            </a:endParaRPr>
          </a:p>
        </p:txBody>
      </p:sp>
      <p:graphicFrame>
        <p:nvGraphicFramePr>
          <p:cNvPr id="4" name="Table 3"/>
          <p:cNvGraphicFramePr>
            <a:graphicFrameLocks noGrp="1"/>
          </p:cNvGraphicFramePr>
          <p:nvPr/>
        </p:nvGraphicFramePr>
        <p:xfrm>
          <a:off x="107504" y="1556792"/>
          <a:ext cx="8928991" cy="5040560"/>
        </p:xfrm>
        <a:graphic>
          <a:graphicData uri="http://schemas.openxmlformats.org/drawingml/2006/table">
            <a:tbl>
              <a:tblPr>
                <a:tableStyleId>{35758FB7-9AC5-4552-8A53-C91805E547FA}</a:tableStyleId>
              </a:tblPr>
              <a:tblGrid>
                <a:gridCol w="635072"/>
                <a:gridCol w="2453437"/>
                <a:gridCol w="960749"/>
                <a:gridCol w="911896"/>
                <a:gridCol w="928181"/>
                <a:gridCol w="911896"/>
                <a:gridCol w="911896"/>
                <a:gridCol w="1215864"/>
              </a:tblGrid>
              <a:tr h="630070">
                <a:tc rowSpan="2">
                  <a:txBody>
                    <a:bodyPr/>
                    <a:lstStyle/>
                    <a:p>
                      <a:pPr algn="ctr" fontAlgn="ctr"/>
                      <a:r>
                        <a:rPr lang="en-US" sz="2000" b="1" u="none" strike="noStrike" dirty="0"/>
                        <a:t>NO</a:t>
                      </a:r>
                      <a:endParaRPr lang="en-US" sz="2000" b="1" i="0" u="none" strike="noStrike" dirty="0">
                        <a:solidFill>
                          <a:srgbClr val="000000"/>
                        </a:solidFill>
                        <a:latin typeface="Calibri"/>
                      </a:endParaRPr>
                    </a:p>
                  </a:txBody>
                  <a:tcPr marL="9525" marR="9525" marT="9525" marB="0" anchor="ctr"/>
                </a:tc>
                <a:tc rowSpan="2">
                  <a:txBody>
                    <a:bodyPr/>
                    <a:lstStyle/>
                    <a:p>
                      <a:pPr algn="ctr" fontAlgn="ctr"/>
                      <a:r>
                        <a:rPr lang="en-US" sz="2000" b="1" u="none" strike="noStrike" dirty="0"/>
                        <a:t>BENTUK PT</a:t>
                      </a:r>
                      <a:endParaRPr lang="en-US" sz="2000" b="1" i="0" u="none" strike="noStrike" dirty="0">
                        <a:solidFill>
                          <a:srgbClr val="000000"/>
                        </a:solidFill>
                        <a:latin typeface="Calibri"/>
                      </a:endParaRPr>
                    </a:p>
                  </a:txBody>
                  <a:tcPr marL="9525" marR="9525" marT="9525" marB="0" anchor="ctr"/>
                </a:tc>
                <a:tc gridSpan="5">
                  <a:txBody>
                    <a:bodyPr/>
                    <a:lstStyle/>
                    <a:p>
                      <a:pPr algn="ctr" fontAlgn="ctr"/>
                      <a:r>
                        <a:rPr lang="en-US" sz="2000" b="1" u="none" strike="noStrike"/>
                        <a:t>JABATAN FUNGSIONAL AKADEMIK</a:t>
                      </a:r>
                      <a:endParaRPr lang="en-US" sz="2000" b="1" i="0" u="none" strike="noStrike">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2000" b="1" u="none" strike="noStrike"/>
                        <a:t>JUMLAH</a:t>
                      </a:r>
                      <a:endParaRPr lang="en-US" sz="2000" b="1" i="0" u="none" strike="noStrike">
                        <a:solidFill>
                          <a:srgbClr val="000000"/>
                        </a:solidFill>
                        <a:latin typeface="Calibri"/>
                      </a:endParaRPr>
                    </a:p>
                  </a:txBody>
                  <a:tcPr marL="9525" marR="9525" marT="9525" marB="0" anchor="ctr"/>
                </a:tc>
              </a:tr>
              <a:tr h="630070">
                <a:tc vMerge="1">
                  <a:txBody>
                    <a:bodyPr/>
                    <a:lstStyle/>
                    <a:p>
                      <a:endParaRPr lang="en-US"/>
                    </a:p>
                  </a:txBody>
                  <a:tcPr/>
                </a:tc>
                <a:tc vMerge="1">
                  <a:txBody>
                    <a:bodyPr/>
                    <a:lstStyle/>
                    <a:p>
                      <a:endParaRPr lang="en-US"/>
                    </a:p>
                  </a:txBody>
                  <a:tcPr/>
                </a:tc>
                <a:tc>
                  <a:txBody>
                    <a:bodyPr/>
                    <a:lstStyle/>
                    <a:p>
                      <a:pPr algn="ctr" fontAlgn="ctr"/>
                      <a:r>
                        <a:rPr lang="en-US" sz="2000" b="1" u="none" strike="noStrike" dirty="0">
                          <a:solidFill>
                            <a:srgbClr val="FF0000"/>
                          </a:solidFill>
                        </a:rPr>
                        <a:t>TP</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dirty="0"/>
                        <a:t>AA</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a:t>L</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LK</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dirty="0"/>
                        <a:t>GB</a:t>
                      </a:r>
                      <a:endParaRPr lang="en-US" sz="2000" b="1" i="0" u="none" strike="noStrike" dirty="0">
                        <a:solidFill>
                          <a:srgbClr val="000000"/>
                        </a:solidFill>
                        <a:latin typeface="Calibri"/>
                      </a:endParaRPr>
                    </a:p>
                  </a:txBody>
                  <a:tcPr marL="9525" marR="9525" marT="9525" marB="0" anchor="ctr"/>
                </a:tc>
                <a:tc vMerge="1">
                  <a:txBody>
                    <a:bodyPr/>
                    <a:lstStyle/>
                    <a:p>
                      <a:endParaRPr lang="en-US"/>
                    </a:p>
                  </a:txBody>
                  <a:tcPr/>
                </a:tc>
              </a:tr>
              <a:tr h="630070">
                <a:tc>
                  <a:txBody>
                    <a:bodyPr/>
                    <a:lstStyle/>
                    <a:p>
                      <a:pPr algn="ctr" fontAlgn="ctr"/>
                      <a:r>
                        <a:rPr lang="en-US" sz="2000" b="1" u="none" strike="noStrike"/>
                        <a:t>1</a:t>
                      </a:r>
                      <a:endParaRPr lang="en-US" sz="2000" b="1" i="0" u="none" strike="noStrike">
                        <a:solidFill>
                          <a:srgbClr val="000000"/>
                        </a:solidFill>
                        <a:latin typeface="Calibri"/>
                      </a:endParaRPr>
                    </a:p>
                  </a:txBody>
                  <a:tcPr marL="9525" marR="9525" marT="9525" marB="0" anchor="ctr"/>
                </a:tc>
                <a:tc>
                  <a:txBody>
                    <a:bodyPr/>
                    <a:lstStyle/>
                    <a:p>
                      <a:pPr algn="l" fontAlgn="ctr"/>
                      <a:r>
                        <a:rPr lang="en-US" sz="2000" b="1" u="none" strike="noStrike"/>
                        <a:t>Universitas</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dirty="0">
                          <a:solidFill>
                            <a:srgbClr val="FF0000"/>
                          </a:solidFill>
                        </a:rPr>
                        <a:t>1786</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dirty="0"/>
                        <a:t>1255</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a:t>1463</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951</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85</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5540</a:t>
                      </a:r>
                      <a:endParaRPr lang="en-US" sz="2000" b="1" i="0" u="none" strike="noStrike">
                        <a:solidFill>
                          <a:srgbClr val="000000"/>
                        </a:solidFill>
                        <a:latin typeface="Calibri"/>
                      </a:endParaRPr>
                    </a:p>
                  </a:txBody>
                  <a:tcPr marL="9525" marR="9525" marT="9525" marB="0" anchor="ctr"/>
                </a:tc>
              </a:tr>
              <a:tr h="630070">
                <a:tc>
                  <a:txBody>
                    <a:bodyPr/>
                    <a:lstStyle/>
                    <a:p>
                      <a:pPr algn="ctr" fontAlgn="ctr"/>
                      <a:r>
                        <a:rPr lang="en-US" sz="2000" b="1" u="none" strike="noStrike"/>
                        <a:t>2</a:t>
                      </a:r>
                      <a:endParaRPr lang="en-US" sz="2000" b="1" i="0" u="none" strike="noStrike">
                        <a:solidFill>
                          <a:srgbClr val="000000"/>
                        </a:solidFill>
                        <a:latin typeface="Calibri"/>
                      </a:endParaRPr>
                    </a:p>
                  </a:txBody>
                  <a:tcPr marL="9525" marR="9525" marT="9525" marB="0" anchor="ctr"/>
                </a:tc>
                <a:tc>
                  <a:txBody>
                    <a:bodyPr/>
                    <a:lstStyle/>
                    <a:p>
                      <a:pPr algn="l" fontAlgn="ctr"/>
                      <a:r>
                        <a:rPr lang="en-US" sz="2000" b="1" u="none" strike="noStrike"/>
                        <a:t>Institut</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solidFill>
                            <a:srgbClr val="FF0000"/>
                          </a:solidFill>
                        </a:rPr>
                        <a:t>228</a:t>
                      </a:r>
                      <a:endParaRPr lang="en-US" sz="2000" b="1" i="0" u="none" strike="noStrike">
                        <a:solidFill>
                          <a:srgbClr val="FF0000"/>
                        </a:solidFill>
                        <a:latin typeface="Calibri"/>
                      </a:endParaRPr>
                    </a:p>
                  </a:txBody>
                  <a:tcPr marL="9525" marR="9525" marT="9525" marB="0" anchor="ctr"/>
                </a:tc>
                <a:tc>
                  <a:txBody>
                    <a:bodyPr/>
                    <a:lstStyle/>
                    <a:p>
                      <a:pPr algn="ctr" fontAlgn="ctr"/>
                      <a:r>
                        <a:rPr lang="en-US" sz="2000" b="1" u="none" strike="noStrike" dirty="0"/>
                        <a:t>53</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52</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76</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a:t>2</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411</a:t>
                      </a:r>
                      <a:endParaRPr lang="en-US" sz="2000" b="1" i="0" u="none" strike="noStrike">
                        <a:solidFill>
                          <a:srgbClr val="000000"/>
                        </a:solidFill>
                        <a:latin typeface="Calibri"/>
                      </a:endParaRPr>
                    </a:p>
                  </a:txBody>
                  <a:tcPr marL="9525" marR="9525" marT="9525" marB="0" anchor="ctr"/>
                </a:tc>
              </a:tr>
              <a:tr h="630070">
                <a:tc>
                  <a:txBody>
                    <a:bodyPr/>
                    <a:lstStyle/>
                    <a:p>
                      <a:pPr algn="ctr" fontAlgn="ctr"/>
                      <a:r>
                        <a:rPr lang="en-US" sz="2000" b="1" u="none" strike="noStrike"/>
                        <a:t>3</a:t>
                      </a:r>
                      <a:endParaRPr lang="en-US" sz="2000" b="1" i="0" u="none" strike="noStrike">
                        <a:solidFill>
                          <a:srgbClr val="000000"/>
                        </a:solidFill>
                        <a:latin typeface="Calibri"/>
                      </a:endParaRPr>
                    </a:p>
                  </a:txBody>
                  <a:tcPr marL="9525" marR="9525" marT="9525" marB="0" anchor="ctr"/>
                </a:tc>
                <a:tc>
                  <a:txBody>
                    <a:bodyPr/>
                    <a:lstStyle/>
                    <a:p>
                      <a:pPr algn="l" fontAlgn="ctr"/>
                      <a:r>
                        <a:rPr lang="en-US" sz="2000" b="1" u="none" strike="noStrike" dirty="0" err="1"/>
                        <a:t>Sekolah</a:t>
                      </a:r>
                      <a:r>
                        <a:rPr lang="en-US" sz="2000" b="1" u="none" strike="noStrike" dirty="0"/>
                        <a:t> </a:t>
                      </a:r>
                      <a:r>
                        <a:rPr lang="en-US" sz="2000" b="1" u="none" strike="noStrike" dirty="0" err="1"/>
                        <a:t>Tinggi</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solidFill>
                            <a:srgbClr val="FF0000"/>
                          </a:solidFill>
                        </a:rPr>
                        <a:t>1006</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a:t>560</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267</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dirty="0"/>
                        <a:t>116</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a:t>6</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1955</a:t>
                      </a:r>
                      <a:endParaRPr lang="en-US" sz="2000" b="1" i="0" u="none" strike="noStrike">
                        <a:solidFill>
                          <a:srgbClr val="000000"/>
                        </a:solidFill>
                        <a:latin typeface="Calibri"/>
                      </a:endParaRPr>
                    </a:p>
                  </a:txBody>
                  <a:tcPr marL="9525" marR="9525" marT="9525" marB="0" anchor="ctr"/>
                </a:tc>
              </a:tr>
              <a:tr h="630070">
                <a:tc>
                  <a:txBody>
                    <a:bodyPr/>
                    <a:lstStyle/>
                    <a:p>
                      <a:pPr algn="ctr" fontAlgn="ctr"/>
                      <a:r>
                        <a:rPr lang="en-US" sz="2000" b="1" u="none" strike="noStrike"/>
                        <a:t>4</a:t>
                      </a:r>
                      <a:endParaRPr lang="en-US" sz="2000" b="1" i="0" u="none" strike="noStrike">
                        <a:solidFill>
                          <a:srgbClr val="000000"/>
                        </a:solidFill>
                        <a:latin typeface="Calibri"/>
                      </a:endParaRPr>
                    </a:p>
                  </a:txBody>
                  <a:tcPr marL="9525" marR="9525" marT="9525" marB="0" anchor="ctr"/>
                </a:tc>
                <a:tc>
                  <a:txBody>
                    <a:bodyPr/>
                    <a:lstStyle/>
                    <a:p>
                      <a:pPr algn="l" fontAlgn="ctr"/>
                      <a:r>
                        <a:rPr lang="en-US" sz="2000" b="1" u="none" strike="noStrike" dirty="0" err="1"/>
                        <a:t>Akademi</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solidFill>
                            <a:srgbClr val="FF0000"/>
                          </a:solidFill>
                        </a:rPr>
                        <a:t>977</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dirty="0"/>
                        <a:t>235</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a:t>94</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52</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dirty="0"/>
                        <a:t> </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a:t>1358</a:t>
                      </a:r>
                      <a:endParaRPr lang="en-US" sz="2000" b="1" i="0" u="none" strike="noStrike">
                        <a:solidFill>
                          <a:srgbClr val="000000"/>
                        </a:solidFill>
                        <a:latin typeface="Calibri"/>
                      </a:endParaRPr>
                    </a:p>
                  </a:txBody>
                  <a:tcPr marL="9525" marR="9525" marT="9525" marB="0" anchor="ctr"/>
                </a:tc>
              </a:tr>
              <a:tr h="630070">
                <a:tc>
                  <a:txBody>
                    <a:bodyPr/>
                    <a:lstStyle/>
                    <a:p>
                      <a:pPr algn="ctr" fontAlgn="ctr"/>
                      <a:r>
                        <a:rPr lang="en-US" sz="2000" b="1" u="none" strike="noStrike"/>
                        <a:t>5</a:t>
                      </a:r>
                      <a:endParaRPr lang="en-US" sz="2000" b="1" i="0" u="none" strike="noStrike">
                        <a:solidFill>
                          <a:srgbClr val="000000"/>
                        </a:solidFill>
                        <a:latin typeface="Calibri"/>
                      </a:endParaRPr>
                    </a:p>
                  </a:txBody>
                  <a:tcPr marL="9525" marR="9525" marT="9525" marB="0" anchor="ctr"/>
                </a:tc>
                <a:tc>
                  <a:txBody>
                    <a:bodyPr/>
                    <a:lstStyle/>
                    <a:p>
                      <a:pPr algn="l" fontAlgn="ctr"/>
                      <a:r>
                        <a:rPr lang="en-US" sz="2000" b="1" u="none" strike="noStrike" dirty="0" err="1"/>
                        <a:t>Politeknik</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solidFill>
                            <a:srgbClr val="FF0000"/>
                          </a:solidFill>
                        </a:rPr>
                        <a:t>381</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a:t>96</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29</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8</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a:t> </a:t>
                      </a:r>
                      <a:endParaRPr lang="en-US" sz="2000" b="1" i="0" u="none" strike="noStrike">
                        <a:solidFill>
                          <a:srgbClr val="000000"/>
                        </a:solidFill>
                        <a:latin typeface="Calibri"/>
                      </a:endParaRPr>
                    </a:p>
                  </a:txBody>
                  <a:tcPr marL="9525" marR="9525" marT="9525" marB="0" anchor="ctr"/>
                </a:tc>
                <a:tc>
                  <a:txBody>
                    <a:bodyPr/>
                    <a:lstStyle/>
                    <a:p>
                      <a:pPr algn="ctr" fontAlgn="ctr"/>
                      <a:r>
                        <a:rPr lang="en-US" sz="2000" b="1" u="none" strike="noStrike" dirty="0"/>
                        <a:t>514</a:t>
                      </a:r>
                      <a:endParaRPr lang="en-US" sz="2000" b="1" i="0" u="none" strike="noStrike" dirty="0">
                        <a:solidFill>
                          <a:srgbClr val="000000"/>
                        </a:solidFill>
                        <a:latin typeface="Calibri"/>
                      </a:endParaRPr>
                    </a:p>
                  </a:txBody>
                  <a:tcPr marL="9525" marR="9525" marT="9525" marB="0" anchor="ctr"/>
                </a:tc>
              </a:tr>
              <a:tr h="630070">
                <a:tc gridSpan="2">
                  <a:txBody>
                    <a:bodyPr/>
                    <a:lstStyle/>
                    <a:p>
                      <a:pPr algn="ctr" fontAlgn="ctr"/>
                      <a:r>
                        <a:rPr lang="en-US" sz="2000" b="1" u="none" strike="noStrike" dirty="0" err="1"/>
                        <a:t>Jumlah</a:t>
                      </a:r>
                      <a:endParaRPr lang="en-US" sz="2000" b="1" i="0" u="none" strike="noStrike" dirty="0">
                        <a:solidFill>
                          <a:srgbClr val="000000"/>
                        </a:solidFill>
                        <a:latin typeface="Calibri"/>
                      </a:endParaRPr>
                    </a:p>
                  </a:txBody>
                  <a:tcPr marL="9525" marR="9525" marT="9525" marB="0" anchor="ctr"/>
                </a:tc>
                <a:tc hMerge="1">
                  <a:txBody>
                    <a:bodyPr/>
                    <a:lstStyle/>
                    <a:p>
                      <a:endParaRPr lang="en-US"/>
                    </a:p>
                  </a:txBody>
                  <a:tcPr/>
                </a:tc>
                <a:tc>
                  <a:txBody>
                    <a:bodyPr/>
                    <a:lstStyle/>
                    <a:p>
                      <a:pPr algn="ctr" fontAlgn="ctr"/>
                      <a:r>
                        <a:rPr lang="en-US" sz="2000" b="1" u="none" strike="noStrike" dirty="0">
                          <a:solidFill>
                            <a:srgbClr val="FF0000"/>
                          </a:solidFill>
                        </a:rPr>
                        <a:t>4378</a:t>
                      </a:r>
                      <a:endParaRPr lang="en-US" sz="2000" b="1" i="0" u="none" strike="noStrike" dirty="0">
                        <a:solidFill>
                          <a:srgbClr val="FF0000"/>
                        </a:solidFill>
                        <a:latin typeface="Calibri"/>
                      </a:endParaRPr>
                    </a:p>
                  </a:txBody>
                  <a:tcPr marL="9525" marR="9525" marT="9525" marB="0" anchor="ctr"/>
                </a:tc>
                <a:tc>
                  <a:txBody>
                    <a:bodyPr/>
                    <a:lstStyle/>
                    <a:p>
                      <a:pPr algn="ctr" fontAlgn="ctr"/>
                      <a:r>
                        <a:rPr lang="en-US" sz="2000" b="1" u="none" strike="noStrike" dirty="0"/>
                        <a:t>2199</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1905</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1203</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93</a:t>
                      </a:r>
                      <a:endParaRPr lang="en-US" sz="2000" b="1" i="0" u="none" strike="noStrike" dirty="0">
                        <a:solidFill>
                          <a:srgbClr val="000000"/>
                        </a:solidFill>
                        <a:latin typeface="Calibri"/>
                      </a:endParaRPr>
                    </a:p>
                  </a:txBody>
                  <a:tcPr marL="9525" marR="9525" marT="9525" marB="0" anchor="ctr"/>
                </a:tc>
                <a:tc>
                  <a:txBody>
                    <a:bodyPr/>
                    <a:lstStyle/>
                    <a:p>
                      <a:pPr algn="ctr" fontAlgn="ctr"/>
                      <a:r>
                        <a:rPr lang="en-US" sz="2000" b="1" u="none" strike="noStrike" dirty="0"/>
                        <a:t>9778</a:t>
                      </a:r>
                      <a:endParaRPr lang="en-US" sz="2000" b="1" i="0" u="none" strike="noStrike" dirty="0">
                        <a:solidFill>
                          <a:srgbClr val="000000"/>
                        </a:solidFill>
                        <a:latin typeface="Calibri"/>
                      </a:endParaRPr>
                    </a:p>
                  </a:txBody>
                  <a:tcPr marL="9525" marR="9525" marT="9525" marB="0" anchor="ctr"/>
                </a:tc>
              </a:tr>
            </a:tbl>
          </a:graphicData>
        </a:graphic>
      </p:graphicFrame>
    </p:spTree>
    <p:extLst>
      <p:ext uri="{BB962C8B-B14F-4D97-AF65-F5344CB8AC3E}">
        <p14:creationId xmlns="" xmlns:p14="http://schemas.microsoft.com/office/powerpoint/2010/main" val="711618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id-ID" b="1" dirty="0" smtClean="0">
                <a:solidFill>
                  <a:srgbClr val="FF0000"/>
                </a:solidFill>
              </a:rPr>
              <a:t>Dosen menghasilkan buku jiplakan</a:t>
            </a:r>
            <a:endParaRPr lang="id-ID" b="1" dirty="0">
              <a:solidFill>
                <a:srgbClr val="FF0000"/>
              </a:solidFill>
            </a:endParaRPr>
          </a:p>
        </p:txBody>
      </p:sp>
      <p:sp>
        <p:nvSpPr>
          <p:cNvPr id="3" name="Content Placeholder 2"/>
          <p:cNvSpPr>
            <a:spLocks noGrp="1"/>
          </p:cNvSpPr>
          <p:nvPr>
            <p:ph idx="1"/>
          </p:nvPr>
        </p:nvSpPr>
        <p:spPr>
          <a:xfrm>
            <a:off x="457200" y="1600200"/>
            <a:ext cx="8229600" cy="4925144"/>
          </a:xfrm>
          <a:solidFill>
            <a:schemeClr val="bg1"/>
          </a:solidFill>
        </p:spPr>
        <p:txBody>
          <a:bodyPr/>
          <a:lstStyle/>
          <a:p>
            <a:pPr marL="0" indent="0">
              <a:buNone/>
            </a:pPr>
            <a:r>
              <a:rPr lang="id-ID" b="1" dirty="0" smtClean="0">
                <a:solidFill>
                  <a:schemeClr val="tx1"/>
                </a:solidFill>
              </a:rPr>
              <a:t>Modus :</a:t>
            </a:r>
          </a:p>
          <a:p>
            <a:pPr marL="0" indent="0">
              <a:buNone/>
            </a:pPr>
            <a:r>
              <a:rPr lang="id-ID" b="1" dirty="0" smtClean="0">
                <a:solidFill>
                  <a:schemeClr val="tx1"/>
                </a:solidFill>
              </a:rPr>
              <a:t>Dosen (Doktor) menyusun buku dengan menjiplak buku orang lain (tiga bab sama)</a:t>
            </a:r>
          </a:p>
          <a:p>
            <a:r>
              <a:rPr lang="id-ID" b="1" dirty="0" smtClean="0">
                <a:solidFill>
                  <a:schemeClr val="tx1"/>
                </a:solidFill>
              </a:rPr>
              <a:t>Dilaporkan oleh mahasiswa kepada pimpinan PT, Yayasan, dan Kopertis</a:t>
            </a:r>
          </a:p>
          <a:p>
            <a:pPr marL="0" indent="0">
              <a:buNone/>
            </a:pPr>
            <a:r>
              <a:rPr lang="id-ID" b="1" dirty="0" smtClean="0">
                <a:solidFill>
                  <a:schemeClr val="tx1"/>
                </a:solidFill>
              </a:rPr>
              <a:t>Sanksi : </a:t>
            </a:r>
          </a:p>
          <a:p>
            <a:r>
              <a:rPr lang="id-ID" b="1" dirty="0" smtClean="0">
                <a:solidFill>
                  <a:schemeClr val="tx1"/>
                </a:solidFill>
              </a:rPr>
              <a:t>Mundur dari jabatan Dekan</a:t>
            </a:r>
          </a:p>
          <a:p>
            <a:r>
              <a:rPr lang="id-ID" b="1" dirty="0" smtClean="0">
                <a:solidFill>
                  <a:schemeClr val="tx1"/>
                </a:solidFill>
              </a:rPr>
              <a:t>2 Tahun off melaksanakan tridharma PT</a:t>
            </a:r>
          </a:p>
          <a:p>
            <a:endParaRPr lang="id-ID" b="1" dirty="0">
              <a:solidFill>
                <a:schemeClr val="tx1"/>
              </a:solidFill>
            </a:endParaRPr>
          </a:p>
        </p:txBody>
      </p:sp>
    </p:spTree>
    <p:extLst>
      <p:ext uri="{BB962C8B-B14F-4D97-AF65-F5344CB8AC3E}">
        <p14:creationId xmlns="" xmlns:p14="http://schemas.microsoft.com/office/powerpoint/2010/main" val="4031680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714202"/>
          </a:xfrm>
          <a:solidFill>
            <a:schemeClr val="bg1"/>
          </a:solidFill>
        </p:spPr>
        <p:txBody>
          <a:bodyPr>
            <a:normAutofit fontScale="90000"/>
          </a:bodyPr>
          <a:lstStyle/>
          <a:p>
            <a:r>
              <a:rPr lang="id-ID" b="1" dirty="0" smtClean="0">
                <a:solidFill>
                  <a:srgbClr val="FF0000"/>
                </a:solidFill>
              </a:rPr>
              <a:t> Satu usulan kenaikan Jabatan akademik Lektor Kepala dan Profesor ditolak</a:t>
            </a:r>
            <a:endParaRPr lang="id-ID" b="1" dirty="0">
              <a:solidFill>
                <a:srgbClr val="FF0000"/>
              </a:solidFill>
            </a:endParaRPr>
          </a:p>
        </p:txBody>
      </p:sp>
      <p:sp>
        <p:nvSpPr>
          <p:cNvPr id="3" name="Content Placeholder 2"/>
          <p:cNvSpPr>
            <a:spLocks noGrp="1"/>
          </p:cNvSpPr>
          <p:nvPr>
            <p:ph idx="1"/>
          </p:nvPr>
        </p:nvSpPr>
        <p:spPr>
          <a:xfrm>
            <a:off x="179512" y="2204864"/>
            <a:ext cx="8784976" cy="4525963"/>
          </a:xfrm>
          <a:solidFill>
            <a:schemeClr val="bg1"/>
          </a:solidFill>
        </p:spPr>
        <p:txBody>
          <a:bodyPr>
            <a:normAutofit/>
          </a:bodyPr>
          <a:lstStyle/>
          <a:p>
            <a:pPr>
              <a:buClrTx/>
            </a:pPr>
            <a:r>
              <a:rPr lang="en-US" b="1" dirty="0" err="1" smtClean="0">
                <a:solidFill>
                  <a:schemeClr val="tx1"/>
                </a:solidFill>
                <a:latin typeface="+mj-lt"/>
              </a:rPr>
              <a:t>Hasil</a:t>
            </a:r>
            <a:r>
              <a:rPr lang="en-US" b="1" dirty="0" smtClean="0">
                <a:solidFill>
                  <a:schemeClr val="tx1"/>
                </a:solidFill>
                <a:latin typeface="+mj-lt"/>
              </a:rPr>
              <a:t> </a:t>
            </a:r>
            <a:r>
              <a:rPr lang="en-US" b="1" dirty="0" err="1">
                <a:solidFill>
                  <a:schemeClr val="tx1"/>
                </a:solidFill>
                <a:latin typeface="+mj-lt"/>
              </a:rPr>
              <a:t>penilaian</a:t>
            </a:r>
            <a:r>
              <a:rPr lang="en-US" b="1" dirty="0">
                <a:solidFill>
                  <a:schemeClr val="tx1"/>
                </a:solidFill>
                <a:latin typeface="+mj-lt"/>
              </a:rPr>
              <a:t> </a:t>
            </a:r>
            <a:r>
              <a:rPr lang="en-US" b="1" dirty="0" err="1">
                <a:solidFill>
                  <a:schemeClr val="tx1"/>
                </a:solidFill>
                <a:latin typeface="+mj-lt"/>
              </a:rPr>
              <a:t>dari</a:t>
            </a:r>
            <a:r>
              <a:rPr lang="en-US" b="1" dirty="0">
                <a:solidFill>
                  <a:schemeClr val="tx1"/>
                </a:solidFill>
                <a:latin typeface="+mj-lt"/>
              </a:rPr>
              <a:t> 2 reviewer </a:t>
            </a:r>
            <a:r>
              <a:rPr lang="en-US" b="1" dirty="0" err="1" smtClean="0">
                <a:solidFill>
                  <a:schemeClr val="tx1"/>
                </a:solidFill>
                <a:latin typeface="+mj-lt"/>
              </a:rPr>
              <a:t>sama</a:t>
            </a:r>
            <a:endParaRPr lang="id-ID" b="1" dirty="0" smtClean="0">
              <a:solidFill>
                <a:schemeClr val="tx1"/>
              </a:solidFill>
              <a:latin typeface="+mj-lt"/>
            </a:endParaRPr>
          </a:p>
          <a:p>
            <a:pPr>
              <a:buClrTx/>
            </a:pPr>
            <a:r>
              <a:rPr lang="id-ID" b="1" dirty="0" smtClean="0">
                <a:solidFill>
                  <a:schemeClr val="tx1"/>
                </a:solidFill>
                <a:latin typeface="+mj-lt"/>
              </a:rPr>
              <a:t>K</a:t>
            </a:r>
            <a:r>
              <a:rPr lang="en-US" b="1" dirty="0" err="1" smtClean="0">
                <a:solidFill>
                  <a:schemeClr val="tx1"/>
                </a:solidFill>
                <a:latin typeface="+mj-lt"/>
              </a:rPr>
              <a:t>etidaksesuaian</a:t>
            </a:r>
            <a:r>
              <a:rPr lang="en-US" b="1" dirty="0" smtClean="0">
                <a:solidFill>
                  <a:schemeClr val="tx1"/>
                </a:solidFill>
                <a:latin typeface="+mj-lt"/>
              </a:rPr>
              <a:t> </a:t>
            </a:r>
            <a:r>
              <a:rPr lang="en-US" b="1" dirty="0" err="1">
                <a:solidFill>
                  <a:schemeClr val="tx1"/>
                </a:solidFill>
                <a:latin typeface="+mj-lt"/>
              </a:rPr>
              <a:t>rujukan</a:t>
            </a:r>
            <a:r>
              <a:rPr lang="en-US" b="1" dirty="0">
                <a:solidFill>
                  <a:schemeClr val="tx1"/>
                </a:solidFill>
                <a:latin typeface="+mj-lt"/>
              </a:rPr>
              <a:t> </a:t>
            </a:r>
            <a:r>
              <a:rPr lang="en-US" b="1" dirty="0" err="1">
                <a:solidFill>
                  <a:schemeClr val="tx1"/>
                </a:solidFill>
                <a:latin typeface="+mj-lt"/>
              </a:rPr>
              <a:t>dan</a:t>
            </a:r>
            <a:r>
              <a:rPr lang="en-US" b="1" dirty="0">
                <a:solidFill>
                  <a:schemeClr val="tx1"/>
                </a:solidFill>
                <a:latin typeface="+mj-lt"/>
              </a:rPr>
              <a:t> </a:t>
            </a:r>
            <a:r>
              <a:rPr lang="en-US" b="1" dirty="0" err="1" smtClean="0">
                <a:solidFill>
                  <a:schemeClr val="tx1"/>
                </a:solidFill>
                <a:latin typeface="+mj-lt"/>
              </a:rPr>
              <a:t>daftar</a:t>
            </a:r>
            <a:r>
              <a:rPr lang="en-US" b="1" dirty="0" smtClean="0">
                <a:solidFill>
                  <a:schemeClr val="tx1"/>
                </a:solidFill>
                <a:latin typeface="+mj-lt"/>
              </a:rPr>
              <a:t> </a:t>
            </a:r>
            <a:r>
              <a:rPr lang="en-US" b="1" dirty="0" err="1">
                <a:solidFill>
                  <a:schemeClr val="tx1"/>
                </a:solidFill>
                <a:latin typeface="+mj-lt"/>
              </a:rPr>
              <a:t>pustaka</a:t>
            </a:r>
            <a:r>
              <a:rPr lang="en-US" b="1" dirty="0">
                <a:solidFill>
                  <a:schemeClr val="tx1"/>
                </a:solidFill>
                <a:latin typeface="+mj-lt"/>
              </a:rPr>
              <a:t> </a:t>
            </a:r>
            <a:r>
              <a:rPr lang="en-US" b="1" dirty="0" err="1">
                <a:solidFill>
                  <a:schemeClr val="tx1"/>
                </a:solidFill>
                <a:latin typeface="+mj-lt"/>
              </a:rPr>
              <a:t>dalam</a:t>
            </a:r>
            <a:r>
              <a:rPr lang="en-US" b="1" dirty="0">
                <a:solidFill>
                  <a:schemeClr val="tx1"/>
                </a:solidFill>
                <a:latin typeface="+mj-lt"/>
              </a:rPr>
              <a:t> </a:t>
            </a:r>
            <a:r>
              <a:rPr lang="en-US" b="1" dirty="0" err="1">
                <a:solidFill>
                  <a:schemeClr val="tx1"/>
                </a:solidFill>
                <a:latin typeface="+mj-lt"/>
              </a:rPr>
              <a:t>artikel</a:t>
            </a:r>
            <a:r>
              <a:rPr lang="en-US" b="1" dirty="0">
                <a:solidFill>
                  <a:schemeClr val="tx1"/>
                </a:solidFill>
                <a:latin typeface="+mj-lt"/>
              </a:rPr>
              <a:t> </a:t>
            </a:r>
            <a:r>
              <a:rPr lang="en-US" b="1" dirty="0" err="1">
                <a:solidFill>
                  <a:schemeClr val="tx1"/>
                </a:solidFill>
                <a:latin typeface="+mj-lt"/>
              </a:rPr>
              <a:t>jurnal</a:t>
            </a:r>
            <a:r>
              <a:rPr lang="en-US" b="1" dirty="0">
                <a:solidFill>
                  <a:schemeClr val="tx1"/>
                </a:solidFill>
                <a:latin typeface="+mj-lt"/>
              </a:rPr>
              <a:t> </a:t>
            </a:r>
            <a:r>
              <a:rPr lang="en-US" b="1" dirty="0" err="1">
                <a:solidFill>
                  <a:schemeClr val="tx1"/>
                </a:solidFill>
                <a:latin typeface="+mj-lt"/>
              </a:rPr>
              <a:t>terakreditasi</a:t>
            </a:r>
            <a:r>
              <a:rPr lang="en-US" b="1" dirty="0">
                <a:solidFill>
                  <a:schemeClr val="tx1"/>
                </a:solidFill>
                <a:latin typeface="+mj-lt"/>
              </a:rPr>
              <a:t> </a:t>
            </a:r>
            <a:endParaRPr lang="id-ID" b="1" dirty="0" smtClean="0">
              <a:solidFill>
                <a:schemeClr val="tx1"/>
              </a:solidFill>
              <a:latin typeface="+mj-lt"/>
            </a:endParaRPr>
          </a:p>
          <a:p>
            <a:pPr>
              <a:buClrTx/>
            </a:pPr>
            <a:r>
              <a:rPr lang="id-ID" b="1" dirty="0" smtClean="0">
                <a:solidFill>
                  <a:schemeClr val="tx1"/>
                </a:solidFill>
                <a:latin typeface="+mj-lt"/>
              </a:rPr>
              <a:t>T</a:t>
            </a:r>
            <a:r>
              <a:rPr lang="en-US" b="1" dirty="0" err="1" smtClean="0">
                <a:solidFill>
                  <a:schemeClr val="tx1"/>
                </a:solidFill>
                <a:latin typeface="+mj-lt"/>
              </a:rPr>
              <a:t>erditeksi</a:t>
            </a:r>
            <a:r>
              <a:rPr lang="en-US" b="1" dirty="0" smtClean="0">
                <a:solidFill>
                  <a:schemeClr val="tx1"/>
                </a:solidFill>
                <a:latin typeface="+mj-lt"/>
              </a:rPr>
              <a:t> </a:t>
            </a:r>
            <a:r>
              <a:rPr lang="en-US" b="1" dirty="0" err="1">
                <a:solidFill>
                  <a:schemeClr val="tx1"/>
                </a:solidFill>
                <a:latin typeface="+mj-lt"/>
              </a:rPr>
              <a:t>otoplagiasi</a:t>
            </a:r>
            <a:r>
              <a:rPr lang="en-US" b="1" dirty="0">
                <a:solidFill>
                  <a:schemeClr val="tx1"/>
                </a:solidFill>
                <a:latin typeface="+mj-lt"/>
              </a:rPr>
              <a:t> </a:t>
            </a:r>
            <a:r>
              <a:rPr lang="en-US" b="1" dirty="0" err="1">
                <a:solidFill>
                  <a:schemeClr val="tx1"/>
                </a:solidFill>
                <a:latin typeface="+mj-lt"/>
              </a:rPr>
              <a:t>dalam</a:t>
            </a:r>
            <a:r>
              <a:rPr lang="en-US" b="1" dirty="0">
                <a:solidFill>
                  <a:schemeClr val="tx1"/>
                </a:solidFill>
                <a:latin typeface="+mj-lt"/>
              </a:rPr>
              <a:t> </a:t>
            </a:r>
            <a:r>
              <a:rPr lang="en-US" b="1" dirty="0" err="1">
                <a:solidFill>
                  <a:schemeClr val="tx1"/>
                </a:solidFill>
                <a:latin typeface="+mj-lt"/>
              </a:rPr>
              <a:t>artikel</a:t>
            </a:r>
            <a:r>
              <a:rPr lang="en-US" b="1" dirty="0">
                <a:solidFill>
                  <a:schemeClr val="tx1"/>
                </a:solidFill>
                <a:latin typeface="+mj-lt"/>
              </a:rPr>
              <a:t> </a:t>
            </a:r>
            <a:r>
              <a:rPr lang="en-US" b="1" dirty="0" err="1">
                <a:solidFill>
                  <a:schemeClr val="tx1"/>
                </a:solidFill>
                <a:latin typeface="+mj-lt"/>
              </a:rPr>
              <a:t>jurnal</a:t>
            </a:r>
            <a:r>
              <a:rPr lang="en-US" b="1" dirty="0">
                <a:solidFill>
                  <a:schemeClr val="tx1"/>
                </a:solidFill>
                <a:latin typeface="+mj-lt"/>
              </a:rPr>
              <a:t> </a:t>
            </a:r>
          </a:p>
          <a:p>
            <a:pPr>
              <a:buClrTx/>
              <a:buFont typeface="Wingdings 2" panose="05020102010507070707" pitchFamily="18" charset="2"/>
              <a:buNone/>
            </a:pPr>
            <a:r>
              <a:rPr lang="en-US" b="1" dirty="0">
                <a:solidFill>
                  <a:schemeClr val="tx1"/>
                </a:solidFill>
                <a:latin typeface="+mj-lt"/>
              </a:rPr>
              <a:t>        </a:t>
            </a:r>
            <a:r>
              <a:rPr lang="en-US" b="1" dirty="0" err="1" smtClean="0">
                <a:solidFill>
                  <a:schemeClr val="tx1"/>
                </a:solidFill>
                <a:latin typeface="+mj-lt"/>
              </a:rPr>
              <a:t>terakreditasi</a:t>
            </a:r>
            <a:endParaRPr lang="id-ID" b="1" dirty="0" smtClean="0">
              <a:solidFill>
                <a:schemeClr val="tx1"/>
              </a:solidFill>
              <a:latin typeface="+mj-lt"/>
            </a:endParaRPr>
          </a:p>
          <a:p>
            <a:pPr>
              <a:buClrTx/>
            </a:pPr>
            <a:r>
              <a:rPr lang="id-ID" b="1" dirty="0" smtClean="0">
                <a:solidFill>
                  <a:schemeClr val="tx1"/>
                </a:solidFill>
                <a:latin typeface="+mj-lt"/>
              </a:rPr>
              <a:t>Melangggar k</a:t>
            </a:r>
            <a:r>
              <a:rPr lang="en-US" b="1" dirty="0" err="1" smtClean="0">
                <a:solidFill>
                  <a:schemeClr val="tx1"/>
                </a:solidFill>
                <a:latin typeface="+mj-lt"/>
              </a:rPr>
              <a:t>epatutan</a:t>
            </a:r>
            <a:r>
              <a:rPr lang="en-US" b="1" dirty="0" smtClean="0">
                <a:solidFill>
                  <a:schemeClr val="tx1"/>
                </a:solidFill>
                <a:latin typeface="+mj-lt"/>
              </a:rPr>
              <a:t> </a:t>
            </a:r>
            <a:r>
              <a:rPr lang="en-US" b="1" dirty="0" err="1">
                <a:solidFill>
                  <a:schemeClr val="tx1"/>
                </a:solidFill>
                <a:latin typeface="+mj-lt"/>
              </a:rPr>
              <a:t>produk</a:t>
            </a:r>
            <a:r>
              <a:rPr lang="en-US" b="1" dirty="0">
                <a:solidFill>
                  <a:schemeClr val="tx1"/>
                </a:solidFill>
                <a:latin typeface="+mj-lt"/>
              </a:rPr>
              <a:t> </a:t>
            </a:r>
            <a:r>
              <a:rPr lang="en-US" b="1" dirty="0" err="1">
                <a:solidFill>
                  <a:schemeClr val="tx1"/>
                </a:solidFill>
                <a:latin typeface="+mj-lt"/>
              </a:rPr>
              <a:t>karya</a:t>
            </a:r>
            <a:r>
              <a:rPr lang="en-US" b="1" dirty="0">
                <a:solidFill>
                  <a:schemeClr val="tx1"/>
                </a:solidFill>
                <a:latin typeface="+mj-lt"/>
              </a:rPr>
              <a:t> </a:t>
            </a:r>
            <a:r>
              <a:rPr lang="en-US" b="1" dirty="0" err="1" smtClean="0">
                <a:solidFill>
                  <a:schemeClr val="tx1"/>
                </a:solidFill>
                <a:latin typeface="+mj-lt"/>
              </a:rPr>
              <a:t>ilmiah</a:t>
            </a:r>
            <a:endParaRPr lang="id-ID" b="1" dirty="0" smtClean="0">
              <a:solidFill>
                <a:schemeClr val="tx1"/>
              </a:solidFill>
              <a:latin typeface="+mj-lt"/>
            </a:endParaRPr>
          </a:p>
          <a:p>
            <a:pPr>
              <a:buClrTx/>
            </a:pPr>
            <a:r>
              <a:rPr lang="id-ID" b="1" dirty="0" smtClean="0">
                <a:solidFill>
                  <a:schemeClr val="tx1"/>
                </a:solidFill>
                <a:latin typeface="+mj-lt"/>
              </a:rPr>
              <a:t>Terindikasi terkait persoalan integritas dan ketidakjujuran</a:t>
            </a:r>
            <a:endParaRPr lang="en-US" b="1" dirty="0">
              <a:solidFill>
                <a:schemeClr val="tx1"/>
              </a:solidFill>
              <a:latin typeface="+mj-lt"/>
            </a:endParaRPr>
          </a:p>
          <a:p>
            <a:pPr>
              <a:buClrTx/>
            </a:pPr>
            <a:endParaRPr lang="en-US" b="1" dirty="0">
              <a:solidFill>
                <a:schemeClr val="tx1"/>
              </a:solidFill>
              <a:latin typeface="+mj-lt"/>
            </a:endParaRPr>
          </a:p>
        </p:txBody>
      </p:sp>
    </p:spTree>
    <p:extLst>
      <p:ext uri="{BB962C8B-B14F-4D97-AF65-F5344CB8AC3E}">
        <p14:creationId xmlns="" xmlns:p14="http://schemas.microsoft.com/office/powerpoint/2010/main" val="3257634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a:solidFill>
            <a:schemeClr val="bg1"/>
          </a:solidFill>
        </p:spPr>
        <p:txBody>
          <a:bodyPr>
            <a:normAutofit/>
          </a:bodyPr>
          <a:lstStyle/>
          <a:p>
            <a:r>
              <a:rPr lang="id-ID" sz="5400" b="1" dirty="0" smtClean="0">
                <a:solidFill>
                  <a:srgbClr val="FF0000"/>
                </a:solidFill>
              </a:rPr>
              <a:t>Pelaku</a:t>
            </a:r>
            <a:endParaRPr lang="id-ID" sz="5400" b="1" dirty="0">
              <a:solidFill>
                <a:srgbClr val="FF0000"/>
              </a:solidFill>
            </a:endParaRPr>
          </a:p>
        </p:txBody>
      </p:sp>
      <p:sp>
        <p:nvSpPr>
          <p:cNvPr id="3" name="Content Placeholder 2"/>
          <p:cNvSpPr>
            <a:spLocks noGrp="1"/>
          </p:cNvSpPr>
          <p:nvPr>
            <p:ph idx="1"/>
          </p:nvPr>
        </p:nvSpPr>
        <p:spPr>
          <a:xfrm>
            <a:off x="605467" y="1628800"/>
            <a:ext cx="8229600" cy="4525963"/>
          </a:xfrm>
          <a:solidFill>
            <a:schemeClr val="bg1"/>
          </a:solidFill>
        </p:spPr>
        <p:txBody>
          <a:bodyPr/>
          <a:lstStyle/>
          <a:p>
            <a:pPr marL="0" indent="0">
              <a:buNone/>
            </a:pPr>
            <a:r>
              <a:rPr lang="id-ID" b="1" dirty="0" smtClean="0">
                <a:solidFill>
                  <a:schemeClr val="tx1"/>
                </a:solidFill>
              </a:rPr>
              <a:t>Plagiator </a:t>
            </a:r>
            <a:r>
              <a:rPr lang="id-ID" b="1" dirty="0">
                <a:solidFill>
                  <a:schemeClr val="tx1"/>
                </a:solidFill>
              </a:rPr>
              <a:t>adalah : </a:t>
            </a:r>
          </a:p>
          <a:p>
            <a:pPr lvl="0" fontAlgn="base"/>
            <a:r>
              <a:rPr lang="id-ID" b="1" dirty="0">
                <a:solidFill>
                  <a:schemeClr val="tx1"/>
                </a:solidFill>
              </a:rPr>
              <a:t>satu atau lebih mahasiswa </a:t>
            </a:r>
          </a:p>
          <a:p>
            <a:pPr lvl="0" fontAlgn="base"/>
            <a:r>
              <a:rPr lang="id-ID" b="1" dirty="0">
                <a:solidFill>
                  <a:schemeClr val="tx1"/>
                </a:solidFill>
              </a:rPr>
              <a:t>satu atau lebih dosen/peneliti/tenaga kependidikan, atau, </a:t>
            </a:r>
          </a:p>
          <a:p>
            <a:pPr lvl="0" fontAlgn="base"/>
            <a:r>
              <a:rPr lang="id-ID" b="1" dirty="0">
                <a:solidFill>
                  <a:schemeClr val="tx1"/>
                </a:solidFill>
              </a:rPr>
              <a:t>satu atau lebih dosen/peneliti/tenaga kependidikan bersama satu atau lebih mahasiswa </a:t>
            </a:r>
          </a:p>
          <a:p>
            <a:endParaRPr lang="id-ID" dirty="0">
              <a:solidFill>
                <a:schemeClr val="tx1"/>
              </a:solidFill>
            </a:endParaRPr>
          </a:p>
        </p:txBody>
      </p:sp>
    </p:spTree>
    <p:extLst>
      <p:ext uri="{BB962C8B-B14F-4D97-AF65-F5344CB8AC3E}">
        <p14:creationId xmlns="" xmlns:p14="http://schemas.microsoft.com/office/powerpoint/2010/main" val="17404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435280" cy="706090"/>
          </a:xfrm>
          <a:solidFill>
            <a:schemeClr val="bg1"/>
          </a:solidFill>
        </p:spPr>
        <p:txBody>
          <a:bodyPr>
            <a:normAutofit fontScale="90000"/>
          </a:bodyPr>
          <a:lstStyle/>
          <a:p>
            <a:r>
              <a:rPr lang="id-ID" b="1" dirty="0">
                <a:solidFill>
                  <a:srgbClr val="FF0000"/>
                </a:solidFill>
              </a:rPr>
              <a:t>Waktu terjadi </a:t>
            </a:r>
            <a:r>
              <a:rPr lang="id-ID" b="1" dirty="0" smtClean="0">
                <a:solidFill>
                  <a:srgbClr val="FF0000"/>
                </a:solidFill>
              </a:rPr>
              <a:t>plagiat</a:t>
            </a:r>
            <a:endParaRPr lang="id-ID" b="1" dirty="0">
              <a:solidFill>
                <a:srgbClr val="FF0000"/>
              </a:solidFill>
            </a:endParaRPr>
          </a:p>
        </p:txBody>
      </p:sp>
      <p:sp>
        <p:nvSpPr>
          <p:cNvPr id="3" name="Content Placeholder 2"/>
          <p:cNvSpPr>
            <a:spLocks noGrp="1"/>
          </p:cNvSpPr>
          <p:nvPr>
            <p:ph idx="1"/>
          </p:nvPr>
        </p:nvSpPr>
        <p:spPr>
          <a:xfrm>
            <a:off x="251520" y="1412776"/>
            <a:ext cx="8640960" cy="5040560"/>
          </a:xfrm>
          <a:solidFill>
            <a:schemeClr val="bg1"/>
          </a:solidFill>
        </p:spPr>
        <p:txBody>
          <a:bodyPr>
            <a:normAutofit fontScale="92500"/>
          </a:bodyPr>
          <a:lstStyle/>
          <a:p>
            <a:pPr lvl="0" fontAlgn="base"/>
            <a:r>
              <a:rPr lang="id-ID" b="1" dirty="0" smtClean="0">
                <a:solidFill>
                  <a:schemeClr val="tx1"/>
                </a:solidFill>
              </a:rPr>
              <a:t>selama</a:t>
            </a:r>
            <a:r>
              <a:rPr lang="id-ID" b="1" dirty="0">
                <a:solidFill>
                  <a:schemeClr val="tx1"/>
                </a:solidFill>
              </a:rPr>
              <a:t>	mahasiswa	menjalani	proses pembelajaran; </a:t>
            </a:r>
            <a:endParaRPr lang="id-ID" b="1" dirty="0" smtClean="0">
              <a:solidFill>
                <a:schemeClr val="tx1"/>
              </a:solidFill>
            </a:endParaRPr>
          </a:p>
          <a:p>
            <a:pPr lvl="0" fontAlgn="base"/>
            <a:endParaRPr lang="id-ID" b="1" dirty="0">
              <a:solidFill>
                <a:schemeClr val="tx1"/>
              </a:solidFill>
            </a:endParaRPr>
          </a:p>
          <a:p>
            <a:pPr lvl="0" fontAlgn="base"/>
            <a:r>
              <a:rPr lang="id-ID" b="1" dirty="0">
                <a:solidFill>
                  <a:schemeClr val="tx1"/>
                </a:solidFill>
              </a:rPr>
              <a:t>sebelum dan setelah dosen mengemban jabatan akademik asisten ahli, lektor, lektor kepala, atau guru besar/profesor; </a:t>
            </a:r>
            <a:endParaRPr lang="id-ID" b="1" dirty="0" smtClean="0">
              <a:solidFill>
                <a:schemeClr val="tx1"/>
              </a:solidFill>
            </a:endParaRPr>
          </a:p>
          <a:p>
            <a:pPr lvl="0" fontAlgn="base"/>
            <a:endParaRPr lang="id-ID" b="1" dirty="0">
              <a:solidFill>
                <a:schemeClr val="tx1"/>
              </a:solidFill>
            </a:endParaRPr>
          </a:p>
          <a:p>
            <a:pPr lvl="0" fontAlgn="base"/>
            <a:r>
              <a:rPr lang="id-ID" b="1" dirty="0">
                <a:solidFill>
                  <a:schemeClr val="tx1"/>
                </a:solidFill>
              </a:rPr>
              <a:t>sebelum dan setelah peneliti/tenaga kependidikan mengemban jabatan fungsional dengan jenjang pertama, muda, madya, dan utama. </a:t>
            </a:r>
          </a:p>
          <a:p>
            <a:endParaRPr lang="id-ID" dirty="0">
              <a:solidFill>
                <a:schemeClr val="tx1"/>
              </a:solidFill>
            </a:endParaRPr>
          </a:p>
        </p:txBody>
      </p:sp>
    </p:spTree>
    <p:extLst>
      <p:ext uri="{BB962C8B-B14F-4D97-AF65-F5344CB8AC3E}">
        <p14:creationId xmlns="" xmlns:p14="http://schemas.microsoft.com/office/powerpoint/2010/main" val="366387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36712"/>
          </a:xfrm>
          <a:solidFill>
            <a:schemeClr val="bg1"/>
          </a:solidFill>
        </p:spPr>
        <p:txBody>
          <a:bodyPr>
            <a:normAutofit/>
          </a:bodyPr>
          <a:lstStyle/>
          <a:p>
            <a:r>
              <a:rPr lang="id-ID" sz="3200" b="1" dirty="0" smtClean="0">
                <a:solidFill>
                  <a:schemeClr val="tx1"/>
                </a:solidFill>
                <a:latin typeface="Arial Rounded MT Bold" pitchFamily="34" charset="0"/>
              </a:rPr>
              <a:t>KEBERADAAN DOSEN</a:t>
            </a:r>
            <a:r>
              <a:rPr lang="en-US" sz="3200" b="1" dirty="0" smtClean="0">
                <a:solidFill>
                  <a:schemeClr val="tx1"/>
                </a:solidFill>
                <a:latin typeface="Arial Rounded MT Bold" pitchFamily="34" charset="0"/>
              </a:rPr>
              <a:t> KEDEPAN</a:t>
            </a:r>
            <a:endParaRPr lang="en-US" sz="3200" b="1" dirty="0">
              <a:solidFill>
                <a:schemeClr val="tx1"/>
              </a:solidFill>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11479647"/>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38047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957392"/>
          </a:xfrm>
          <a:prstGeom prst="rect">
            <a:avLst/>
          </a:prstGeom>
        </p:spPr>
      </p:pic>
    </p:spTree>
    <p:extLst>
      <p:ext uri="{BB962C8B-B14F-4D97-AF65-F5344CB8AC3E}">
        <p14:creationId xmlns="" xmlns:p14="http://schemas.microsoft.com/office/powerpoint/2010/main" val="109833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07" y="1196752"/>
            <a:ext cx="8229600" cy="1143000"/>
          </a:xfrm>
        </p:spPr>
        <p:txBody>
          <a:bodyPr/>
          <a:lstStyle/>
          <a:p>
            <a:r>
              <a:rPr lang="id-ID" b="1" dirty="0">
                <a:solidFill>
                  <a:schemeClr val="bg1"/>
                </a:solidFill>
                <a:latin typeface="Berlin Sans FB Demi" panose="020E0802020502020306" pitchFamily="34" charset="0"/>
                <a:ea typeface="Adobe Gothic Std B" pitchFamily="34" charset="-128"/>
              </a:rPr>
              <a:t>ARAH KEBIJAKAN </a:t>
            </a:r>
            <a:r>
              <a:rPr lang="id-ID" b="1" dirty="0" smtClean="0">
                <a:solidFill>
                  <a:schemeClr val="bg1"/>
                </a:solidFill>
                <a:latin typeface="Berlin Sans FB Demi" panose="020E0802020502020306" pitchFamily="34" charset="0"/>
                <a:ea typeface="Adobe Gothic Std B" pitchFamily="34" charset="-128"/>
              </a:rPr>
              <a:t>                              PERAN </a:t>
            </a:r>
            <a:r>
              <a:rPr lang="id-ID" b="1" dirty="0">
                <a:solidFill>
                  <a:schemeClr val="bg1"/>
                </a:solidFill>
                <a:latin typeface="Berlin Sans FB Demi" panose="020E0802020502020306" pitchFamily="34" charset="0"/>
                <a:ea typeface="Adobe Gothic Std B" pitchFamily="34" charset="-128"/>
              </a:rPr>
              <a:t>DOSEN</a:t>
            </a:r>
            <a:br>
              <a:rPr lang="id-ID" b="1" dirty="0">
                <a:solidFill>
                  <a:schemeClr val="bg1"/>
                </a:solidFill>
                <a:latin typeface="Berlin Sans FB Demi" panose="020E0802020502020306" pitchFamily="34" charset="0"/>
                <a:ea typeface="Adobe Gothic Std B" pitchFamily="34" charset="-128"/>
              </a:rPr>
            </a:br>
            <a:endParaRPr lang="id-ID" dirty="0"/>
          </a:p>
        </p:txBody>
      </p:sp>
      <p:sp>
        <p:nvSpPr>
          <p:cNvPr id="3" name="Content Placeholder 2"/>
          <p:cNvSpPr>
            <a:spLocks noGrp="1"/>
          </p:cNvSpPr>
          <p:nvPr>
            <p:ph idx="1"/>
          </p:nvPr>
        </p:nvSpPr>
        <p:spPr>
          <a:xfrm>
            <a:off x="1331640" y="3212976"/>
            <a:ext cx="7416824" cy="3201219"/>
          </a:xfrm>
        </p:spPr>
        <p:txBody>
          <a:bodyPr/>
          <a:lstStyle/>
          <a:p>
            <a:r>
              <a:rPr lang="id-ID" sz="3600" b="1" dirty="0" smtClean="0">
                <a:solidFill>
                  <a:schemeClr val="bg1"/>
                </a:solidFill>
                <a:latin typeface="Berlin Sans FB Demi" panose="020E0802020502020306" pitchFamily="34" charset="0"/>
                <a:ea typeface="Adobe Gothic Std B" pitchFamily="34" charset="-128"/>
              </a:rPr>
              <a:t>Pilar </a:t>
            </a:r>
            <a:r>
              <a:rPr lang="id-ID" sz="3600" b="1" dirty="0">
                <a:solidFill>
                  <a:schemeClr val="bg1"/>
                </a:solidFill>
                <a:latin typeface="Berlin Sans FB Demi" panose="020E0802020502020306" pitchFamily="34" charset="0"/>
                <a:ea typeface="Adobe Gothic Std B" pitchFamily="34" charset="-128"/>
              </a:rPr>
              <a:t>Pembangunan Karakter </a:t>
            </a:r>
            <a:r>
              <a:rPr lang="id-ID" sz="3600" b="1" dirty="0" smtClean="0">
                <a:solidFill>
                  <a:schemeClr val="bg1"/>
                </a:solidFill>
                <a:latin typeface="Berlin Sans FB Demi" panose="020E0802020502020306" pitchFamily="34" charset="0"/>
                <a:ea typeface="Adobe Gothic Std B" pitchFamily="34" charset="-128"/>
              </a:rPr>
              <a:t>PT</a:t>
            </a:r>
          </a:p>
          <a:p>
            <a:r>
              <a:rPr lang="id-ID" sz="3600" b="1" dirty="0" smtClean="0">
                <a:solidFill>
                  <a:schemeClr val="bg1"/>
                </a:solidFill>
                <a:latin typeface="Berlin Sans FB Demi" panose="020E0802020502020306" pitchFamily="34" charset="0"/>
                <a:ea typeface="Adobe Gothic Std B" pitchFamily="34" charset="-128"/>
              </a:rPr>
              <a:t>Pengawal </a:t>
            </a:r>
            <a:r>
              <a:rPr lang="id-ID" sz="3600" b="1" dirty="0">
                <a:solidFill>
                  <a:schemeClr val="bg1"/>
                </a:solidFill>
                <a:latin typeface="Berlin Sans FB Demi" panose="020E0802020502020306" pitchFamily="34" charset="0"/>
                <a:ea typeface="Adobe Gothic Std B" pitchFamily="34" charset="-128"/>
              </a:rPr>
              <a:t>Mutu Global PT</a:t>
            </a:r>
            <a:endParaRPr lang="id-ID" sz="3600" dirty="0"/>
          </a:p>
          <a:p>
            <a:endParaRPr lang="id-ID" dirty="0"/>
          </a:p>
        </p:txBody>
      </p:sp>
      <p:sp>
        <p:nvSpPr>
          <p:cNvPr id="4" name="Down Arrow 3"/>
          <p:cNvSpPr/>
          <p:nvPr/>
        </p:nvSpPr>
        <p:spPr>
          <a:xfrm>
            <a:off x="4022647" y="2178968"/>
            <a:ext cx="1080120" cy="10081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4021790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62955"/>
            <a:ext cx="4464496" cy="1143000"/>
          </a:xfrm>
        </p:spPr>
        <p:txBody>
          <a:bodyPr/>
          <a:lstStyle/>
          <a:p>
            <a:pPr algn="r"/>
            <a:r>
              <a:rPr lang="id-ID" dirty="0">
                <a:solidFill>
                  <a:schemeClr val="bg1"/>
                </a:solidFill>
                <a:latin typeface="Berlin Sans FB Demi" panose="020E0802020502020306" pitchFamily="34" charset="0"/>
              </a:rPr>
              <a:t>Pendidik Profesional</a:t>
            </a:r>
          </a:p>
        </p:txBody>
      </p:sp>
      <p:pic>
        <p:nvPicPr>
          <p:cNvPr id="4" name="Content Placeholder 3"/>
          <p:cNvPicPr>
            <a:picLocks noGrp="1" noChangeAspect="1"/>
          </p:cNvPicPr>
          <p:nvPr>
            <p:ph idx="1"/>
          </p:nvPr>
        </p:nvPicPr>
        <p:blipFill>
          <a:blip r:embed="rId2"/>
          <a:stretch>
            <a:fillRect/>
          </a:stretch>
        </p:blipFill>
        <p:spPr>
          <a:xfrm>
            <a:off x="6156176" y="49349"/>
            <a:ext cx="2667000" cy="1962150"/>
          </a:xfrm>
          <a:prstGeom prst="rect">
            <a:avLst/>
          </a:prstGeom>
        </p:spPr>
      </p:pic>
      <p:pic>
        <p:nvPicPr>
          <p:cNvPr id="5" name="Picture 4"/>
          <p:cNvPicPr>
            <a:picLocks noChangeAspect="1"/>
          </p:cNvPicPr>
          <p:nvPr/>
        </p:nvPicPr>
        <p:blipFill>
          <a:blip r:embed="rId3"/>
          <a:stretch>
            <a:fillRect/>
          </a:stretch>
        </p:blipFill>
        <p:spPr>
          <a:xfrm>
            <a:off x="6156176" y="2060848"/>
            <a:ext cx="2667000" cy="2016224"/>
          </a:xfrm>
          <a:prstGeom prst="rect">
            <a:avLst/>
          </a:prstGeom>
        </p:spPr>
      </p:pic>
      <p:pic>
        <p:nvPicPr>
          <p:cNvPr id="6" name="Picture 5"/>
          <p:cNvPicPr>
            <a:picLocks noChangeAspect="1"/>
          </p:cNvPicPr>
          <p:nvPr/>
        </p:nvPicPr>
        <p:blipFill>
          <a:blip r:embed="rId4"/>
          <a:stretch>
            <a:fillRect/>
          </a:stretch>
        </p:blipFill>
        <p:spPr>
          <a:xfrm>
            <a:off x="6183395" y="4215862"/>
            <a:ext cx="2639781" cy="2143125"/>
          </a:xfrm>
          <a:prstGeom prst="rect">
            <a:avLst/>
          </a:prstGeom>
        </p:spPr>
      </p:pic>
      <p:sp>
        <p:nvSpPr>
          <p:cNvPr id="7" name="Title 1"/>
          <p:cNvSpPr txBox="1">
            <a:spLocks/>
          </p:cNvSpPr>
          <p:nvPr/>
        </p:nvSpPr>
        <p:spPr bwMode="auto">
          <a:xfrm>
            <a:off x="539552" y="2137594"/>
            <a:ext cx="44644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FFC000"/>
                </a:solidFill>
                <a:latin typeface="+mj-lt"/>
                <a:ea typeface="+mj-ea"/>
                <a:cs typeface="宋体" pitchFamily="-108" charset="-122"/>
              </a:defRPr>
            </a:lvl1pPr>
            <a:lvl2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2pPr>
            <a:lvl3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3pPr>
            <a:lvl4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4pPr>
            <a:lvl5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5pPr>
            <a:lvl6pPr marL="4572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6pPr>
            <a:lvl7pPr marL="9144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7pPr>
            <a:lvl8pPr marL="13716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8pPr>
            <a:lvl9pPr marL="18288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9pPr>
          </a:lstStyle>
          <a:p>
            <a:pPr algn="r"/>
            <a:r>
              <a:rPr lang="id-ID" dirty="0" smtClean="0">
                <a:solidFill>
                  <a:schemeClr val="bg1"/>
                </a:solidFill>
                <a:latin typeface="Berlin Sans FB Demi" panose="020E0802020502020306" pitchFamily="34" charset="0"/>
              </a:rPr>
              <a:t>Ilmuwan Produktif</a:t>
            </a:r>
            <a:endParaRPr lang="id-ID" dirty="0">
              <a:solidFill>
                <a:schemeClr val="bg1"/>
              </a:solidFill>
              <a:latin typeface="Berlin Sans FB Demi" panose="020E0802020502020306" pitchFamily="34" charset="0"/>
            </a:endParaRPr>
          </a:p>
        </p:txBody>
      </p:sp>
      <p:sp>
        <p:nvSpPr>
          <p:cNvPr id="8" name="Title 1"/>
          <p:cNvSpPr txBox="1">
            <a:spLocks/>
          </p:cNvSpPr>
          <p:nvPr/>
        </p:nvSpPr>
        <p:spPr bwMode="auto">
          <a:xfrm>
            <a:off x="611560" y="4437112"/>
            <a:ext cx="44644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FFC000"/>
                </a:solidFill>
                <a:latin typeface="+mj-lt"/>
                <a:ea typeface="+mj-ea"/>
                <a:cs typeface="宋体" pitchFamily="-108" charset="-122"/>
              </a:defRPr>
            </a:lvl1pPr>
            <a:lvl2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2pPr>
            <a:lvl3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3pPr>
            <a:lvl4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4pPr>
            <a:lvl5pPr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5pPr>
            <a:lvl6pPr marL="4572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6pPr>
            <a:lvl7pPr marL="9144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7pPr>
            <a:lvl8pPr marL="13716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8pPr>
            <a:lvl9pPr marL="1828800" algn="ctr" rtl="0" fontAlgn="base">
              <a:spcBef>
                <a:spcPct val="0"/>
              </a:spcBef>
              <a:spcAft>
                <a:spcPct val="0"/>
              </a:spcAft>
              <a:defRPr sz="4400">
                <a:solidFill>
                  <a:srgbClr val="FFC000"/>
                </a:solidFill>
                <a:latin typeface="Calibri" pitchFamily="-108" charset="0"/>
                <a:ea typeface="宋体" pitchFamily="-108" charset="-122"/>
                <a:cs typeface="宋体" pitchFamily="-108" charset="-122"/>
              </a:defRPr>
            </a:lvl9pPr>
          </a:lstStyle>
          <a:p>
            <a:pPr algn="r"/>
            <a:r>
              <a:rPr lang="id-ID" dirty="0" smtClean="0">
                <a:solidFill>
                  <a:schemeClr val="bg1"/>
                </a:solidFill>
                <a:latin typeface="Berlin Sans FB Demi" panose="020E0802020502020306" pitchFamily="34" charset="0"/>
              </a:rPr>
              <a:t>Berintegritas Tinggi</a:t>
            </a:r>
            <a:endParaRPr lang="id-ID" dirty="0">
              <a:solidFill>
                <a:schemeClr val="bg1"/>
              </a:solidFill>
              <a:latin typeface="Berlin Sans FB Demi" panose="020E0802020502020306" pitchFamily="34" charset="0"/>
            </a:endParaRPr>
          </a:p>
        </p:txBody>
      </p:sp>
      <p:sp>
        <p:nvSpPr>
          <p:cNvPr id="9" name="Right Arrow 8"/>
          <p:cNvSpPr/>
          <p:nvPr/>
        </p:nvSpPr>
        <p:spPr>
          <a:xfrm>
            <a:off x="5096822" y="530399"/>
            <a:ext cx="1152128" cy="10081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Arrow 9"/>
          <p:cNvSpPr/>
          <p:nvPr/>
        </p:nvSpPr>
        <p:spPr>
          <a:xfrm>
            <a:off x="5076056" y="2258963"/>
            <a:ext cx="1152128" cy="10081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ight Arrow 10"/>
          <p:cNvSpPr/>
          <p:nvPr/>
        </p:nvSpPr>
        <p:spPr>
          <a:xfrm>
            <a:off x="5096822" y="4572000"/>
            <a:ext cx="1152128" cy="10081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9242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80" y="476672"/>
            <a:ext cx="8856984" cy="1080120"/>
          </a:xfrm>
          <a:noFill/>
        </p:spPr>
        <p:txBody>
          <a:bodyPr/>
          <a:lstStyle/>
          <a:p>
            <a:r>
              <a:rPr lang="id-ID" dirty="0" smtClean="0">
                <a:solidFill>
                  <a:srgbClr val="FFFF00"/>
                </a:solidFill>
                <a:latin typeface="Berlin Sans FB Demi" panose="020E0802020502020306" pitchFamily="34" charset="0"/>
              </a:rPr>
              <a:t>Pendidik Profesional</a:t>
            </a:r>
            <a:endParaRPr lang="id-ID" dirty="0">
              <a:solidFill>
                <a:srgbClr val="FFFF00"/>
              </a:solidFill>
              <a:latin typeface="Berlin Sans FB Demi" panose="020E0802020502020306" pitchFamily="34" charset="0"/>
            </a:endParaRPr>
          </a:p>
        </p:txBody>
      </p:sp>
      <p:sp>
        <p:nvSpPr>
          <p:cNvPr id="3" name="Content Placeholder 2"/>
          <p:cNvSpPr>
            <a:spLocks noGrp="1"/>
          </p:cNvSpPr>
          <p:nvPr>
            <p:ph idx="1"/>
          </p:nvPr>
        </p:nvSpPr>
        <p:spPr>
          <a:xfrm>
            <a:off x="213272" y="1844824"/>
            <a:ext cx="8856984" cy="3888433"/>
          </a:xfrm>
          <a:noFill/>
        </p:spPr>
        <p:txBody>
          <a:bodyPr/>
          <a:lstStyle/>
          <a:p>
            <a:pPr>
              <a:buFont typeface="Wingdings" panose="05000000000000000000" pitchFamily="2" charset="2"/>
              <a:buChar char="§"/>
            </a:pPr>
            <a:r>
              <a:rPr lang="id-ID" sz="3600" dirty="0" smtClean="0">
                <a:solidFill>
                  <a:schemeClr val="bg1"/>
                </a:solidFill>
                <a:latin typeface="Berlin Sans FB Demi" panose="020E0802020502020306" pitchFamily="34" charset="0"/>
              </a:rPr>
              <a:t>  </a:t>
            </a:r>
            <a:r>
              <a:rPr lang="en-US" sz="3600" dirty="0" err="1" smtClean="0">
                <a:solidFill>
                  <a:schemeClr val="bg1"/>
                </a:solidFill>
                <a:latin typeface="Berlin Sans FB Demi" panose="020E0802020502020306" pitchFamily="34" charset="0"/>
              </a:rPr>
              <a:t>Jabatan</a:t>
            </a:r>
            <a:r>
              <a:rPr lang="en-US" sz="3600" dirty="0" smtClean="0">
                <a:solidFill>
                  <a:schemeClr val="bg1"/>
                </a:solidFill>
                <a:latin typeface="Berlin Sans FB Demi" panose="020E0802020502020306" pitchFamily="34" charset="0"/>
              </a:rPr>
              <a:t> </a:t>
            </a:r>
            <a:r>
              <a:rPr lang="en-US" sz="3600" dirty="0" err="1">
                <a:solidFill>
                  <a:schemeClr val="bg1"/>
                </a:solidFill>
                <a:latin typeface="Berlin Sans FB Demi" panose="020E0802020502020306" pitchFamily="34" charset="0"/>
              </a:rPr>
              <a:t>Fungsional</a:t>
            </a:r>
            <a:r>
              <a:rPr lang="en-US" sz="3600" dirty="0">
                <a:solidFill>
                  <a:schemeClr val="bg1"/>
                </a:solidFill>
                <a:latin typeface="Berlin Sans FB Demi" panose="020E0802020502020306" pitchFamily="34" charset="0"/>
              </a:rPr>
              <a:t> </a:t>
            </a:r>
            <a:r>
              <a:rPr lang="en-US" sz="3600" dirty="0" err="1">
                <a:solidFill>
                  <a:schemeClr val="bg1"/>
                </a:solidFill>
                <a:latin typeface="Berlin Sans FB Demi" panose="020E0802020502020306" pitchFamily="34" charset="0"/>
              </a:rPr>
              <a:t>Akademik</a:t>
            </a:r>
            <a:r>
              <a:rPr lang="en-US" sz="3600" dirty="0">
                <a:solidFill>
                  <a:schemeClr val="bg1"/>
                </a:solidFill>
                <a:latin typeface="Berlin Sans FB Demi" panose="020E0802020502020306" pitchFamily="34" charset="0"/>
              </a:rPr>
              <a:t> (JAFA) :</a:t>
            </a:r>
          </a:p>
          <a:p>
            <a:pPr lvl="2"/>
            <a:r>
              <a:rPr lang="en-US" sz="3200" dirty="0" err="1" smtClean="0">
                <a:solidFill>
                  <a:schemeClr val="bg1"/>
                </a:solidFill>
                <a:latin typeface="Berlin Sans FB Demi" panose="020E0802020502020306" pitchFamily="34" charset="0"/>
              </a:rPr>
              <a:t>Asisten</a:t>
            </a:r>
            <a:r>
              <a:rPr lang="en-US" sz="3200" dirty="0" smtClean="0">
                <a:solidFill>
                  <a:schemeClr val="bg1"/>
                </a:solidFill>
                <a:latin typeface="Berlin Sans FB Demi" panose="020E0802020502020306" pitchFamily="34" charset="0"/>
              </a:rPr>
              <a:t> </a:t>
            </a:r>
            <a:r>
              <a:rPr lang="en-US" sz="3200" dirty="0" err="1">
                <a:solidFill>
                  <a:schemeClr val="bg1"/>
                </a:solidFill>
                <a:latin typeface="Berlin Sans FB Demi" panose="020E0802020502020306" pitchFamily="34" charset="0"/>
              </a:rPr>
              <a:t>Ahli</a:t>
            </a:r>
            <a:endParaRPr lang="en-US" sz="3200" dirty="0">
              <a:solidFill>
                <a:schemeClr val="bg1"/>
              </a:solidFill>
              <a:latin typeface="Berlin Sans FB Demi" panose="020E0802020502020306" pitchFamily="34" charset="0"/>
            </a:endParaRPr>
          </a:p>
          <a:p>
            <a:pPr lvl="2"/>
            <a:r>
              <a:rPr lang="en-US" sz="3200" dirty="0" err="1" smtClean="0">
                <a:solidFill>
                  <a:schemeClr val="bg1"/>
                </a:solidFill>
                <a:latin typeface="Berlin Sans FB Demi" panose="020E0802020502020306" pitchFamily="34" charset="0"/>
              </a:rPr>
              <a:t>Lektor</a:t>
            </a:r>
            <a:endParaRPr lang="en-US" sz="3200" dirty="0">
              <a:solidFill>
                <a:schemeClr val="bg1"/>
              </a:solidFill>
              <a:latin typeface="Berlin Sans FB Demi" panose="020E0802020502020306" pitchFamily="34" charset="0"/>
            </a:endParaRPr>
          </a:p>
          <a:p>
            <a:pPr lvl="2"/>
            <a:r>
              <a:rPr lang="en-US" sz="3200" dirty="0" err="1" smtClean="0">
                <a:solidFill>
                  <a:schemeClr val="bg1"/>
                </a:solidFill>
                <a:latin typeface="Berlin Sans FB Demi" panose="020E0802020502020306" pitchFamily="34" charset="0"/>
              </a:rPr>
              <a:t>Lektor</a:t>
            </a:r>
            <a:r>
              <a:rPr lang="en-US" sz="3200" dirty="0" smtClean="0">
                <a:solidFill>
                  <a:schemeClr val="bg1"/>
                </a:solidFill>
                <a:latin typeface="Berlin Sans FB Demi" panose="020E0802020502020306" pitchFamily="34" charset="0"/>
              </a:rPr>
              <a:t> </a:t>
            </a:r>
            <a:r>
              <a:rPr lang="en-US" sz="3200" dirty="0" err="1">
                <a:solidFill>
                  <a:schemeClr val="bg1"/>
                </a:solidFill>
                <a:latin typeface="Berlin Sans FB Demi" panose="020E0802020502020306" pitchFamily="34" charset="0"/>
              </a:rPr>
              <a:t>Kepala</a:t>
            </a:r>
            <a:endParaRPr lang="en-US" sz="3200" dirty="0">
              <a:solidFill>
                <a:schemeClr val="bg1"/>
              </a:solidFill>
              <a:latin typeface="Berlin Sans FB Demi" panose="020E0802020502020306" pitchFamily="34" charset="0"/>
            </a:endParaRPr>
          </a:p>
          <a:p>
            <a:pPr lvl="2"/>
            <a:r>
              <a:rPr lang="id-ID" sz="3200" dirty="0" smtClean="0">
                <a:solidFill>
                  <a:schemeClr val="bg1"/>
                </a:solidFill>
                <a:latin typeface="Berlin Sans FB Demi" panose="020E0802020502020306" pitchFamily="34" charset="0"/>
              </a:rPr>
              <a:t>Profesor</a:t>
            </a:r>
          </a:p>
          <a:p>
            <a:pPr>
              <a:buFont typeface="Wingdings" panose="05000000000000000000" pitchFamily="2" charset="2"/>
              <a:buChar char="§"/>
            </a:pPr>
            <a:r>
              <a:rPr lang="id-ID" sz="4000" dirty="0" smtClean="0">
                <a:solidFill>
                  <a:schemeClr val="bg1"/>
                </a:solidFill>
                <a:latin typeface="Berlin Sans FB Demi" panose="020E0802020502020306" pitchFamily="34" charset="0"/>
              </a:rPr>
              <a:t>   Sertifikasi Dosen</a:t>
            </a:r>
            <a:endParaRPr lang="en-US" sz="4000" dirty="0">
              <a:solidFill>
                <a:schemeClr val="bg1"/>
              </a:solidFill>
              <a:latin typeface="Berlin Sans FB Demi" panose="020E0802020502020306" pitchFamily="34" charset="0"/>
            </a:endParaRPr>
          </a:p>
          <a:p>
            <a:endParaRPr lang="id-ID" dirty="0"/>
          </a:p>
        </p:txBody>
      </p:sp>
    </p:spTree>
    <p:extLst>
      <p:ext uri="{BB962C8B-B14F-4D97-AF65-F5344CB8AC3E}">
        <p14:creationId xmlns="" xmlns:p14="http://schemas.microsoft.com/office/powerpoint/2010/main" val="304076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90600" y="500042"/>
            <a:ext cx="7696200" cy="500066"/>
          </a:xfrm>
          <a:prstGeom prst="rect">
            <a:avLst/>
          </a:prstGeom>
          <a:noFill/>
          <a:ln w="9525">
            <a:noFill/>
            <a:miter lim="800000"/>
            <a:headEnd/>
            <a:tailEnd/>
          </a:ln>
          <a:effectLst>
            <a:outerShdw dist="107763" dir="8100000" algn="ctr" rotWithShape="0">
              <a:schemeClr val="bg2"/>
            </a:outerShdw>
          </a:effectLst>
        </p:spPr>
        <p:txBody>
          <a:bodyPr/>
          <a:lstStyle/>
          <a:p>
            <a:pPr algn="ctr">
              <a:defRPr/>
            </a:pPr>
            <a:endParaRPr lang="en-US" sz="3600" b="1" dirty="0">
              <a:solidFill>
                <a:srgbClr val="FFFF00"/>
              </a:solidFill>
              <a:effectLst>
                <a:outerShdw blurRad="38100" dist="38100" dir="2700000" algn="tl">
                  <a:srgbClr val="000000"/>
                </a:outerShdw>
              </a:effectLst>
              <a:latin typeface="Georgia" pitchFamily="18" charset="0"/>
            </a:endParaRPr>
          </a:p>
        </p:txBody>
      </p:sp>
      <p:sp>
        <p:nvSpPr>
          <p:cNvPr id="89091" name="Rectangle 3"/>
          <p:cNvSpPr>
            <a:spLocks noChangeArrowheads="1"/>
          </p:cNvSpPr>
          <p:nvPr/>
        </p:nvSpPr>
        <p:spPr bwMode="auto">
          <a:xfrm>
            <a:off x="381000" y="1000108"/>
            <a:ext cx="8382000" cy="5629292"/>
          </a:xfrm>
          <a:prstGeom prst="rect">
            <a:avLst/>
          </a:prstGeom>
          <a:noFill/>
          <a:ln w="9525">
            <a:noFill/>
            <a:miter lim="800000"/>
            <a:headEnd/>
            <a:tailEnd/>
          </a:ln>
          <a:effectLst/>
        </p:spPr>
        <p:txBody>
          <a:bodyPr/>
          <a:lstStyle/>
          <a:p>
            <a:pPr marL="463550" indent="-463550" algn="ctr">
              <a:spcBef>
                <a:spcPct val="20000"/>
              </a:spcBef>
              <a:spcAft>
                <a:spcPts val="1000"/>
              </a:spcAft>
              <a:buClr>
                <a:schemeClr val="hlink"/>
              </a:buClr>
              <a:buSzPct val="70000"/>
              <a:defRPr/>
            </a:pPr>
            <a:r>
              <a:rPr lang="en-US" sz="3200" b="1" dirty="0" smtClean="0">
                <a:solidFill>
                  <a:srgbClr val="FFFF00"/>
                </a:solidFill>
                <a:effectLst>
                  <a:outerShdw blurRad="38100" dist="38100" dir="2700000" algn="tl">
                    <a:srgbClr val="000000"/>
                  </a:outerShdw>
                </a:effectLst>
                <a:latin typeface="Georgia" pitchFamily="18" charset="0"/>
              </a:rPr>
              <a:t>PERAN DOSEN DALAM PT</a:t>
            </a:r>
            <a:endParaRPr lang="sv-SE" sz="3200" dirty="0" smtClean="0">
              <a:solidFill>
                <a:srgbClr val="99CCFF"/>
              </a:solidFill>
              <a:latin typeface="+mj-lt"/>
            </a:endParaRPr>
          </a:p>
          <a:p>
            <a:pPr marL="463550" indent="-463550" eaLnBrk="1" hangingPunct="1">
              <a:spcBef>
                <a:spcPct val="20000"/>
              </a:spcBef>
              <a:spcAft>
                <a:spcPts val="1000"/>
              </a:spcAft>
              <a:buClr>
                <a:schemeClr val="hlink"/>
              </a:buClr>
              <a:buSzPct val="70000"/>
              <a:buFont typeface="Wingdings" pitchFamily="2" charset="2"/>
              <a:buChar char="n"/>
              <a:defRPr/>
            </a:pPr>
            <a:r>
              <a:rPr lang="sv-SE" sz="3200" dirty="0" smtClean="0">
                <a:solidFill>
                  <a:srgbClr val="99CCFF"/>
                </a:solidFill>
                <a:latin typeface="+mj-lt"/>
              </a:rPr>
              <a:t>Dosen </a:t>
            </a:r>
            <a:r>
              <a:rPr lang="sv-SE" sz="3200" dirty="0">
                <a:solidFill>
                  <a:srgbClr val="99CCFF"/>
                </a:solidFill>
                <a:latin typeface="+mj-lt"/>
              </a:rPr>
              <a:t>sebagai sumber daya PT untuk mengembangkan suasana akademik yang kondusif, melalui karya-karya  yang kreatif, inovatif, dan kompetitif sesuai dengan perkembangan dan aplikasi IPTEKS (lokal, nasional, global).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arn(outVertical)">
                                      <p:cBhvr>
                                        <p:cTn id="7" dur="500"/>
                                        <p:tgtEl>
                                          <p:spTgt spid="89091">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animEffect transition="in" filter="barn(outVertical)">
                                      <p:cBhvr>
                                        <p:cTn id="11"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r>
              <a:rPr lang="en-US" dirty="0" err="1" smtClean="0"/>
              <a:t>Dosen</a:t>
            </a:r>
            <a:endParaRPr lang="en-US" dirty="0"/>
          </a:p>
        </p:txBody>
      </p:sp>
      <p:sp>
        <p:nvSpPr>
          <p:cNvPr id="3" name="Rectangle 2"/>
          <p:cNvSpPr/>
          <p:nvPr/>
        </p:nvSpPr>
        <p:spPr>
          <a:xfrm>
            <a:off x="214282" y="1142984"/>
            <a:ext cx="8286808" cy="5093702"/>
          </a:xfrm>
          <a:prstGeom prst="rect">
            <a:avLst/>
          </a:prstGeom>
        </p:spPr>
        <p:txBody>
          <a:bodyPr wrap="square">
            <a:spAutoFit/>
          </a:bodyPr>
          <a:lstStyle/>
          <a:p>
            <a:pPr marL="457200" indent="-457200">
              <a:spcAft>
                <a:spcPts val="600"/>
              </a:spcAft>
              <a:buFont typeface="Franklin Gothic Book" pitchFamily="34" charset="0"/>
              <a:buAutoNum type="alphaLcPeriod"/>
              <a:defRPr/>
            </a:pPr>
            <a:r>
              <a:rPr lang="id-ID" sz="4000" dirty="0" smtClean="0">
                <a:latin typeface="Berlin Sans FB Demi" pitchFamily="34" charset="0"/>
              </a:rPr>
              <a:t>Anggota sivitas akademika </a:t>
            </a:r>
            <a:r>
              <a:rPr lang="id-ID" sz="4000" dirty="0" smtClean="0">
                <a:latin typeface="Berlin Sans FB Demi" pitchFamily="34" charset="0"/>
              </a:rPr>
              <a:t>yang</a:t>
            </a:r>
            <a:endParaRPr lang="en-US" sz="4000" dirty="0" smtClean="0">
              <a:latin typeface="Berlin Sans FB Demi" pitchFamily="34" charset="0"/>
            </a:endParaRPr>
          </a:p>
          <a:p>
            <a:pPr marL="457200" indent="-457200">
              <a:spcAft>
                <a:spcPts val="600"/>
              </a:spcAft>
              <a:defRPr/>
            </a:pPr>
            <a:r>
              <a:rPr lang="en-US" sz="4000" dirty="0" smtClean="0">
                <a:latin typeface="Berlin Sans FB Demi" pitchFamily="34" charset="0"/>
              </a:rPr>
              <a:t> </a:t>
            </a:r>
            <a:r>
              <a:rPr lang="en-US" sz="4000" dirty="0" smtClean="0">
                <a:latin typeface="Berlin Sans FB Demi" pitchFamily="34" charset="0"/>
              </a:rPr>
              <a:t>  </a:t>
            </a:r>
            <a:r>
              <a:rPr lang="id-ID" sz="4000" dirty="0" smtClean="0">
                <a:latin typeface="Berlin Sans FB Demi" pitchFamily="34" charset="0"/>
              </a:rPr>
              <a:t> </a:t>
            </a:r>
            <a:r>
              <a:rPr lang="id-ID" sz="4000" dirty="0" smtClean="0">
                <a:latin typeface="Berlin Sans FB Demi" pitchFamily="34" charset="0"/>
              </a:rPr>
              <a:t>memiliki tugas menstranformasikan IPTEK yang dikuasainya kepada Mahasiswa dengan mwujudkan suasana belajar dan pembelajaran sehingga mahasiswa aktif mengembangkan potensinya.</a:t>
            </a:r>
            <a:endParaRPr lang="id-ID" sz="4000" dirty="0">
              <a:latin typeface="Berlin Sans FB Demi" pitchFamily="34" charset="0"/>
            </a:endParaRPr>
          </a:p>
        </p:txBody>
      </p:sp>
    </p:spTree>
  </p:cSld>
  <p:clrMapOvr>
    <a:masterClrMapping/>
  </p:clrMapOvr>
</p:sld>
</file>

<file path=ppt/theme/theme1.xml><?xml version="1.0" encoding="utf-8"?>
<a:theme xmlns:a="http://schemas.openxmlformats.org/drawingml/2006/main" name="Presentation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Presentation9.pot</Template>
  <TotalTime>1363</TotalTime>
  <Words>872</Words>
  <Application>Microsoft Office PowerPoint</Application>
  <PresentationFormat>On-screen Show (4:3)</PresentationFormat>
  <Paragraphs>295</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Presentation9</vt:lpstr>
      <vt:lpstr>Chart</vt:lpstr>
      <vt:lpstr> DOSEN </vt:lpstr>
      <vt:lpstr>Slide 2</vt:lpstr>
      <vt:lpstr>Slide 3</vt:lpstr>
      <vt:lpstr>KEBERADAAN DOSEN KEDEPAN</vt:lpstr>
      <vt:lpstr>ARAH KEBIJAKAN                               PERAN DOSEN </vt:lpstr>
      <vt:lpstr>Pendidik Profesional</vt:lpstr>
      <vt:lpstr>Pendidik Profesional</vt:lpstr>
      <vt:lpstr>Slide 8</vt:lpstr>
      <vt:lpstr>Dosen</vt:lpstr>
      <vt:lpstr>Slide 10</vt:lpstr>
      <vt:lpstr>Slide 11</vt:lpstr>
      <vt:lpstr>BUKU AJAR</vt:lpstr>
      <vt:lpstr>Slide 13</vt:lpstr>
      <vt:lpstr>PENGEMBANGAN DOSEN</vt:lpstr>
      <vt:lpstr>MATERI PEMBELAJARAN</vt:lpstr>
      <vt:lpstr>Slide 16</vt:lpstr>
      <vt:lpstr>Pendidik Profesional</vt:lpstr>
      <vt:lpstr> Permenpan N0 17/2013 </vt:lpstr>
      <vt:lpstr> Permenpan N0 17/2013 </vt:lpstr>
      <vt:lpstr>Slide 20</vt:lpstr>
      <vt:lpstr> Dosen Tetap  Berdasar Jenis Kelamin</vt:lpstr>
      <vt:lpstr>Dosen Tetap Berdasar Jabatan Akademik</vt:lpstr>
      <vt:lpstr>Slide 23</vt:lpstr>
      <vt:lpstr>Slide 24</vt:lpstr>
      <vt:lpstr>Slide 25</vt:lpstr>
      <vt:lpstr>Slide 26</vt:lpstr>
      <vt:lpstr>Slide 27</vt:lpstr>
      <vt:lpstr>Slide 28</vt:lpstr>
      <vt:lpstr>KASUS COPY PASTE SERTIFIKASI DOSEN</vt:lpstr>
      <vt:lpstr>Slide 30</vt:lpstr>
      <vt:lpstr> PEMALSUAN DOKUMEN KARYA ILMIAH</vt:lpstr>
      <vt:lpstr> PENILAIAN OLEH TIM PAK</vt:lpstr>
      <vt:lpstr>Slide 33</vt:lpstr>
      <vt:lpstr>DOSEN TETAP BERDASARKAN BENTUK PTS DAN JENJANG PENDIDIKAN  </vt:lpstr>
      <vt:lpstr>DOSEN TETAP BERDASARKAN BENTUK PTS   DAN JABATAN FUNGSIONAL AKADEMIK </vt:lpstr>
      <vt:lpstr>Dosen menghasilkan buku jiplakan</vt:lpstr>
      <vt:lpstr> Satu usulan kenaikan Jabatan akademik Lektor Kepala dan Profesor ditolak</vt:lpstr>
      <vt:lpstr>Pelaku</vt:lpstr>
      <vt:lpstr>Waktu terjadi plagiat</vt:lpstr>
      <vt:lpstr>Slide 40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Karya Prestasi Unggulan</dc:title>
  <dc:subject>teachers, education</dc:subject>
  <dc:creator>.</dc:creator>
  <cp:keywords>powerpoint templates for teachers, free powerpoint templates for teachers, powerpoint templates teachers, powerpoints for teachers, powerpoint presentations for teachers,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misher</cp:lastModifiedBy>
  <cp:revision>83</cp:revision>
  <dcterms:created xsi:type="dcterms:W3CDTF">2013-04-17T10:16:08Z</dcterms:created>
  <dcterms:modified xsi:type="dcterms:W3CDTF">2014-05-19T12:52:14Z</dcterms:modified>
  <cp:category>PowerPoint template, education</cp:category>
</cp:coreProperties>
</file>