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ED049-14F4-FB4D-A089-04DD87EE0663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9049-9A5B-0F4D-AED8-50CDDB00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9049-9A5B-0F4D-AED8-50CDDB0021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7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2655-A152-FA41-96EF-D78447C763C4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F366-EF67-834D-AF3A-ECE7822DF8F1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A8EC-727B-1341-B0C0-576277B727F8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1E70-4493-2E4B-971A-3990FD4117D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AB52-DCAB-0749-8B9A-A6232FBB720D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5359-F593-6B45-92DA-BC1496346DD7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5745-D4FE-2F49-B080-A3DA80A57F55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09BC-9B35-4B47-9E90-F7828BB601C9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836E-10E3-C146-BDF9-16F8C2CB3704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43731F-DD8B-1A48-A9DA-653ADCAAD543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F185-D4AC-C142-A3CA-8BC7437E3537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BFBB53-68E7-8E4E-A497-D30D9901F2F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C722A3-2B31-6C40-8246-8FD47EA595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7231" y="17057"/>
            <a:ext cx="1324770" cy="12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of Things: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err="1" smtClean="0"/>
              <a:t>Akusisi</a:t>
            </a:r>
            <a:r>
              <a:rPr lang="en-US" dirty="0" smtClean="0"/>
              <a:t> Data Sensor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7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Magnet(</a:t>
            </a:r>
            <a:r>
              <a:rPr lang="en-US" dirty="0" err="1" smtClean="0"/>
              <a:t>Kompas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Sensor magnet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sensor CMPS03.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robot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navigasi</a:t>
            </a:r>
            <a:r>
              <a:rPr lang="en-US" dirty="0"/>
              <a:t>.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robot.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power supply 5V </a:t>
            </a:r>
            <a:r>
              <a:rPr lang="en-US" dirty="0" err="1"/>
              <a:t>pada</a:t>
            </a:r>
            <a:r>
              <a:rPr lang="en-US" dirty="0"/>
              <a:t> 15mA. </a:t>
            </a:r>
            <a:r>
              <a:rPr lang="en-US" dirty="0" err="1"/>
              <a:t>Pada</a:t>
            </a:r>
            <a:r>
              <a:rPr lang="en-US" dirty="0"/>
              <a:t> CMPS03,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Utara (0 </a:t>
            </a:r>
            <a:r>
              <a:rPr lang="en-US" dirty="0" err="1"/>
              <a:t>derajat</a:t>
            </a:r>
            <a:r>
              <a:rPr lang="en-US" dirty="0"/>
              <a:t>), </a:t>
            </a:r>
            <a:r>
              <a:rPr lang="en-US" dirty="0" err="1"/>
              <a:t>Timur</a:t>
            </a:r>
            <a:r>
              <a:rPr lang="en-US" dirty="0"/>
              <a:t> (90 </a:t>
            </a:r>
            <a:r>
              <a:rPr lang="en-US" dirty="0" err="1"/>
              <a:t>derajat</a:t>
            </a:r>
            <a:r>
              <a:rPr lang="en-US" dirty="0"/>
              <a:t>), Selatan (180 </a:t>
            </a:r>
            <a:r>
              <a:rPr lang="en-US" dirty="0" err="1"/>
              <a:t>derajat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Barat (270 </a:t>
            </a:r>
            <a:r>
              <a:rPr lang="en-US" dirty="0" err="1"/>
              <a:t>drajat</a:t>
            </a:r>
            <a:r>
              <a:rPr lang="en-US" dirty="0"/>
              <a:t>). </a:t>
            </a:r>
          </a:p>
          <a:p>
            <a:pPr algn="just"/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PWM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pin 4,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I2C </a:t>
            </a:r>
            <a:r>
              <a:rPr lang="en-US" dirty="0" err="1"/>
              <a:t>pada</a:t>
            </a:r>
            <a:r>
              <a:rPr lang="en-US" dirty="0"/>
              <a:t> pin 2,3. </a:t>
            </a:r>
            <a:r>
              <a:rPr lang="en-US" dirty="0" err="1"/>
              <a:t>Alamat</a:t>
            </a:r>
            <a:r>
              <a:rPr lang="en-US" dirty="0"/>
              <a:t> default I2C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0x60. Pin 7 </a:t>
            </a:r>
            <a:r>
              <a:rPr lang="en-US" dirty="0" err="1"/>
              <a:t>adalah</a:t>
            </a:r>
            <a:r>
              <a:rPr lang="en-US" dirty="0"/>
              <a:t> pin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mode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50Hz (</a:t>
            </a:r>
            <a:r>
              <a:rPr lang="en-US" dirty="0" err="1"/>
              <a:t>rendah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60Hz (</a:t>
            </a:r>
            <a:r>
              <a:rPr lang="en-US" dirty="0" err="1"/>
              <a:t>tinggi</a:t>
            </a:r>
            <a:r>
              <a:rPr lang="en-US" dirty="0"/>
              <a:t>). Pin 6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mengkalibrasi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. Input (pin 6)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on-board pull-up resistor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-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. Pin 5 </a:t>
            </a:r>
            <a:r>
              <a:rPr lang="en-US" dirty="0" err="1"/>
              <a:t>dan</a:t>
            </a:r>
            <a:r>
              <a:rPr lang="en-US" dirty="0"/>
              <a:t> 8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. </a:t>
            </a:r>
            <a:r>
              <a:rPr lang="en-US" dirty="0" err="1"/>
              <a:t>Sebenarnya</a:t>
            </a:r>
            <a:r>
              <a:rPr lang="en-US" dirty="0"/>
              <a:t> pin 8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reset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on-board pull-up </a:t>
            </a:r>
            <a:r>
              <a:rPr lang="en-US" dirty="0" smtClean="0"/>
              <a:t>resistor*.</a:t>
            </a:r>
            <a:endParaRPr lang="en-US" dirty="0"/>
          </a:p>
          <a:p>
            <a:pPr algn="just"/>
            <a:r>
              <a:rPr lang="en-US" dirty="0" err="1"/>
              <a:t>Modul</a:t>
            </a:r>
            <a:r>
              <a:rPr lang="en-US" dirty="0"/>
              <a:t> digital compass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smtClean="0"/>
              <a:t>horizontal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. </a:t>
            </a:r>
            <a:r>
              <a:rPr lang="en-US" dirty="0" err="1"/>
              <a:t>Jauhkan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metal,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magnet.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885" y="2056449"/>
            <a:ext cx="3720240" cy="2014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7260" y="4389680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CMPS03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7280" y="5818850"/>
            <a:ext cx="583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https://</a:t>
            </a:r>
            <a:r>
              <a:rPr lang="en-US" dirty="0" err="1">
                <a:latin typeface="CMR12" charset="0"/>
              </a:rPr>
              <a:t>www.robot-electronics.co.uk</a:t>
            </a:r>
            <a:r>
              <a:rPr lang="en-US" dirty="0">
                <a:latin typeface="CMR12" charset="0"/>
              </a:rPr>
              <a:t>/</a:t>
            </a:r>
            <a:r>
              <a:rPr lang="en-US" dirty="0" err="1">
                <a:latin typeface="CMR12" charset="0"/>
              </a:rPr>
              <a:t>htm</a:t>
            </a:r>
            <a:r>
              <a:rPr lang="en-US" dirty="0">
                <a:latin typeface="CMR12" charset="0"/>
              </a:rPr>
              <a:t>/cmps3tech.htm </a:t>
            </a:r>
            <a:endParaRPr lang="en-US" dirty="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7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Sensor air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air,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penginderaan</a:t>
            </a:r>
            <a:r>
              <a:rPr lang="en-US" dirty="0"/>
              <a:t>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, </a:t>
            </a:r>
            <a:r>
              <a:rPr lang="en-US" dirty="0" err="1"/>
              <a:t>ketinggian</a:t>
            </a:r>
            <a:r>
              <a:rPr lang="en-US" dirty="0"/>
              <a:t> air,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kebocoran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sensor air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Liquid Level Sensor.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alarm </a:t>
            </a:r>
            <a:r>
              <a:rPr lang="en-US" dirty="0" err="1"/>
              <a:t>ketinggian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amplifikasi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transistor.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menghantarkan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base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catu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basis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.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amplifikasi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kolektor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di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konverter</a:t>
            </a:r>
            <a:r>
              <a:rPr lang="en-US" dirty="0"/>
              <a:t> </a:t>
            </a:r>
            <a:r>
              <a:rPr lang="en-US" dirty="0" smtClean="0"/>
              <a:t>AD*.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Liquid Level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 smtClean="0"/>
              <a:t>: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2.0V - 5.0V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AOUT </a:t>
            </a:r>
            <a:r>
              <a:rPr lang="en-US" dirty="0" err="1"/>
              <a:t>dengan</a:t>
            </a:r>
            <a:r>
              <a:rPr lang="en-US" dirty="0"/>
              <a:t> MCU.IO (analog output) </a:t>
            </a:r>
            <a:endParaRPr lang="en-US" dirty="0" smtClean="0"/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sensor air juga </a:t>
            </a:r>
            <a:r>
              <a:rPr lang="en-US" dirty="0" err="1"/>
              <a:t>terdapat</a:t>
            </a:r>
            <a:r>
              <a:rPr lang="en-US" dirty="0"/>
              <a:t> sensor air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ATLAS, </a:t>
            </a:r>
            <a:r>
              <a:rPr lang="en-US" dirty="0" err="1"/>
              <a:t>yaitu</a:t>
            </a:r>
            <a:r>
              <a:rPr lang="en-US" dirty="0"/>
              <a:t> Sensor ORP, Sensor Dissolved Oxygen, Sensor PH </a:t>
            </a:r>
            <a:r>
              <a:rPr lang="en-US" dirty="0" err="1"/>
              <a:t>dan</a:t>
            </a:r>
            <a:r>
              <a:rPr lang="en-US" dirty="0"/>
              <a:t> Sensor </a:t>
            </a:r>
            <a:r>
              <a:rPr lang="en-US" dirty="0" smtClean="0"/>
              <a:t>Conductivity**.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7806" y="3843885"/>
            <a:ext cx="3997184" cy="1507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99" y="1952641"/>
            <a:ext cx="4114800" cy="1308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58175" y="3367647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Liquid Level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27286" y="5353674"/>
            <a:ext cx="25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Board sensor air ATLAS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7280" y="5659513"/>
            <a:ext cx="5575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/wiki/Liquid Level Sensor </a:t>
            </a:r>
            <a:endParaRPr lang="en-US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7280" y="5977467"/>
            <a:ext cx="5164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MR12" charset="0"/>
              </a:rPr>
              <a:t>[**]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www.atlas-scientific.com</a:t>
            </a:r>
            <a:r>
              <a:rPr lang="en-US" dirty="0">
                <a:latin typeface="CMR12" charset="0"/>
              </a:rPr>
              <a:t>/product pages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ORP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08485"/>
            <a:ext cx="10058400" cy="38374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Ezo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ORP,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footprint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khususn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robotika</a:t>
            </a:r>
            <a:r>
              <a:rPr lang="en-US" dirty="0"/>
              <a:t> di mana </a:t>
            </a:r>
            <a:r>
              <a:rPr lang="en-US" dirty="0" err="1"/>
              <a:t>insinyur</a:t>
            </a:r>
            <a:r>
              <a:rPr lang="en-US" dirty="0"/>
              <a:t> embedded system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oksidasi</a:t>
            </a:r>
            <a:r>
              <a:rPr lang="en-US" dirty="0"/>
              <a:t> (Oxidation Reduction Potential). </a:t>
            </a:r>
            <a:r>
              <a:rPr lang="en-US" dirty="0" err="1"/>
              <a:t>Sirkuit</a:t>
            </a:r>
            <a:r>
              <a:rPr lang="en-US" dirty="0"/>
              <a:t> ORP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-1019.9mV </a:t>
            </a:r>
            <a:r>
              <a:rPr lang="en-US" dirty="0" err="1"/>
              <a:t>ke</a:t>
            </a:r>
            <a:r>
              <a:rPr lang="en-US" dirty="0"/>
              <a:t> + 1019.9mV. The </a:t>
            </a:r>
            <a:r>
              <a:rPr lang="en-US" dirty="0" err="1"/>
              <a:t>Ezo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ORP,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ORP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persepuluh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Fiturnya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ORP </a:t>
            </a:r>
            <a:r>
              <a:rPr lang="en-US" dirty="0" err="1"/>
              <a:t>dari</a:t>
            </a:r>
            <a:r>
              <a:rPr lang="en-US" dirty="0"/>
              <a:t> -1019.9mV </a:t>
            </a:r>
            <a:r>
              <a:rPr lang="en-US" dirty="0" err="1"/>
              <a:t>ke</a:t>
            </a:r>
            <a:r>
              <a:rPr lang="en-US" dirty="0"/>
              <a:t> + 1019.9mV,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keakurat</a:t>
            </a:r>
            <a:r>
              <a:rPr lang="en-US" dirty="0"/>
              <a:t> ORP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persepuluh</a:t>
            </a:r>
            <a:r>
              <a:rPr lang="en-US" dirty="0"/>
              <a:t> (+/- 1mV), pro- </a:t>
            </a:r>
            <a:r>
              <a:rPr lang="en-US" dirty="0" err="1"/>
              <a:t>tokol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, kali- </a:t>
            </a:r>
            <a:r>
              <a:rPr lang="en-US" dirty="0" err="1"/>
              <a:t>brasi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probe Atlas </a:t>
            </a:r>
            <a:r>
              <a:rPr lang="en-US" dirty="0" err="1"/>
              <a:t>Sciencetific</a:t>
            </a:r>
            <a:r>
              <a:rPr lang="en-US" dirty="0"/>
              <a:t> ORP, mode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, format data ASCII.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data: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konektivitas</a:t>
            </a:r>
            <a:r>
              <a:rPr lang="en-US" dirty="0"/>
              <a:t> UART asynchronous serial</a:t>
            </a:r>
          </a:p>
          <a:p>
            <a:pPr marL="201168" lvl="1" indent="0">
              <a:buNone/>
            </a:pPr>
            <a:r>
              <a:rPr lang="en-US" dirty="0"/>
              <a:t>•(RX / TX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0-VCC) </a:t>
            </a:r>
          </a:p>
          <a:p>
            <a:r>
              <a:rPr lang="en-US" dirty="0"/>
              <a:t>• I2C (default </a:t>
            </a:r>
            <a:r>
              <a:rPr lang="en-US" dirty="0" err="1"/>
              <a:t>alamat</a:t>
            </a:r>
            <a:r>
              <a:rPr lang="en-US" dirty="0"/>
              <a:t> I2C 0x62) </a:t>
            </a:r>
          </a:p>
          <a:p>
            <a:pPr marL="201168" lvl="1" indent="0">
              <a:buNone/>
            </a:pPr>
            <a:r>
              <a:rPr lang="en-US" dirty="0"/>
              <a:t>• </a:t>
            </a:r>
            <a:r>
              <a:rPr lang="en-US" dirty="0" err="1"/>
              <a:t>Kompatibel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mikroprosesor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UART, </a:t>
            </a:r>
            <a:r>
              <a:rPr lang="en-US" dirty="0" err="1"/>
              <a:t>atau</a:t>
            </a:r>
            <a:r>
              <a:rPr lang="en-US" dirty="0"/>
              <a:t> pro- </a:t>
            </a:r>
            <a:r>
              <a:rPr lang="en-US" dirty="0" err="1"/>
              <a:t>tokol</a:t>
            </a:r>
            <a:r>
              <a:rPr lang="en-US" dirty="0"/>
              <a:t> I2C </a:t>
            </a:r>
          </a:p>
          <a:p>
            <a:pPr marL="201168" lvl="1" indent="0">
              <a:buNone/>
            </a:pPr>
            <a:r>
              <a:rPr lang="en-US" dirty="0"/>
              <a:t>•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: 3.3V </a:t>
            </a:r>
            <a:r>
              <a:rPr lang="en-US" dirty="0" err="1"/>
              <a:t>ke</a:t>
            </a:r>
            <a:r>
              <a:rPr lang="en-US" dirty="0"/>
              <a:t> 5V</a:t>
            </a:r>
          </a:p>
          <a:p>
            <a:pPr marL="201168" lvl="1" indent="0">
              <a:buNone/>
            </a:pPr>
            <a:r>
              <a:rPr lang="en-US" dirty="0"/>
              <a:t>•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off-the-shelf probe ORP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8496" y="178229"/>
            <a:ext cx="3997184" cy="15077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97576" y="1737360"/>
            <a:ext cx="25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Board sensor air ATLAS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</a:t>
            </a:r>
            <a:r>
              <a:rPr lang="en-US" dirty="0" err="1" smtClean="0"/>
              <a:t>Disolved</a:t>
            </a:r>
            <a:r>
              <a:rPr lang="en-US" dirty="0" smtClean="0"/>
              <a:t>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53456"/>
            <a:ext cx="10058400" cy="40323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Atlas Scientific </a:t>
            </a:r>
            <a:r>
              <a:rPr lang="en-US" dirty="0" err="1"/>
              <a:t>Ezo</a:t>
            </a:r>
            <a:r>
              <a:rPr lang="en-US" dirty="0"/>
              <a:t> dissolved oxygen,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foot- print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robotika</a:t>
            </a:r>
            <a:r>
              <a:rPr lang="en-US" dirty="0"/>
              <a:t> di mana </a:t>
            </a:r>
            <a:r>
              <a:rPr lang="en-US" dirty="0" err="1"/>
              <a:t>insinyur</a:t>
            </a:r>
            <a:r>
              <a:rPr lang="en-US" dirty="0"/>
              <a:t> embedded system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terlarut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air. </a:t>
            </a:r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Ezo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D.O.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yang </a:t>
            </a:r>
            <a:r>
              <a:rPr lang="en-US" dirty="0" err="1"/>
              <a:t>memperhitungkan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salini</a:t>
            </a:r>
            <a:r>
              <a:rPr lang="en-US" dirty="0"/>
              <a:t>-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terlarut</a:t>
            </a:r>
            <a:r>
              <a:rPr lang="en-US" dirty="0"/>
              <a:t> di air.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HDPE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galvanik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; 0mV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36mV </a:t>
            </a:r>
            <a:r>
              <a:rPr lang="en-US" dirty="0" err="1"/>
              <a:t>ke</a:t>
            </a:r>
            <a:r>
              <a:rPr lang="en-US" dirty="0"/>
              <a:t> 54 mV </a:t>
            </a:r>
            <a:r>
              <a:rPr lang="en-US" dirty="0" err="1"/>
              <a:t>berarti</a:t>
            </a:r>
            <a:r>
              <a:rPr lang="en-US" dirty="0"/>
              <a:t> 100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Fiturnya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sensor dissolved oxygen </a:t>
            </a:r>
            <a:r>
              <a:rPr lang="en-US" dirty="0" err="1"/>
              <a:t>dari</a:t>
            </a:r>
            <a:r>
              <a:rPr lang="en-US" dirty="0"/>
              <a:t> 0,01-35,99 mg / L, </a:t>
            </a:r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dissolved oxygen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seratus</a:t>
            </a:r>
            <a:r>
              <a:rPr lang="en-US" dirty="0"/>
              <a:t> (+/- 0,2),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salinitas</a:t>
            </a:r>
            <a:r>
              <a:rPr lang="en-US" dirty="0"/>
              <a:t>,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,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,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probe D.O. Atlas Scientific, mode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, format data ASCII. </a:t>
            </a:r>
          </a:p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data: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 err="1" smtClean="0"/>
              <a:t>konektivitas</a:t>
            </a:r>
            <a:r>
              <a:rPr lang="en-US" dirty="0" smtClean="0"/>
              <a:t> UART asynchronous serial</a:t>
            </a:r>
          </a:p>
          <a:p>
            <a:pPr marL="201168" lvl="1" indent="0">
              <a:buNone/>
            </a:pPr>
            <a:r>
              <a:rPr lang="en-US" dirty="0" smtClean="0"/>
              <a:t>•(RX / TX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0-VCC) </a:t>
            </a:r>
          </a:p>
          <a:p>
            <a:r>
              <a:rPr lang="en-US" dirty="0" smtClean="0"/>
              <a:t>• I2C (default </a:t>
            </a:r>
            <a:r>
              <a:rPr lang="en-US" dirty="0" err="1" smtClean="0"/>
              <a:t>alamat</a:t>
            </a:r>
            <a:r>
              <a:rPr lang="en-US" dirty="0" smtClean="0"/>
              <a:t> I2C 0x62) </a:t>
            </a:r>
          </a:p>
          <a:p>
            <a:pPr marL="201168" lvl="1" indent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Kompatibel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mikroprosesor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UART, </a:t>
            </a:r>
            <a:r>
              <a:rPr lang="en-US" dirty="0" err="1" smtClean="0"/>
              <a:t>atau</a:t>
            </a:r>
            <a:r>
              <a:rPr lang="en-US" dirty="0" smtClean="0"/>
              <a:t> pro- </a:t>
            </a:r>
            <a:r>
              <a:rPr lang="en-US" dirty="0" err="1" smtClean="0"/>
              <a:t>tokol</a:t>
            </a:r>
            <a:r>
              <a:rPr lang="en-US" dirty="0" smtClean="0"/>
              <a:t> I2C </a:t>
            </a:r>
          </a:p>
          <a:p>
            <a:pPr marL="201168" lvl="1" indent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: 3.3V </a:t>
            </a:r>
            <a:r>
              <a:rPr lang="en-US" dirty="0" err="1" smtClean="0"/>
              <a:t>ke</a:t>
            </a:r>
            <a:r>
              <a:rPr lang="en-US" dirty="0" smtClean="0"/>
              <a:t> 5V</a:t>
            </a:r>
          </a:p>
          <a:p>
            <a:pPr marL="201168" lvl="1" indent="0">
              <a:buNone/>
            </a:pPr>
            <a:r>
              <a:rPr lang="en-US" dirty="0" smtClean="0"/>
              <a:t>•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galvanik</a:t>
            </a:r>
            <a:r>
              <a:rPr lang="en-US" dirty="0"/>
              <a:t> off-the-shelf Probe HDPE dissolved oxygen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2246" y="229651"/>
            <a:ext cx="3997184" cy="15077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11706" y="1794312"/>
            <a:ext cx="25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Board sensor air ATLAS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220596"/>
            <a:ext cx="10058400" cy="41652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Ezo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pH,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footprint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robotika</a:t>
            </a:r>
            <a:r>
              <a:rPr lang="en-US" dirty="0"/>
              <a:t> di mana </a:t>
            </a:r>
            <a:r>
              <a:rPr lang="en-US" dirty="0" err="1"/>
              <a:t>insinyur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tertanam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pH.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Ezo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pH, </a:t>
            </a:r>
            <a:r>
              <a:rPr lang="en-US" dirty="0" err="1"/>
              <a:t>mampu</a:t>
            </a:r>
            <a:r>
              <a:rPr lang="en-US" dirty="0"/>
              <a:t> pH </a:t>
            </a:r>
            <a:r>
              <a:rPr lang="en-US" dirty="0" err="1"/>
              <a:t>membaca</a:t>
            </a:r>
            <a:r>
              <a:rPr lang="en-US" dirty="0"/>
              <a:t>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seperseribu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Fiturnya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range </a:t>
            </a:r>
            <a:r>
              <a:rPr lang="en-US" dirty="0" err="1"/>
              <a:t>pembacaan</a:t>
            </a:r>
            <a:r>
              <a:rPr lang="en-US" dirty="0"/>
              <a:t> pH 0,001-14,000, </a:t>
            </a:r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pH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seperseribu</a:t>
            </a:r>
            <a:r>
              <a:rPr lang="en-US" dirty="0"/>
              <a:t> (+/- 0,02),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dependen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,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1 </a:t>
            </a:r>
            <a:r>
              <a:rPr lang="en-US" dirty="0" err="1"/>
              <a:t>titik</a:t>
            </a:r>
            <a:r>
              <a:rPr lang="en-US" dirty="0"/>
              <a:t>, 2 </a:t>
            </a:r>
            <a:r>
              <a:rPr lang="en-US" dirty="0" err="1"/>
              <a:t>titik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3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,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probe Atlas Scientific pH, mode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, format data ASCII. </a:t>
            </a:r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/>
              <a:t>protokol</a:t>
            </a:r>
            <a:r>
              <a:rPr lang="en-US" dirty="0"/>
              <a:t> data: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 err="1" smtClean="0"/>
              <a:t>konektivitas</a:t>
            </a:r>
            <a:r>
              <a:rPr lang="en-US" dirty="0" smtClean="0"/>
              <a:t> UART asynchronous serial</a:t>
            </a:r>
          </a:p>
          <a:p>
            <a:pPr marL="201168" lvl="1" indent="0">
              <a:buNone/>
            </a:pPr>
            <a:r>
              <a:rPr lang="en-US" dirty="0" smtClean="0"/>
              <a:t>•(RX / TX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0-VCC) </a:t>
            </a:r>
          </a:p>
          <a:p>
            <a:r>
              <a:rPr lang="en-US" dirty="0" smtClean="0"/>
              <a:t>• </a:t>
            </a:r>
            <a:r>
              <a:rPr lang="en-US" dirty="0"/>
              <a:t>I2C (default </a:t>
            </a:r>
            <a:r>
              <a:rPr lang="en-US" dirty="0" err="1"/>
              <a:t>alamat</a:t>
            </a:r>
            <a:r>
              <a:rPr lang="en-US" dirty="0"/>
              <a:t> I2C 0x63) </a:t>
            </a:r>
            <a:endParaRPr lang="en-US" dirty="0" smtClean="0"/>
          </a:p>
          <a:p>
            <a:pPr marL="201168" lvl="1" indent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Kompatibel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mikroprosesor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UART, </a:t>
            </a:r>
            <a:r>
              <a:rPr lang="en-US" dirty="0" err="1" smtClean="0"/>
              <a:t>atau</a:t>
            </a:r>
            <a:r>
              <a:rPr lang="en-US" dirty="0" smtClean="0"/>
              <a:t> pro- </a:t>
            </a:r>
            <a:r>
              <a:rPr lang="en-US" dirty="0" err="1" smtClean="0"/>
              <a:t>tokol</a:t>
            </a:r>
            <a:r>
              <a:rPr lang="en-US" dirty="0" smtClean="0"/>
              <a:t> I2C </a:t>
            </a:r>
          </a:p>
          <a:p>
            <a:pPr marL="201168" lvl="1" indent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: 3.3V </a:t>
            </a:r>
            <a:r>
              <a:rPr lang="en-US" dirty="0" err="1" smtClean="0"/>
              <a:t>ke</a:t>
            </a:r>
            <a:r>
              <a:rPr lang="en-US" dirty="0" smtClean="0"/>
              <a:t> 5V</a:t>
            </a:r>
          </a:p>
          <a:p>
            <a:pPr marL="201168" lvl="1" indent="0">
              <a:buNone/>
            </a:pPr>
            <a:r>
              <a:rPr lang="en-US" dirty="0" smtClean="0"/>
              <a:t>•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off-the-shelf Probe PH </a:t>
            </a:r>
            <a:r>
              <a:rPr lang="en-US" dirty="0" err="1"/>
              <a:t>manapun</a:t>
            </a:r>
            <a:r>
              <a:rPr lang="en-US" dirty="0"/>
              <a:t> 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7286" y="229651"/>
            <a:ext cx="3997184" cy="15077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66366" y="1794312"/>
            <a:ext cx="25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Board sensor air ATLAS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3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06692"/>
            <a:ext cx="10327191" cy="427219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adalah</a:t>
            </a:r>
            <a:r>
              <a:rPr lang="en-US" sz="3700" dirty="0"/>
              <a:t> </a:t>
            </a:r>
            <a:r>
              <a:rPr lang="en-US" sz="3700" dirty="0" err="1"/>
              <a:t>sistem</a:t>
            </a:r>
            <a:r>
              <a:rPr lang="en-US" sz="3700" dirty="0"/>
              <a:t> </a:t>
            </a:r>
            <a:r>
              <a:rPr lang="en-US" sz="3700" dirty="0" err="1"/>
              <a:t>komputer</a:t>
            </a:r>
            <a:r>
              <a:rPr lang="en-US" sz="3700" dirty="0"/>
              <a:t> footprint </a:t>
            </a:r>
            <a:r>
              <a:rPr lang="en-US" sz="3700" dirty="0" err="1"/>
              <a:t>kecil</a:t>
            </a:r>
            <a:r>
              <a:rPr lang="en-US" sz="3700" dirty="0"/>
              <a:t> yang </a:t>
            </a:r>
            <a:r>
              <a:rPr lang="en-US" sz="3700" dirty="0" err="1"/>
              <a:t>secara</a:t>
            </a:r>
            <a:r>
              <a:rPr lang="en-US" sz="3700" dirty="0"/>
              <a:t> </a:t>
            </a:r>
            <a:r>
              <a:rPr lang="en-US" sz="3700" dirty="0" err="1"/>
              <a:t>khusus</a:t>
            </a:r>
            <a:r>
              <a:rPr lang="en-US" sz="3700" dirty="0"/>
              <a:t> </a:t>
            </a:r>
            <a:r>
              <a:rPr lang="en-US" sz="3700" dirty="0" err="1"/>
              <a:t>dirancang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digunakan</a:t>
            </a:r>
            <a:r>
              <a:rPr lang="en-US" sz="3700" dirty="0"/>
              <a:t> </a:t>
            </a:r>
            <a:r>
              <a:rPr lang="en-US" sz="3700" dirty="0" err="1"/>
              <a:t>dalam</a:t>
            </a:r>
            <a:r>
              <a:rPr lang="en-US" sz="3700" dirty="0"/>
              <a:t> </a:t>
            </a:r>
            <a:r>
              <a:rPr lang="en-US" sz="3700" dirty="0" err="1"/>
              <a:t>aplikasi</a:t>
            </a:r>
            <a:r>
              <a:rPr lang="en-US" sz="3700" dirty="0"/>
              <a:t> </a:t>
            </a:r>
            <a:r>
              <a:rPr lang="en-US" sz="3700" dirty="0" err="1"/>
              <a:t>robotika</a:t>
            </a:r>
            <a:r>
              <a:rPr lang="en-US" sz="3700" dirty="0"/>
              <a:t> di mana </a:t>
            </a:r>
            <a:r>
              <a:rPr lang="en-US" sz="3700" dirty="0" err="1"/>
              <a:t>insinyur</a:t>
            </a:r>
            <a:r>
              <a:rPr lang="en-US" sz="3700" dirty="0"/>
              <a:t> </a:t>
            </a:r>
            <a:r>
              <a:rPr lang="en-US" sz="3700" dirty="0" err="1"/>
              <a:t>sistem</a:t>
            </a:r>
            <a:r>
              <a:rPr lang="en-US" sz="3700" dirty="0"/>
              <a:t> </a:t>
            </a:r>
            <a:r>
              <a:rPr lang="en-US" sz="3700" dirty="0" err="1"/>
              <a:t>tertanam</a:t>
            </a:r>
            <a:r>
              <a:rPr lang="en-US" sz="3700" dirty="0"/>
              <a:t> </a:t>
            </a:r>
            <a:r>
              <a:rPr lang="en-US" sz="3700" dirty="0" err="1"/>
              <a:t>membutuhkan</a:t>
            </a:r>
            <a:r>
              <a:rPr lang="en-US" sz="3700" dirty="0"/>
              <a:t> </a:t>
            </a:r>
            <a:r>
              <a:rPr lang="en-US" sz="3700" dirty="0" err="1"/>
              <a:t>pengukuran</a:t>
            </a:r>
            <a:r>
              <a:rPr lang="en-US" sz="3700" dirty="0"/>
              <a:t> yang </a:t>
            </a:r>
            <a:r>
              <a:rPr lang="en-US" sz="3700" dirty="0" err="1"/>
              <a:t>akurat</a:t>
            </a:r>
            <a:r>
              <a:rPr lang="en-US" sz="3700" dirty="0"/>
              <a:t> </a:t>
            </a:r>
            <a:r>
              <a:rPr lang="en-US" sz="3700" dirty="0" err="1"/>
              <a:t>dan</a:t>
            </a:r>
            <a:r>
              <a:rPr lang="en-US" sz="3700" dirty="0"/>
              <a:t> </a:t>
            </a:r>
            <a:r>
              <a:rPr lang="en-US" sz="3700" dirty="0" err="1"/>
              <a:t>tepat</a:t>
            </a:r>
            <a:r>
              <a:rPr lang="en-US" sz="3700" dirty="0"/>
              <a:t> </a:t>
            </a:r>
            <a:r>
              <a:rPr lang="en-US" sz="3700" dirty="0" err="1"/>
              <a:t>Listrik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(EC), Total Dissolved </a:t>
            </a:r>
            <a:r>
              <a:rPr lang="en-US" sz="3700" dirty="0" err="1"/>
              <a:t>Padat</a:t>
            </a:r>
            <a:r>
              <a:rPr lang="en-US" sz="3700" dirty="0"/>
              <a:t> (TDS), </a:t>
            </a:r>
            <a:r>
              <a:rPr lang="en-US" sz="3700" dirty="0" err="1"/>
              <a:t>salinitas</a:t>
            </a:r>
            <a:r>
              <a:rPr lang="en-US" sz="3700" dirty="0"/>
              <a:t> </a:t>
            </a:r>
            <a:r>
              <a:rPr lang="en-US" sz="3700" dirty="0" err="1"/>
              <a:t>dan</a:t>
            </a:r>
            <a:r>
              <a:rPr lang="en-US" sz="3700" dirty="0"/>
              <a:t> </a:t>
            </a:r>
            <a:r>
              <a:rPr lang="en-US" sz="3700" dirty="0" err="1"/>
              <a:t>Berat</a:t>
            </a:r>
            <a:r>
              <a:rPr lang="en-US" sz="3700" dirty="0"/>
              <a:t> </a:t>
            </a:r>
            <a:r>
              <a:rPr lang="en-US" sz="3700" dirty="0" err="1"/>
              <a:t>Jenis</a:t>
            </a:r>
            <a:r>
              <a:rPr lang="en-US" sz="3700" dirty="0"/>
              <a:t> (SG) air </a:t>
            </a:r>
            <a:r>
              <a:rPr lang="en-US" sz="3700" dirty="0" err="1"/>
              <a:t>laut</a:t>
            </a:r>
            <a:r>
              <a:rPr lang="en-US" sz="3700" dirty="0"/>
              <a:t>. Hal </a:t>
            </a:r>
            <a:r>
              <a:rPr lang="en-US" sz="3700" dirty="0" err="1"/>
              <a:t>ini</a:t>
            </a:r>
            <a:r>
              <a:rPr lang="en-US" sz="3700" dirty="0"/>
              <a:t> </a:t>
            </a:r>
            <a:r>
              <a:rPr lang="en-US" sz="3700" dirty="0" err="1"/>
              <a:t>penting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diingat</a:t>
            </a:r>
            <a:r>
              <a:rPr lang="en-US" sz="3700" dirty="0"/>
              <a:t> </a:t>
            </a:r>
            <a:r>
              <a:rPr lang="en-US" sz="3700" dirty="0" err="1"/>
              <a:t>bahwa</a:t>
            </a:r>
            <a:r>
              <a:rPr lang="en-US" sz="3700" dirty="0"/>
              <a:t> </a:t>
            </a:r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hanya</a:t>
            </a:r>
            <a:r>
              <a:rPr lang="en-US" sz="3700" dirty="0"/>
              <a:t> </a:t>
            </a:r>
            <a:r>
              <a:rPr lang="en-US" sz="3700" dirty="0" err="1"/>
              <a:t>dapat</a:t>
            </a:r>
            <a:r>
              <a:rPr lang="en-US" sz="3700" dirty="0"/>
              <a:t> </a:t>
            </a:r>
            <a:r>
              <a:rPr lang="en-US" sz="3700" dirty="0" err="1"/>
              <a:t>digunakan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melakukan</a:t>
            </a:r>
            <a:r>
              <a:rPr lang="en-US" sz="3700" dirty="0"/>
              <a:t> </a:t>
            </a:r>
            <a:r>
              <a:rPr lang="en-US" sz="3700" dirty="0" err="1"/>
              <a:t>pengukuran</a:t>
            </a:r>
            <a:r>
              <a:rPr lang="en-US" sz="3700" dirty="0"/>
              <a:t> </a:t>
            </a:r>
            <a:r>
              <a:rPr lang="en-US" sz="3700" dirty="0" err="1"/>
              <a:t>dalam</a:t>
            </a:r>
            <a:r>
              <a:rPr lang="en-US" sz="3700" dirty="0"/>
              <a:t> </a:t>
            </a:r>
            <a:r>
              <a:rPr lang="en-US" sz="3700" dirty="0" err="1"/>
              <a:t>cairan</a:t>
            </a:r>
            <a:r>
              <a:rPr lang="en-US" sz="3700" dirty="0"/>
              <a:t> </a:t>
            </a:r>
            <a:r>
              <a:rPr lang="en-US" sz="3700" dirty="0" err="1"/>
              <a:t>dimana</a:t>
            </a:r>
            <a:r>
              <a:rPr lang="en-US" sz="3700" dirty="0"/>
              <a:t> </a:t>
            </a:r>
            <a:r>
              <a:rPr lang="en-US" sz="3700" dirty="0" err="1"/>
              <a:t>pelarut</a:t>
            </a:r>
            <a:r>
              <a:rPr lang="en-US" sz="3700" dirty="0"/>
              <a:t> air. </a:t>
            </a:r>
          </a:p>
          <a:p>
            <a:pPr algn="just"/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adalah</a:t>
            </a:r>
            <a:r>
              <a:rPr lang="en-US" sz="3700" dirty="0"/>
              <a:t> </a:t>
            </a:r>
            <a:r>
              <a:rPr lang="en-US" sz="3700" dirty="0" err="1"/>
              <a:t>perangkat</a:t>
            </a:r>
            <a:r>
              <a:rPr lang="en-US" sz="3700" dirty="0"/>
              <a:t> yang </a:t>
            </a:r>
            <a:r>
              <a:rPr lang="en-US" sz="3700" dirty="0" err="1"/>
              <a:t>sangat</a:t>
            </a:r>
            <a:r>
              <a:rPr lang="en-US" sz="3700" dirty="0"/>
              <a:t> </a:t>
            </a:r>
            <a:r>
              <a:rPr lang="en-US" sz="3700" dirty="0" err="1"/>
              <a:t>kompleks</a:t>
            </a:r>
            <a:r>
              <a:rPr lang="en-US" sz="3700" dirty="0"/>
              <a:t> yang </a:t>
            </a:r>
            <a:r>
              <a:rPr lang="en-US" sz="3700" dirty="0" err="1"/>
              <a:t>terdiri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beberapa</a:t>
            </a:r>
            <a:r>
              <a:rPr lang="en-US" sz="3700" dirty="0"/>
              <a:t> </a:t>
            </a:r>
            <a:r>
              <a:rPr lang="en-US" sz="3700" dirty="0" err="1"/>
              <a:t>lapisan</a:t>
            </a:r>
            <a:r>
              <a:rPr lang="en-US" sz="3700" dirty="0"/>
              <a:t>. </a:t>
            </a:r>
            <a:r>
              <a:rPr lang="en-US" sz="3700" dirty="0" err="1"/>
              <a:t>Lapisan</a:t>
            </a:r>
            <a:r>
              <a:rPr lang="en-US" sz="3700" dirty="0"/>
              <a:t> </a:t>
            </a:r>
            <a:r>
              <a:rPr lang="en-US" sz="3700" dirty="0" err="1"/>
              <a:t>pertama</a:t>
            </a:r>
            <a:r>
              <a:rPr lang="en-US" sz="3700" dirty="0"/>
              <a:t> </a:t>
            </a:r>
            <a:r>
              <a:rPr lang="en-US" sz="3700" dirty="0" err="1"/>
              <a:t>perangkat</a:t>
            </a:r>
            <a:r>
              <a:rPr lang="en-US" sz="3700" dirty="0"/>
              <a:t> driver probe </a:t>
            </a:r>
            <a:r>
              <a:rPr lang="en-US" sz="3700" dirty="0" err="1"/>
              <a:t>konduktivitas</a:t>
            </a:r>
            <a:r>
              <a:rPr lang="en-US" sz="3700" dirty="0"/>
              <a:t>. </a:t>
            </a:r>
            <a:r>
              <a:rPr lang="en-US" sz="3700" dirty="0" err="1"/>
              <a:t>Sebuah</a:t>
            </a:r>
            <a:r>
              <a:rPr lang="en-US" sz="3700" dirty="0"/>
              <a:t> probe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adalah</a:t>
            </a:r>
            <a:r>
              <a:rPr lang="en-US" sz="3700" dirty="0"/>
              <a:t> </a:t>
            </a:r>
            <a:r>
              <a:rPr lang="en-US" sz="3700" dirty="0" err="1"/>
              <a:t>perangkat</a:t>
            </a:r>
            <a:r>
              <a:rPr lang="en-US" sz="3700" dirty="0"/>
              <a:t> </a:t>
            </a:r>
            <a:r>
              <a:rPr lang="en-US" sz="3700" dirty="0" err="1"/>
              <a:t>pasif</a:t>
            </a:r>
            <a:r>
              <a:rPr lang="en-US" sz="3700" dirty="0"/>
              <a:t> yang output </a:t>
            </a:r>
            <a:r>
              <a:rPr lang="en-US" sz="3700" dirty="0" err="1"/>
              <a:t>tidak</a:t>
            </a:r>
            <a:r>
              <a:rPr lang="en-US" sz="3700" dirty="0"/>
              <a:t> </a:t>
            </a:r>
            <a:r>
              <a:rPr lang="en-US" sz="3700" dirty="0" err="1"/>
              <a:t>ada</a:t>
            </a:r>
            <a:r>
              <a:rPr lang="en-US" sz="3700" dirty="0"/>
              <a:t> </a:t>
            </a:r>
            <a:r>
              <a:rPr lang="en-US" sz="3700" dirty="0" err="1"/>
              <a:t>sinyal</a:t>
            </a:r>
            <a:r>
              <a:rPr lang="en-US" sz="3700" dirty="0"/>
              <a:t> </a:t>
            </a:r>
            <a:r>
              <a:rPr lang="en-US" sz="3700" dirty="0" err="1"/>
              <a:t>listrik</a:t>
            </a:r>
            <a:r>
              <a:rPr lang="en-US" sz="3700" dirty="0"/>
              <a:t>. </a:t>
            </a:r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transmit </a:t>
            </a:r>
            <a:r>
              <a:rPr lang="en-US" sz="3700" dirty="0" err="1"/>
              <a:t>sebuah</a:t>
            </a:r>
            <a:r>
              <a:rPr lang="en-US" sz="3700" dirty="0"/>
              <a:t> </a:t>
            </a:r>
            <a:r>
              <a:rPr lang="en-US" sz="3700" dirty="0" err="1"/>
              <a:t>gelombang</a:t>
            </a:r>
            <a:r>
              <a:rPr lang="en-US" sz="3700" dirty="0"/>
              <a:t> </a:t>
            </a:r>
            <a:r>
              <a:rPr lang="en-US" sz="3700" dirty="0" err="1"/>
              <a:t>kotak</a:t>
            </a:r>
            <a:r>
              <a:rPr lang="en-US" sz="3700" dirty="0"/>
              <a:t> </a:t>
            </a:r>
            <a:r>
              <a:rPr lang="en-US" sz="3700" dirty="0" err="1"/>
              <a:t>persegi</a:t>
            </a:r>
            <a:r>
              <a:rPr lang="en-US" sz="3700" dirty="0"/>
              <a:t> </a:t>
            </a:r>
            <a:r>
              <a:rPr lang="en-US" sz="3700" dirty="0" err="1"/>
              <a:t>saat</a:t>
            </a:r>
            <a:r>
              <a:rPr lang="en-US" sz="3700" dirty="0"/>
              <a:t> </a:t>
            </a:r>
            <a:r>
              <a:rPr lang="en-US" sz="3700" dirty="0" err="1"/>
              <a:t>ini</a:t>
            </a:r>
            <a:r>
              <a:rPr lang="en-US" sz="3700" dirty="0"/>
              <a:t> </a:t>
            </a:r>
            <a:r>
              <a:rPr lang="en-US" sz="3700" dirty="0" err="1"/>
              <a:t>pada</a:t>
            </a:r>
            <a:r>
              <a:rPr lang="en-US" sz="3700" dirty="0"/>
              <a:t> </a:t>
            </a:r>
            <a:r>
              <a:rPr lang="en-US" sz="3700" dirty="0" err="1"/>
              <a:t>frekuensi</a:t>
            </a:r>
            <a:r>
              <a:rPr lang="en-US" sz="3700" dirty="0"/>
              <a:t> yang </a:t>
            </a:r>
            <a:r>
              <a:rPr lang="en-US" sz="3700" dirty="0" err="1"/>
              <a:t>berbeda-beda</a:t>
            </a:r>
            <a:r>
              <a:rPr lang="en-US" sz="3700" dirty="0"/>
              <a:t>. </a:t>
            </a:r>
            <a:r>
              <a:rPr lang="en-US" sz="3700" dirty="0" err="1"/>
              <a:t>Frekuensi</a:t>
            </a:r>
            <a:r>
              <a:rPr lang="en-US" sz="3700" dirty="0"/>
              <a:t> </a:t>
            </a:r>
            <a:r>
              <a:rPr lang="en-US" sz="3700" dirty="0" err="1"/>
              <a:t>bervariasi</a:t>
            </a:r>
            <a:r>
              <a:rPr lang="en-US" sz="3700" dirty="0"/>
              <a:t> (23,81 Hz </a:t>
            </a:r>
            <a:r>
              <a:rPr lang="en-US" sz="3700" dirty="0" err="1"/>
              <a:t>untuk</a:t>
            </a:r>
            <a:r>
              <a:rPr lang="en-US" sz="3700" dirty="0"/>
              <a:t> 41,27 KHz)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gelombang</a:t>
            </a:r>
            <a:r>
              <a:rPr lang="en-US" sz="3700" dirty="0"/>
              <a:t> </a:t>
            </a:r>
            <a:r>
              <a:rPr lang="en-US" sz="3700" dirty="0" err="1"/>
              <a:t>kotak</a:t>
            </a:r>
            <a:r>
              <a:rPr lang="en-US" sz="3700" dirty="0"/>
              <a:t> </a:t>
            </a:r>
            <a:r>
              <a:rPr lang="en-US" sz="3700" dirty="0" err="1"/>
              <a:t>persegi</a:t>
            </a:r>
            <a:r>
              <a:rPr lang="en-US" sz="3700" dirty="0"/>
              <a:t> </a:t>
            </a:r>
            <a:r>
              <a:rPr lang="en-US" sz="3700" dirty="0" err="1"/>
              <a:t>saat</a:t>
            </a:r>
            <a:r>
              <a:rPr lang="en-US" sz="3700" dirty="0"/>
              <a:t> </a:t>
            </a:r>
            <a:r>
              <a:rPr lang="en-US" sz="3700" dirty="0" err="1"/>
              <a:t>ini</a:t>
            </a:r>
            <a:r>
              <a:rPr lang="en-US" sz="3700" dirty="0"/>
              <a:t> </a:t>
            </a:r>
            <a:r>
              <a:rPr lang="en-US" sz="3700" dirty="0" err="1"/>
              <a:t>benar-benar</a:t>
            </a:r>
            <a:r>
              <a:rPr lang="en-US" sz="3700" dirty="0"/>
              <a:t> </a:t>
            </a:r>
            <a:r>
              <a:rPr lang="en-US" sz="3700" dirty="0" err="1"/>
              <a:t>penting</a:t>
            </a:r>
            <a:r>
              <a:rPr lang="en-US" sz="3700" dirty="0"/>
              <a:t> </a:t>
            </a:r>
            <a:r>
              <a:rPr lang="en-US" sz="3700" dirty="0" err="1"/>
              <a:t>secara</a:t>
            </a:r>
            <a:r>
              <a:rPr lang="en-US" sz="3700" dirty="0"/>
              <a:t> </a:t>
            </a:r>
            <a:r>
              <a:rPr lang="en-US" sz="3700" dirty="0" err="1"/>
              <a:t>akurat</a:t>
            </a:r>
            <a:r>
              <a:rPr lang="en-US" sz="3700" dirty="0"/>
              <a:t> </a:t>
            </a:r>
            <a:r>
              <a:rPr lang="en-US" sz="3700" dirty="0" err="1"/>
              <a:t>membaca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. </a:t>
            </a:r>
            <a:r>
              <a:rPr lang="en-US" sz="3700" dirty="0" err="1"/>
              <a:t>Fiturnya</a:t>
            </a:r>
            <a:r>
              <a:rPr lang="en-US" sz="3700" dirty="0"/>
              <a:t> </a:t>
            </a:r>
            <a:r>
              <a:rPr lang="en-US" sz="3700" dirty="0" err="1"/>
              <a:t>yaitu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, total </a:t>
            </a:r>
            <a:r>
              <a:rPr lang="en-US" sz="3700" dirty="0" err="1"/>
              <a:t>padatan</a:t>
            </a:r>
            <a:r>
              <a:rPr lang="en-US" sz="3700" dirty="0"/>
              <a:t> </a:t>
            </a:r>
            <a:r>
              <a:rPr lang="en-US" sz="3700" dirty="0" err="1"/>
              <a:t>terlarut</a:t>
            </a:r>
            <a:r>
              <a:rPr lang="en-US" sz="3700" dirty="0"/>
              <a:t>, unit </a:t>
            </a:r>
            <a:r>
              <a:rPr lang="en-US" sz="3700" dirty="0" err="1"/>
              <a:t>salinitas</a:t>
            </a:r>
            <a:r>
              <a:rPr lang="en-US" sz="3700" dirty="0"/>
              <a:t> </a:t>
            </a:r>
            <a:r>
              <a:rPr lang="en-US" sz="3700" dirty="0" err="1"/>
              <a:t>praktis</a:t>
            </a:r>
            <a:r>
              <a:rPr lang="en-US" sz="3700" dirty="0"/>
              <a:t>, </a:t>
            </a:r>
            <a:r>
              <a:rPr lang="en-US" sz="3700" dirty="0" err="1"/>
              <a:t>berat</a:t>
            </a:r>
            <a:r>
              <a:rPr lang="en-US" sz="3700" dirty="0"/>
              <a:t> </a:t>
            </a:r>
            <a:r>
              <a:rPr lang="en-US" sz="3700" dirty="0" err="1"/>
              <a:t>jenis</a:t>
            </a:r>
            <a:r>
              <a:rPr lang="en-US" sz="3700" dirty="0"/>
              <a:t> air </a:t>
            </a:r>
            <a:r>
              <a:rPr lang="en-US" sz="3700" dirty="0" err="1"/>
              <a:t>laut</a:t>
            </a:r>
            <a:r>
              <a:rPr lang="en-US" sz="3700" dirty="0"/>
              <a:t>, </a:t>
            </a:r>
            <a:r>
              <a:rPr lang="en-US" sz="3700" dirty="0" err="1"/>
              <a:t>akurasi</a:t>
            </a:r>
            <a:r>
              <a:rPr lang="en-US" sz="3700" dirty="0"/>
              <a:t> +/- 2 </a:t>
            </a:r>
            <a:r>
              <a:rPr lang="en-US" sz="3700" dirty="0" err="1"/>
              <a:t>persen</a:t>
            </a:r>
            <a:r>
              <a:rPr lang="en-US" sz="3700" dirty="0"/>
              <a:t>, range </a:t>
            </a:r>
            <a:r>
              <a:rPr lang="en-US" sz="3700" dirty="0" err="1"/>
              <a:t>penuh</a:t>
            </a:r>
            <a:r>
              <a:rPr lang="en-US" sz="3700" dirty="0"/>
              <a:t> E.C. </a:t>
            </a:r>
            <a:r>
              <a:rPr lang="en-US" sz="3700" dirty="0" err="1"/>
              <a:t>berkisar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0,07 </a:t>
            </a:r>
            <a:r>
              <a:rPr lang="en-US" sz="3700" dirty="0" err="1"/>
              <a:t>mikrode</a:t>
            </a:r>
            <a:r>
              <a:rPr lang="en-US" sz="3700" dirty="0"/>
              <a:t>- </a:t>
            </a:r>
            <a:r>
              <a:rPr lang="en-US" sz="3700" dirty="0" err="1"/>
              <a:t>tik</a:t>
            </a:r>
            <a:r>
              <a:rPr lang="en-US" sz="3700" dirty="0"/>
              <a:t> / cm </a:t>
            </a:r>
            <a:r>
              <a:rPr lang="en-US" sz="3700" dirty="0" err="1"/>
              <a:t>sampai</a:t>
            </a:r>
            <a:r>
              <a:rPr lang="en-US" sz="3700" dirty="0"/>
              <a:t> 500.000 </a:t>
            </a:r>
            <a:r>
              <a:rPr lang="en-US" sz="3700" dirty="0" err="1"/>
              <a:t>mikrodetik</a:t>
            </a:r>
            <a:r>
              <a:rPr lang="en-US" sz="3700" dirty="0"/>
              <a:t> / cm, </a:t>
            </a:r>
            <a:r>
              <a:rPr lang="en-US" sz="3700" dirty="0" err="1"/>
              <a:t>temperatur</a:t>
            </a:r>
            <a:r>
              <a:rPr lang="en-US" sz="3700" dirty="0"/>
              <a:t> </a:t>
            </a:r>
            <a:r>
              <a:rPr lang="en-US" sz="3700" dirty="0" err="1"/>
              <a:t>dependen</a:t>
            </a:r>
            <a:r>
              <a:rPr lang="en-US" sz="3700" dirty="0"/>
              <a:t> </a:t>
            </a:r>
            <a:r>
              <a:rPr lang="en-US" sz="3700" dirty="0" err="1"/>
              <a:t>atau</a:t>
            </a:r>
            <a:r>
              <a:rPr lang="en-US" sz="3700" dirty="0"/>
              <a:t> tem- </a:t>
            </a:r>
            <a:r>
              <a:rPr lang="en-US" sz="3700" dirty="0" err="1"/>
              <a:t>peratur</a:t>
            </a:r>
            <a:r>
              <a:rPr lang="en-US" sz="3700" dirty="0"/>
              <a:t> </a:t>
            </a:r>
            <a:r>
              <a:rPr lang="en-US" sz="3700" dirty="0" err="1"/>
              <a:t>bacaan</a:t>
            </a:r>
            <a:r>
              <a:rPr lang="en-US" sz="3700" dirty="0"/>
              <a:t> </a:t>
            </a:r>
            <a:r>
              <a:rPr lang="en-US" sz="3700" dirty="0" err="1"/>
              <a:t>independen</a:t>
            </a:r>
            <a:r>
              <a:rPr lang="en-US" sz="3700" dirty="0"/>
              <a:t>, </a:t>
            </a:r>
            <a:r>
              <a:rPr lang="en-US" sz="3700" dirty="0" err="1"/>
              <a:t>protokol</a:t>
            </a:r>
            <a:r>
              <a:rPr lang="en-US" sz="3700" dirty="0"/>
              <a:t> </a:t>
            </a:r>
            <a:r>
              <a:rPr lang="en-US" sz="3700" dirty="0" err="1"/>
              <a:t>kalibrasi</a:t>
            </a:r>
            <a:r>
              <a:rPr lang="en-US" sz="3700" dirty="0"/>
              <a:t> </a:t>
            </a:r>
            <a:r>
              <a:rPr lang="en-US" sz="3700" dirty="0" err="1"/>
              <a:t>fleksibel</a:t>
            </a:r>
            <a:r>
              <a:rPr lang="en-US" sz="3700" dirty="0"/>
              <a:t> </a:t>
            </a:r>
            <a:r>
              <a:rPr lang="en-US" sz="3700" dirty="0" err="1"/>
              <a:t>mendukung</a:t>
            </a:r>
            <a:r>
              <a:rPr lang="en-US" sz="3700" dirty="0"/>
              <a:t> </a:t>
            </a:r>
            <a:r>
              <a:rPr lang="en-US" sz="3700" dirty="0" err="1"/>
              <a:t>satu</a:t>
            </a:r>
            <a:r>
              <a:rPr lang="en-US" sz="3700" dirty="0"/>
              <a:t> </a:t>
            </a:r>
            <a:r>
              <a:rPr lang="en-US" sz="3700" dirty="0" err="1"/>
              <a:t>titik</a:t>
            </a:r>
            <a:r>
              <a:rPr lang="en-US" sz="3700" dirty="0"/>
              <a:t> </a:t>
            </a:r>
            <a:r>
              <a:rPr lang="en-US" sz="3700" dirty="0" err="1"/>
              <a:t>atau</a:t>
            </a:r>
            <a:r>
              <a:rPr lang="en-US" sz="3700" dirty="0"/>
              <a:t> </a:t>
            </a:r>
            <a:r>
              <a:rPr lang="en-US" sz="3700" dirty="0" err="1"/>
              <a:t>dua</a:t>
            </a:r>
            <a:r>
              <a:rPr lang="en-US" sz="3700" dirty="0"/>
              <a:t> </a:t>
            </a:r>
            <a:r>
              <a:rPr lang="en-US" sz="3700" dirty="0" err="1"/>
              <a:t>titik</a:t>
            </a:r>
            <a:r>
              <a:rPr lang="en-US" sz="3700" dirty="0"/>
              <a:t> </a:t>
            </a:r>
            <a:r>
              <a:rPr lang="en-US" sz="3700" dirty="0" err="1"/>
              <a:t>kalibrasi</a:t>
            </a:r>
            <a:r>
              <a:rPr lang="en-US" sz="3700" dirty="0"/>
              <a:t>, </a:t>
            </a:r>
            <a:r>
              <a:rPr lang="en-US" sz="3700" dirty="0" err="1"/>
              <a:t>kalibrasi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setiap</a:t>
            </a:r>
            <a:r>
              <a:rPr lang="en-US" sz="3700" dirty="0"/>
              <a:t> </a:t>
            </a:r>
            <a:r>
              <a:rPr lang="en-US" sz="3700" dirty="0" err="1"/>
              <a:t>nilai</a:t>
            </a:r>
            <a:r>
              <a:rPr lang="en-US" sz="3700" dirty="0"/>
              <a:t> E.C., </a:t>
            </a:r>
            <a:r>
              <a:rPr lang="en-US" sz="3700" dirty="0" err="1"/>
              <a:t>kalibrasi</a:t>
            </a:r>
            <a:r>
              <a:rPr lang="en-US" sz="3700" dirty="0"/>
              <a:t> </a:t>
            </a:r>
            <a:r>
              <a:rPr lang="en-US" sz="3700" dirty="0" err="1"/>
              <a:t>diperlukan</a:t>
            </a:r>
            <a:r>
              <a:rPr lang="en-US" sz="3700" dirty="0"/>
              <a:t> </a:t>
            </a:r>
            <a:r>
              <a:rPr lang="en-US" sz="3700" dirty="0" err="1"/>
              <a:t>hanya</a:t>
            </a:r>
            <a:r>
              <a:rPr lang="en-US" sz="3700" dirty="0"/>
              <a:t> </a:t>
            </a:r>
            <a:r>
              <a:rPr lang="en-US" sz="3700" dirty="0" err="1"/>
              <a:t>sekali</a:t>
            </a:r>
            <a:r>
              <a:rPr lang="en-US" sz="3700" dirty="0"/>
              <a:t> per </a:t>
            </a:r>
            <a:r>
              <a:rPr lang="en-US" sz="3700" dirty="0" err="1"/>
              <a:t>tahun</a:t>
            </a:r>
            <a:r>
              <a:rPr lang="en-US" sz="3700" dirty="0"/>
              <a:t>, format data ASCII. </a:t>
            </a:r>
          </a:p>
          <a:p>
            <a:r>
              <a:rPr lang="en-US" sz="3700" dirty="0" err="1" smtClean="0"/>
              <a:t>Dua</a:t>
            </a:r>
            <a:r>
              <a:rPr lang="en-US" sz="3700" dirty="0" smtClean="0"/>
              <a:t> </a:t>
            </a:r>
            <a:r>
              <a:rPr lang="en-US" sz="3700" dirty="0" err="1"/>
              <a:t>protokol</a:t>
            </a:r>
            <a:r>
              <a:rPr lang="en-US" sz="3700" dirty="0"/>
              <a:t> data: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• </a:t>
            </a:r>
            <a:r>
              <a:rPr lang="en-US" sz="3000" dirty="0" err="1" smtClean="0"/>
              <a:t>konektivitas</a:t>
            </a:r>
            <a:r>
              <a:rPr lang="en-US" sz="3000" dirty="0" smtClean="0"/>
              <a:t> UART asynchronous serial</a:t>
            </a:r>
          </a:p>
          <a:p>
            <a:pPr marL="201168" lvl="1" indent="0">
              <a:buNone/>
            </a:pPr>
            <a:r>
              <a:rPr lang="en-US" sz="3000" dirty="0" smtClean="0"/>
              <a:t>•(RX / TX </a:t>
            </a:r>
            <a:r>
              <a:rPr lang="en-US" sz="3000" dirty="0" err="1" smtClean="0"/>
              <a:t>tegangan</a:t>
            </a:r>
            <a:r>
              <a:rPr lang="en-US" sz="3000" dirty="0" smtClean="0"/>
              <a:t> </a:t>
            </a:r>
            <a:r>
              <a:rPr lang="en-US" sz="3000" dirty="0" err="1" smtClean="0"/>
              <a:t>berkisar</a:t>
            </a:r>
            <a:r>
              <a:rPr lang="en-US" sz="3000" dirty="0" smtClean="0"/>
              <a:t> 0-VCC) </a:t>
            </a:r>
          </a:p>
          <a:p>
            <a:r>
              <a:rPr lang="en-US" sz="3000" dirty="0" smtClean="0"/>
              <a:t>• </a:t>
            </a:r>
            <a:r>
              <a:rPr lang="en-US" sz="3000" dirty="0"/>
              <a:t>I2C (default </a:t>
            </a:r>
            <a:r>
              <a:rPr lang="en-US" sz="3000" dirty="0" err="1"/>
              <a:t>alamat</a:t>
            </a:r>
            <a:r>
              <a:rPr lang="en-US" sz="3000" dirty="0"/>
              <a:t> I2C 0x64)</a:t>
            </a:r>
            <a:br>
              <a:rPr lang="en-US" sz="3000" dirty="0"/>
            </a:br>
            <a:endParaRPr lang="en-US" sz="3000" dirty="0"/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Kompatibel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mikroprosesor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mendukung</a:t>
            </a:r>
            <a:r>
              <a:rPr lang="en-US" sz="3000" dirty="0" smtClean="0"/>
              <a:t> UART, </a:t>
            </a:r>
            <a:r>
              <a:rPr lang="en-US" sz="3000" dirty="0" err="1" smtClean="0"/>
              <a:t>atau</a:t>
            </a:r>
            <a:r>
              <a:rPr lang="en-US" sz="3000" dirty="0" smtClean="0"/>
              <a:t> pro- </a:t>
            </a:r>
            <a:r>
              <a:rPr lang="en-US" sz="3000" dirty="0" err="1" smtClean="0"/>
              <a:t>tokol</a:t>
            </a:r>
            <a:r>
              <a:rPr lang="en-US" sz="3000" dirty="0" smtClean="0"/>
              <a:t> I2C </a:t>
            </a:r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Operasi</a:t>
            </a:r>
            <a:r>
              <a:rPr lang="en-US" sz="3000" dirty="0" smtClean="0"/>
              <a:t> </a:t>
            </a:r>
            <a:r>
              <a:rPr lang="en-US" sz="3000" dirty="0" err="1" smtClean="0"/>
              <a:t>tegangan</a:t>
            </a:r>
            <a:r>
              <a:rPr lang="en-US" sz="3000" dirty="0" smtClean="0"/>
              <a:t>: 3.3V </a:t>
            </a:r>
            <a:r>
              <a:rPr lang="en-US" sz="3000" dirty="0" err="1" smtClean="0"/>
              <a:t>ke</a:t>
            </a:r>
            <a:r>
              <a:rPr lang="en-US" sz="3000" dirty="0" smtClean="0"/>
              <a:t> 5V</a:t>
            </a:r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Bekerja</a:t>
            </a:r>
            <a:r>
              <a:rPr lang="en-US" sz="3000" dirty="0" smtClean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off the self </a:t>
            </a:r>
            <a:r>
              <a:rPr lang="en-US" sz="3000" dirty="0" err="1"/>
              <a:t>dua</a:t>
            </a:r>
            <a:r>
              <a:rPr lang="en-US" sz="3000" dirty="0"/>
              <a:t> Probe </a:t>
            </a:r>
            <a:r>
              <a:rPr lang="en-US" sz="3000" dirty="0" err="1"/>
              <a:t>konduktivitas</a:t>
            </a:r>
            <a:r>
              <a:rPr lang="en-US" sz="3000" dirty="0"/>
              <a:t> </a:t>
            </a:r>
            <a:r>
              <a:rPr lang="en-US" sz="3000" dirty="0" err="1"/>
              <a:t>konduktor</a:t>
            </a:r>
            <a:r>
              <a:rPr lang="en-US" sz="3000" dirty="0"/>
              <a:t> </a:t>
            </a:r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Bekerja</a:t>
            </a:r>
            <a:r>
              <a:rPr lang="en-US" sz="3000" dirty="0" smtClean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nilai</a:t>
            </a:r>
            <a:r>
              <a:rPr lang="en-US" sz="3000" dirty="0"/>
              <a:t> K </a:t>
            </a:r>
            <a:r>
              <a:rPr lang="en-US" sz="3000" dirty="0" err="1"/>
              <a:t>dari</a:t>
            </a:r>
            <a:r>
              <a:rPr lang="en-US" sz="3000" dirty="0"/>
              <a:t> K 0,1 </a:t>
            </a:r>
            <a:r>
              <a:rPr lang="en-US" sz="3000" dirty="0" err="1"/>
              <a:t>ke</a:t>
            </a:r>
            <a:r>
              <a:rPr lang="en-US" sz="3000" dirty="0"/>
              <a:t> K 10 </a:t>
            </a:r>
          </a:p>
          <a:p>
            <a:endParaRPr lang="en-US" sz="3000" dirty="0"/>
          </a:p>
          <a:p>
            <a:pPr marL="201168" lvl="1" indent="0">
              <a:buNone/>
            </a:pPr>
            <a:endParaRPr lang="en-US" sz="3000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7286" y="229651"/>
            <a:ext cx="3997184" cy="15077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31627" y="1737360"/>
            <a:ext cx="25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Board sensor air ATLAS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06692"/>
            <a:ext cx="10327191" cy="427219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adalah</a:t>
            </a:r>
            <a:r>
              <a:rPr lang="en-US" sz="3700" dirty="0"/>
              <a:t> </a:t>
            </a:r>
            <a:r>
              <a:rPr lang="en-US" sz="3700" dirty="0" err="1"/>
              <a:t>sistem</a:t>
            </a:r>
            <a:r>
              <a:rPr lang="en-US" sz="3700" dirty="0"/>
              <a:t> </a:t>
            </a:r>
            <a:r>
              <a:rPr lang="en-US" sz="3700" dirty="0" err="1"/>
              <a:t>komputer</a:t>
            </a:r>
            <a:r>
              <a:rPr lang="en-US" sz="3700" dirty="0"/>
              <a:t> footprint </a:t>
            </a:r>
            <a:r>
              <a:rPr lang="en-US" sz="3700" dirty="0" err="1"/>
              <a:t>kecil</a:t>
            </a:r>
            <a:r>
              <a:rPr lang="en-US" sz="3700" dirty="0"/>
              <a:t> yang </a:t>
            </a:r>
            <a:r>
              <a:rPr lang="en-US" sz="3700" dirty="0" err="1"/>
              <a:t>secara</a:t>
            </a:r>
            <a:r>
              <a:rPr lang="en-US" sz="3700" dirty="0"/>
              <a:t> </a:t>
            </a:r>
            <a:r>
              <a:rPr lang="en-US" sz="3700" dirty="0" err="1"/>
              <a:t>khusus</a:t>
            </a:r>
            <a:r>
              <a:rPr lang="en-US" sz="3700" dirty="0"/>
              <a:t> </a:t>
            </a:r>
            <a:r>
              <a:rPr lang="en-US" sz="3700" dirty="0" err="1"/>
              <a:t>dirancang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digunakan</a:t>
            </a:r>
            <a:r>
              <a:rPr lang="en-US" sz="3700" dirty="0"/>
              <a:t> </a:t>
            </a:r>
            <a:r>
              <a:rPr lang="en-US" sz="3700" dirty="0" err="1"/>
              <a:t>dalam</a:t>
            </a:r>
            <a:r>
              <a:rPr lang="en-US" sz="3700" dirty="0"/>
              <a:t> </a:t>
            </a:r>
            <a:r>
              <a:rPr lang="en-US" sz="3700" dirty="0" err="1"/>
              <a:t>aplikasi</a:t>
            </a:r>
            <a:r>
              <a:rPr lang="en-US" sz="3700" dirty="0"/>
              <a:t> </a:t>
            </a:r>
            <a:r>
              <a:rPr lang="en-US" sz="3700" dirty="0" err="1"/>
              <a:t>robotika</a:t>
            </a:r>
            <a:r>
              <a:rPr lang="en-US" sz="3700" dirty="0"/>
              <a:t> di mana </a:t>
            </a:r>
            <a:r>
              <a:rPr lang="en-US" sz="3700" dirty="0" err="1"/>
              <a:t>insinyur</a:t>
            </a:r>
            <a:r>
              <a:rPr lang="en-US" sz="3700" dirty="0"/>
              <a:t> </a:t>
            </a:r>
            <a:r>
              <a:rPr lang="en-US" sz="3700" dirty="0" err="1"/>
              <a:t>sistem</a:t>
            </a:r>
            <a:r>
              <a:rPr lang="en-US" sz="3700" dirty="0"/>
              <a:t> </a:t>
            </a:r>
            <a:r>
              <a:rPr lang="en-US" sz="3700" dirty="0" err="1"/>
              <a:t>tertanam</a:t>
            </a:r>
            <a:r>
              <a:rPr lang="en-US" sz="3700" dirty="0"/>
              <a:t> </a:t>
            </a:r>
            <a:r>
              <a:rPr lang="en-US" sz="3700" dirty="0" err="1"/>
              <a:t>membutuhkan</a:t>
            </a:r>
            <a:r>
              <a:rPr lang="en-US" sz="3700" dirty="0"/>
              <a:t> </a:t>
            </a:r>
            <a:r>
              <a:rPr lang="en-US" sz="3700" dirty="0" err="1"/>
              <a:t>pengukuran</a:t>
            </a:r>
            <a:r>
              <a:rPr lang="en-US" sz="3700" dirty="0"/>
              <a:t> yang </a:t>
            </a:r>
            <a:r>
              <a:rPr lang="en-US" sz="3700" dirty="0" err="1"/>
              <a:t>akurat</a:t>
            </a:r>
            <a:r>
              <a:rPr lang="en-US" sz="3700" dirty="0"/>
              <a:t> </a:t>
            </a:r>
            <a:r>
              <a:rPr lang="en-US" sz="3700" dirty="0" err="1"/>
              <a:t>dan</a:t>
            </a:r>
            <a:r>
              <a:rPr lang="en-US" sz="3700" dirty="0"/>
              <a:t> </a:t>
            </a:r>
            <a:r>
              <a:rPr lang="en-US" sz="3700" dirty="0" err="1"/>
              <a:t>tepat</a:t>
            </a:r>
            <a:r>
              <a:rPr lang="en-US" sz="3700" dirty="0"/>
              <a:t> </a:t>
            </a:r>
            <a:r>
              <a:rPr lang="en-US" sz="3700" dirty="0" err="1"/>
              <a:t>Listrik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(EC), Total Dissolved </a:t>
            </a:r>
            <a:r>
              <a:rPr lang="en-US" sz="3700" dirty="0" err="1"/>
              <a:t>Padat</a:t>
            </a:r>
            <a:r>
              <a:rPr lang="en-US" sz="3700" dirty="0"/>
              <a:t> (TDS), </a:t>
            </a:r>
            <a:r>
              <a:rPr lang="en-US" sz="3700" dirty="0" err="1"/>
              <a:t>salinitas</a:t>
            </a:r>
            <a:r>
              <a:rPr lang="en-US" sz="3700" dirty="0"/>
              <a:t> </a:t>
            </a:r>
            <a:r>
              <a:rPr lang="en-US" sz="3700" dirty="0" err="1"/>
              <a:t>dan</a:t>
            </a:r>
            <a:r>
              <a:rPr lang="en-US" sz="3700" dirty="0"/>
              <a:t> </a:t>
            </a:r>
            <a:r>
              <a:rPr lang="en-US" sz="3700" dirty="0" err="1"/>
              <a:t>Berat</a:t>
            </a:r>
            <a:r>
              <a:rPr lang="en-US" sz="3700" dirty="0"/>
              <a:t> </a:t>
            </a:r>
            <a:r>
              <a:rPr lang="en-US" sz="3700" dirty="0" err="1"/>
              <a:t>Jenis</a:t>
            </a:r>
            <a:r>
              <a:rPr lang="en-US" sz="3700" dirty="0"/>
              <a:t> (SG) air </a:t>
            </a:r>
            <a:r>
              <a:rPr lang="en-US" sz="3700" dirty="0" err="1"/>
              <a:t>laut</a:t>
            </a:r>
            <a:r>
              <a:rPr lang="en-US" sz="3700" dirty="0"/>
              <a:t>. Hal </a:t>
            </a:r>
            <a:r>
              <a:rPr lang="en-US" sz="3700" dirty="0" err="1"/>
              <a:t>ini</a:t>
            </a:r>
            <a:r>
              <a:rPr lang="en-US" sz="3700" dirty="0"/>
              <a:t> </a:t>
            </a:r>
            <a:r>
              <a:rPr lang="en-US" sz="3700" dirty="0" err="1"/>
              <a:t>penting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diingat</a:t>
            </a:r>
            <a:r>
              <a:rPr lang="en-US" sz="3700" dirty="0"/>
              <a:t> </a:t>
            </a:r>
            <a:r>
              <a:rPr lang="en-US" sz="3700" dirty="0" err="1"/>
              <a:t>bahwa</a:t>
            </a:r>
            <a:r>
              <a:rPr lang="en-US" sz="3700" dirty="0"/>
              <a:t> </a:t>
            </a:r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hanya</a:t>
            </a:r>
            <a:r>
              <a:rPr lang="en-US" sz="3700" dirty="0"/>
              <a:t> </a:t>
            </a:r>
            <a:r>
              <a:rPr lang="en-US" sz="3700" dirty="0" err="1"/>
              <a:t>dapat</a:t>
            </a:r>
            <a:r>
              <a:rPr lang="en-US" sz="3700" dirty="0"/>
              <a:t> </a:t>
            </a:r>
            <a:r>
              <a:rPr lang="en-US" sz="3700" dirty="0" err="1"/>
              <a:t>digunakan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melakukan</a:t>
            </a:r>
            <a:r>
              <a:rPr lang="en-US" sz="3700" dirty="0"/>
              <a:t> </a:t>
            </a:r>
            <a:r>
              <a:rPr lang="en-US" sz="3700" dirty="0" err="1"/>
              <a:t>pengukuran</a:t>
            </a:r>
            <a:r>
              <a:rPr lang="en-US" sz="3700" dirty="0"/>
              <a:t> </a:t>
            </a:r>
            <a:r>
              <a:rPr lang="en-US" sz="3700" dirty="0" err="1"/>
              <a:t>dalam</a:t>
            </a:r>
            <a:r>
              <a:rPr lang="en-US" sz="3700" dirty="0"/>
              <a:t> </a:t>
            </a:r>
            <a:r>
              <a:rPr lang="en-US" sz="3700" dirty="0" err="1"/>
              <a:t>cairan</a:t>
            </a:r>
            <a:r>
              <a:rPr lang="en-US" sz="3700" dirty="0"/>
              <a:t> </a:t>
            </a:r>
            <a:r>
              <a:rPr lang="en-US" sz="3700" dirty="0" err="1"/>
              <a:t>dimana</a:t>
            </a:r>
            <a:r>
              <a:rPr lang="en-US" sz="3700" dirty="0"/>
              <a:t> </a:t>
            </a:r>
            <a:r>
              <a:rPr lang="en-US" sz="3700" dirty="0" err="1"/>
              <a:t>pelarut</a:t>
            </a:r>
            <a:r>
              <a:rPr lang="en-US" sz="3700" dirty="0"/>
              <a:t> air. </a:t>
            </a:r>
          </a:p>
          <a:p>
            <a:pPr algn="just"/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adalah</a:t>
            </a:r>
            <a:r>
              <a:rPr lang="en-US" sz="3700" dirty="0"/>
              <a:t> </a:t>
            </a:r>
            <a:r>
              <a:rPr lang="en-US" sz="3700" dirty="0" err="1"/>
              <a:t>perangkat</a:t>
            </a:r>
            <a:r>
              <a:rPr lang="en-US" sz="3700" dirty="0"/>
              <a:t> yang </a:t>
            </a:r>
            <a:r>
              <a:rPr lang="en-US" sz="3700" dirty="0" err="1"/>
              <a:t>sangat</a:t>
            </a:r>
            <a:r>
              <a:rPr lang="en-US" sz="3700" dirty="0"/>
              <a:t> </a:t>
            </a:r>
            <a:r>
              <a:rPr lang="en-US" sz="3700" dirty="0" err="1"/>
              <a:t>kompleks</a:t>
            </a:r>
            <a:r>
              <a:rPr lang="en-US" sz="3700" dirty="0"/>
              <a:t> yang </a:t>
            </a:r>
            <a:r>
              <a:rPr lang="en-US" sz="3700" dirty="0" err="1"/>
              <a:t>terdiri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beberapa</a:t>
            </a:r>
            <a:r>
              <a:rPr lang="en-US" sz="3700" dirty="0"/>
              <a:t> </a:t>
            </a:r>
            <a:r>
              <a:rPr lang="en-US" sz="3700" dirty="0" err="1"/>
              <a:t>lapisan</a:t>
            </a:r>
            <a:r>
              <a:rPr lang="en-US" sz="3700" dirty="0"/>
              <a:t>. </a:t>
            </a:r>
            <a:r>
              <a:rPr lang="en-US" sz="3700" dirty="0" err="1"/>
              <a:t>Lapisan</a:t>
            </a:r>
            <a:r>
              <a:rPr lang="en-US" sz="3700" dirty="0"/>
              <a:t> </a:t>
            </a:r>
            <a:r>
              <a:rPr lang="en-US" sz="3700" dirty="0" err="1"/>
              <a:t>pertama</a:t>
            </a:r>
            <a:r>
              <a:rPr lang="en-US" sz="3700" dirty="0"/>
              <a:t> </a:t>
            </a:r>
            <a:r>
              <a:rPr lang="en-US" sz="3700" dirty="0" err="1"/>
              <a:t>perangkat</a:t>
            </a:r>
            <a:r>
              <a:rPr lang="en-US" sz="3700" dirty="0"/>
              <a:t> driver probe </a:t>
            </a:r>
            <a:r>
              <a:rPr lang="en-US" sz="3700" dirty="0" err="1"/>
              <a:t>konduktivitas</a:t>
            </a:r>
            <a:r>
              <a:rPr lang="en-US" sz="3700" dirty="0"/>
              <a:t>. </a:t>
            </a:r>
            <a:r>
              <a:rPr lang="en-US" sz="3700" dirty="0" err="1"/>
              <a:t>Sebuah</a:t>
            </a:r>
            <a:r>
              <a:rPr lang="en-US" sz="3700" dirty="0"/>
              <a:t> probe </a:t>
            </a:r>
            <a:r>
              <a:rPr lang="en-US" sz="3700" dirty="0" err="1"/>
              <a:t>konduktivitas</a:t>
            </a:r>
            <a:r>
              <a:rPr lang="en-US" sz="3700" dirty="0"/>
              <a:t> </a:t>
            </a:r>
            <a:r>
              <a:rPr lang="en-US" sz="3700" dirty="0" err="1"/>
              <a:t>adalah</a:t>
            </a:r>
            <a:r>
              <a:rPr lang="en-US" sz="3700" dirty="0"/>
              <a:t> </a:t>
            </a:r>
            <a:r>
              <a:rPr lang="en-US" sz="3700" dirty="0" err="1"/>
              <a:t>perangkat</a:t>
            </a:r>
            <a:r>
              <a:rPr lang="en-US" sz="3700" dirty="0"/>
              <a:t> </a:t>
            </a:r>
            <a:r>
              <a:rPr lang="en-US" sz="3700" dirty="0" err="1"/>
              <a:t>pasif</a:t>
            </a:r>
            <a:r>
              <a:rPr lang="en-US" sz="3700" dirty="0"/>
              <a:t> yang output </a:t>
            </a:r>
            <a:r>
              <a:rPr lang="en-US" sz="3700" dirty="0" err="1"/>
              <a:t>tidak</a:t>
            </a:r>
            <a:r>
              <a:rPr lang="en-US" sz="3700" dirty="0"/>
              <a:t> </a:t>
            </a:r>
            <a:r>
              <a:rPr lang="en-US" sz="3700" dirty="0" err="1"/>
              <a:t>ada</a:t>
            </a:r>
            <a:r>
              <a:rPr lang="en-US" sz="3700" dirty="0"/>
              <a:t> </a:t>
            </a:r>
            <a:r>
              <a:rPr lang="en-US" sz="3700" dirty="0" err="1"/>
              <a:t>sinyal</a:t>
            </a:r>
            <a:r>
              <a:rPr lang="en-US" sz="3700" dirty="0"/>
              <a:t> </a:t>
            </a:r>
            <a:r>
              <a:rPr lang="en-US" sz="3700" dirty="0" err="1"/>
              <a:t>listrik</a:t>
            </a:r>
            <a:r>
              <a:rPr lang="en-US" sz="3700" dirty="0"/>
              <a:t>. </a:t>
            </a:r>
            <a:r>
              <a:rPr lang="en-US" sz="3700" dirty="0" err="1"/>
              <a:t>Sirkuit</a:t>
            </a:r>
            <a:r>
              <a:rPr lang="en-US" sz="3700" dirty="0"/>
              <a:t> </a:t>
            </a:r>
            <a:r>
              <a:rPr lang="en-US" sz="3700" dirty="0" err="1"/>
              <a:t>Ezo</a:t>
            </a:r>
            <a:r>
              <a:rPr lang="en-US" sz="3700" dirty="0"/>
              <a:t> </a:t>
            </a:r>
            <a:r>
              <a:rPr lang="en-US" sz="3700" dirty="0" err="1"/>
              <a:t>kelas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 transmit </a:t>
            </a:r>
            <a:r>
              <a:rPr lang="en-US" sz="3700" dirty="0" err="1"/>
              <a:t>sebuah</a:t>
            </a:r>
            <a:r>
              <a:rPr lang="en-US" sz="3700" dirty="0"/>
              <a:t> </a:t>
            </a:r>
            <a:r>
              <a:rPr lang="en-US" sz="3700" dirty="0" err="1"/>
              <a:t>gelombang</a:t>
            </a:r>
            <a:r>
              <a:rPr lang="en-US" sz="3700" dirty="0"/>
              <a:t> </a:t>
            </a:r>
            <a:r>
              <a:rPr lang="en-US" sz="3700" dirty="0" err="1"/>
              <a:t>kotak</a:t>
            </a:r>
            <a:r>
              <a:rPr lang="en-US" sz="3700" dirty="0"/>
              <a:t> </a:t>
            </a:r>
            <a:r>
              <a:rPr lang="en-US" sz="3700" dirty="0" err="1"/>
              <a:t>persegi</a:t>
            </a:r>
            <a:r>
              <a:rPr lang="en-US" sz="3700" dirty="0"/>
              <a:t> </a:t>
            </a:r>
            <a:r>
              <a:rPr lang="en-US" sz="3700" dirty="0" err="1"/>
              <a:t>saat</a:t>
            </a:r>
            <a:r>
              <a:rPr lang="en-US" sz="3700" dirty="0"/>
              <a:t> </a:t>
            </a:r>
            <a:r>
              <a:rPr lang="en-US" sz="3700" dirty="0" err="1"/>
              <a:t>ini</a:t>
            </a:r>
            <a:r>
              <a:rPr lang="en-US" sz="3700" dirty="0"/>
              <a:t> </a:t>
            </a:r>
            <a:r>
              <a:rPr lang="en-US" sz="3700" dirty="0" err="1"/>
              <a:t>pada</a:t>
            </a:r>
            <a:r>
              <a:rPr lang="en-US" sz="3700" dirty="0"/>
              <a:t> </a:t>
            </a:r>
            <a:r>
              <a:rPr lang="en-US" sz="3700" dirty="0" err="1"/>
              <a:t>frekuensi</a:t>
            </a:r>
            <a:r>
              <a:rPr lang="en-US" sz="3700" dirty="0"/>
              <a:t> yang </a:t>
            </a:r>
            <a:r>
              <a:rPr lang="en-US" sz="3700" dirty="0" err="1"/>
              <a:t>berbeda-beda</a:t>
            </a:r>
            <a:r>
              <a:rPr lang="en-US" sz="3700" dirty="0"/>
              <a:t>. </a:t>
            </a:r>
            <a:r>
              <a:rPr lang="en-US" sz="3700" dirty="0" err="1"/>
              <a:t>Frekuensi</a:t>
            </a:r>
            <a:r>
              <a:rPr lang="en-US" sz="3700" dirty="0"/>
              <a:t> </a:t>
            </a:r>
            <a:r>
              <a:rPr lang="en-US" sz="3700" dirty="0" err="1"/>
              <a:t>bervariasi</a:t>
            </a:r>
            <a:r>
              <a:rPr lang="en-US" sz="3700" dirty="0"/>
              <a:t> (23,81 Hz </a:t>
            </a:r>
            <a:r>
              <a:rPr lang="en-US" sz="3700" dirty="0" err="1"/>
              <a:t>untuk</a:t>
            </a:r>
            <a:r>
              <a:rPr lang="en-US" sz="3700" dirty="0"/>
              <a:t> 41,27 KHz)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gelombang</a:t>
            </a:r>
            <a:r>
              <a:rPr lang="en-US" sz="3700" dirty="0"/>
              <a:t> </a:t>
            </a:r>
            <a:r>
              <a:rPr lang="en-US" sz="3700" dirty="0" err="1"/>
              <a:t>kotak</a:t>
            </a:r>
            <a:r>
              <a:rPr lang="en-US" sz="3700" dirty="0"/>
              <a:t> </a:t>
            </a:r>
            <a:r>
              <a:rPr lang="en-US" sz="3700" dirty="0" err="1"/>
              <a:t>persegi</a:t>
            </a:r>
            <a:r>
              <a:rPr lang="en-US" sz="3700" dirty="0"/>
              <a:t> </a:t>
            </a:r>
            <a:r>
              <a:rPr lang="en-US" sz="3700" dirty="0" err="1"/>
              <a:t>saat</a:t>
            </a:r>
            <a:r>
              <a:rPr lang="en-US" sz="3700" dirty="0"/>
              <a:t> </a:t>
            </a:r>
            <a:r>
              <a:rPr lang="en-US" sz="3700" dirty="0" err="1"/>
              <a:t>ini</a:t>
            </a:r>
            <a:r>
              <a:rPr lang="en-US" sz="3700" dirty="0"/>
              <a:t> </a:t>
            </a:r>
            <a:r>
              <a:rPr lang="en-US" sz="3700" dirty="0" err="1"/>
              <a:t>benar-benar</a:t>
            </a:r>
            <a:r>
              <a:rPr lang="en-US" sz="3700" dirty="0"/>
              <a:t> </a:t>
            </a:r>
            <a:r>
              <a:rPr lang="en-US" sz="3700" dirty="0" err="1"/>
              <a:t>penting</a:t>
            </a:r>
            <a:r>
              <a:rPr lang="en-US" sz="3700" dirty="0"/>
              <a:t> </a:t>
            </a:r>
            <a:r>
              <a:rPr lang="en-US" sz="3700" dirty="0" err="1"/>
              <a:t>secara</a:t>
            </a:r>
            <a:r>
              <a:rPr lang="en-US" sz="3700" dirty="0"/>
              <a:t> </a:t>
            </a:r>
            <a:r>
              <a:rPr lang="en-US" sz="3700" dirty="0" err="1"/>
              <a:t>akurat</a:t>
            </a:r>
            <a:r>
              <a:rPr lang="en-US" sz="3700" dirty="0"/>
              <a:t> </a:t>
            </a:r>
            <a:r>
              <a:rPr lang="en-US" sz="3700" dirty="0" err="1"/>
              <a:t>membaca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. </a:t>
            </a:r>
            <a:r>
              <a:rPr lang="en-US" sz="3700" dirty="0" err="1"/>
              <a:t>Fiturnya</a:t>
            </a:r>
            <a:r>
              <a:rPr lang="en-US" sz="3700" dirty="0"/>
              <a:t> </a:t>
            </a:r>
            <a:r>
              <a:rPr lang="en-US" sz="3700" dirty="0" err="1"/>
              <a:t>yaitu</a:t>
            </a:r>
            <a:r>
              <a:rPr lang="en-US" sz="3700" dirty="0"/>
              <a:t> </a:t>
            </a:r>
            <a:r>
              <a:rPr lang="en-US" sz="3700" dirty="0" err="1"/>
              <a:t>konduktivitas</a:t>
            </a:r>
            <a:r>
              <a:rPr lang="en-US" sz="3700" dirty="0"/>
              <a:t>, total </a:t>
            </a:r>
            <a:r>
              <a:rPr lang="en-US" sz="3700" dirty="0" err="1"/>
              <a:t>padatan</a:t>
            </a:r>
            <a:r>
              <a:rPr lang="en-US" sz="3700" dirty="0"/>
              <a:t> </a:t>
            </a:r>
            <a:r>
              <a:rPr lang="en-US" sz="3700" dirty="0" err="1"/>
              <a:t>terlarut</a:t>
            </a:r>
            <a:r>
              <a:rPr lang="en-US" sz="3700" dirty="0"/>
              <a:t>, unit </a:t>
            </a:r>
            <a:r>
              <a:rPr lang="en-US" sz="3700" dirty="0" err="1"/>
              <a:t>salinitas</a:t>
            </a:r>
            <a:r>
              <a:rPr lang="en-US" sz="3700" dirty="0"/>
              <a:t> </a:t>
            </a:r>
            <a:r>
              <a:rPr lang="en-US" sz="3700" dirty="0" err="1"/>
              <a:t>praktis</a:t>
            </a:r>
            <a:r>
              <a:rPr lang="en-US" sz="3700" dirty="0"/>
              <a:t>, </a:t>
            </a:r>
            <a:r>
              <a:rPr lang="en-US" sz="3700" dirty="0" err="1"/>
              <a:t>berat</a:t>
            </a:r>
            <a:r>
              <a:rPr lang="en-US" sz="3700" dirty="0"/>
              <a:t> </a:t>
            </a:r>
            <a:r>
              <a:rPr lang="en-US" sz="3700" dirty="0" err="1"/>
              <a:t>jenis</a:t>
            </a:r>
            <a:r>
              <a:rPr lang="en-US" sz="3700" dirty="0"/>
              <a:t> air </a:t>
            </a:r>
            <a:r>
              <a:rPr lang="en-US" sz="3700" dirty="0" err="1"/>
              <a:t>laut</a:t>
            </a:r>
            <a:r>
              <a:rPr lang="en-US" sz="3700" dirty="0"/>
              <a:t>, </a:t>
            </a:r>
            <a:r>
              <a:rPr lang="en-US" sz="3700" dirty="0" err="1"/>
              <a:t>akurasi</a:t>
            </a:r>
            <a:r>
              <a:rPr lang="en-US" sz="3700" dirty="0"/>
              <a:t> +/- 2 </a:t>
            </a:r>
            <a:r>
              <a:rPr lang="en-US" sz="3700" dirty="0" err="1"/>
              <a:t>persen</a:t>
            </a:r>
            <a:r>
              <a:rPr lang="en-US" sz="3700" dirty="0"/>
              <a:t>, range </a:t>
            </a:r>
            <a:r>
              <a:rPr lang="en-US" sz="3700" dirty="0" err="1"/>
              <a:t>penuh</a:t>
            </a:r>
            <a:r>
              <a:rPr lang="en-US" sz="3700" dirty="0"/>
              <a:t> E.C. </a:t>
            </a:r>
            <a:r>
              <a:rPr lang="en-US" sz="3700" dirty="0" err="1"/>
              <a:t>berkisar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0,07 </a:t>
            </a:r>
            <a:r>
              <a:rPr lang="en-US" sz="3700" dirty="0" err="1"/>
              <a:t>mikrode</a:t>
            </a:r>
            <a:r>
              <a:rPr lang="en-US" sz="3700" dirty="0"/>
              <a:t>- </a:t>
            </a:r>
            <a:r>
              <a:rPr lang="en-US" sz="3700" dirty="0" err="1"/>
              <a:t>tik</a:t>
            </a:r>
            <a:r>
              <a:rPr lang="en-US" sz="3700" dirty="0"/>
              <a:t> / cm </a:t>
            </a:r>
            <a:r>
              <a:rPr lang="en-US" sz="3700" dirty="0" err="1"/>
              <a:t>sampai</a:t>
            </a:r>
            <a:r>
              <a:rPr lang="en-US" sz="3700" dirty="0"/>
              <a:t> 500.000 </a:t>
            </a:r>
            <a:r>
              <a:rPr lang="en-US" sz="3700" dirty="0" err="1"/>
              <a:t>mikrodetik</a:t>
            </a:r>
            <a:r>
              <a:rPr lang="en-US" sz="3700" dirty="0"/>
              <a:t> / cm, </a:t>
            </a:r>
            <a:r>
              <a:rPr lang="en-US" sz="3700" dirty="0" err="1"/>
              <a:t>temperatur</a:t>
            </a:r>
            <a:r>
              <a:rPr lang="en-US" sz="3700" dirty="0"/>
              <a:t> </a:t>
            </a:r>
            <a:r>
              <a:rPr lang="en-US" sz="3700" dirty="0" err="1"/>
              <a:t>dependen</a:t>
            </a:r>
            <a:r>
              <a:rPr lang="en-US" sz="3700" dirty="0"/>
              <a:t> </a:t>
            </a:r>
            <a:r>
              <a:rPr lang="en-US" sz="3700" dirty="0" err="1"/>
              <a:t>atau</a:t>
            </a:r>
            <a:r>
              <a:rPr lang="en-US" sz="3700" dirty="0"/>
              <a:t> tem- </a:t>
            </a:r>
            <a:r>
              <a:rPr lang="en-US" sz="3700" dirty="0" err="1"/>
              <a:t>peratur</a:t>
            </a:r>
            <a:r>
              <a:rPr lang="en-US" sz="3700" dirty="0"/>
              <a:t> </a:t>
            </a:r>
            <a:r>
              <a:rPr lang="en-US" sz="3700" dirty="0" err="1"/>
              <a:t>bacaan</a:t>
            </a:r>
            <a:r>
              <a:rPr lang="en-US" sz="3700" dirty="0"/>
              <a:t> </a:t>
            </a:r>
            <a:r>
              <a:rPr lang="en-US" sz="3700" dirty="0" err="1"/>
              <a:t>independen</a:t>
            </a:r>
            <a:r>
              <a:rPr lang="en-US" sz="3700" dirty="0"/>
              <a:t>, </a:t>
            </a:r>
            <a:r>
              <a:rPr lang="en-US" sz="3700" dirty="0" err="1"/>
              <a:t>protokol</a:t>
            </a:r>
            <a:r>
              <a:rPr lang="en-US" sz="3700" dirty="0"/>
              <a:t> </a:t>
            </a:r>
            <a:r>
              <a:rPr lang="en-US" sz="3700" dirty="0" err="1"/>
              <a:t>kalibrasi</a:t>
            </a:r>
            <a:r>
              <a:rPr lang="en-US" sz="3700" dirty="0"/>
              <a:t> </a:t>
            </a:r>
            <a:r>
              <a:rPr lang="en-US" sz="3700" dirty="0" err="1"/>
              <a:t>fleksibel</a:t>
            </a:r>
            <a:r>
              <a:rPr lang="en-US" sz="3700" dirty="0"/>
              <a:t> </a:t>
            </a:r>
            <a:r>
              <a:rPr lang="en-US" sz="3700" dirty="0" err="1"/>
              <a:t>mendukung</a:t>
            </a:r>
            <a:r>
              <a:rPr lang="en-US" sz="3700" dirty="0"/>
              <a:t> </a:t>
            </a:r>
            <a:r>
              <a:rPr lang="en-US" sz="3700" dirty="0" err="1"/>
              <a:t>satu</a:t>
            </a:r>
            <a:r>
              <a:rPr lang="en-US" sz="3700" dirty="0"/>
              <a:t> </a:t>
            </a:r>
            <a:r>
              <a:rPr lang="en-US" sz="3700" dirty="0" err="1"/>
              <a:t>titik</a:t>
            </a:r>
            <a:r>
              <a:rPr lang="en-US" sz="3700" dirty="0"/>
              <a:t> </a:t>
            </a:r>
            <a:r>
              <a:rPr lang="en-US" sz="3700" dirty="0" err="1"/>
              <a:t>atau</a:t>
            </a:r>
            <a:r>
              <a:rPr lang="en-US" sz="3700" dirty="0"/>
              <a:t> </a:t>
            </a:r>
            <a:r>
              <a:rPr lang="en-US" sz="3700" dirty="0" err="1"/>
              <a:t>dua</a:t>
            </a:r>
            <a:r>
              <a:rPr lang="en-US" sz="3700" dirty="0"/>
              <a:t> </a:t>
            </a:r>
            <a:r>
              <a:rPr lang="en-US" sz="3700" dirty="0" err="1"/>
              <a:t>titik</a:t>
            </a:r>
            <a:r>
              <a:rPr lang="en-US" sz="3700" dirty="0"/>
              <a:t> </a:t>
            </a:r>
            <a:r>
              <a:rPr lang="en-US" sz="3700" dirty="0" err="1"/>
              <a:t>kalibrasi</a:t>
            </a:r>
            <a:r>
              <a:rPr lang="en-US" sz="3700" dirty="0"/>
              <a:t>, </a:t>
            </a:r>
            <a:r>
              <a:rPr lang="en-US" sz="3700" dirty="0" err="1"/>
              <a:t>kalibrasi</a:t>
            </a:r>
            <a:r>
              <a:rPr lang="en-US" sz="3700" dirty="0"/>
              <a:t>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/>
              <a:t>setiap</a:t>
            </a:r>
            <a:r>
              <a:rPr lang="en-US" sz="3700" dirty="0"/>
              <a:t> </a:t>
            </a:r>
            <a:r>
              <a:rPr lang="en-US" sz="3700" dirty="0" err="1"/>
              <a:t>nilai</a:t>
            </a:r>
            <a:r>
              <a:rPr lang="en-US" sz="3700" dirty="0"/>
              <a:t> E.C., </a:t>
            </a:r>
            <a:r>
              <a:rPr lang="en-US" sz="3700" dirty="0" err="1"/>
              <a:t>kalibrasi</a:t>
            </a:r>
            <a:r>
              <a:rPr lang="en-US" sz="3700" dirty="0"/>
              <a:t> </a:t>
            </a:r>
            <a:r>
              <a:rPr lang="en-US" sz="3700" dirty="0" err="1"/>
              <a:t>diperlukan</a:t>
            </a:r>
            <a:r>
              <a:rPr lang="en-US" sz="3700" dirty="0"/>
              <a:t> </a:t>
            </a:r>
            <a:r>
              <a:rPr lang="en-US" sz="3700" dirty="0" err="1"/>
              <a:t>hanya</a:t>
            </a:r>
            <a:r>
              <a:rPr lang="en-US" sz="3700" dirty="0"/>
              <a:t> </a:t>
            </a:r>
            <a:r>
              <a:rPr lang="en-US" sz="3700" dirty="0" err="1"/>
              <a:t>sekali</a:t>
            </a:r>
            <a:r>
              <a:rPr lang="en-US" sz="3700" dirty="0"/>
              <a:t> per </a:t>
            </a:r>
            <a:r>
              <a:rPr lang="en-US" sz="3700" dirty="0" err="1"/>
              <a:t>tahun</a:t>
            </a:r>
            <a:r>
              <a:rPr lang="en-US" sz="3700" dirty="0"/>
              <a:t>, format data ASCII. </a:t>
            </a:r>
          </a:p>
          <a:p>
            <a:r>
              <a:rPr lang="en-US" sz="3700" dirty="0" err="1" smtClean="0"/>
              <a:t>Dua</a:t>
            </a:r>
            <a:r>
              <a:rPr lang="en-US" sz="3700" dirty="0" smtClean="0"/>
              <a:t> </a:t>
            </a:r>
            <a:r>
              <a:rPr lang="en-US" sz="3700" dirty="0" err="1"/>
              <a:t>protokol</a:t>
            </a:r>
            <a:r>
              <a:rPr lang="en-US" sz="3700" dirty="0"/>
              <a:t> data: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• </a:t>
            </a:r>
            <a:r>
              <a:rPr lang="en-US" sz="3000" dirty="0" err="1" smtClean="0"/>
              <a:t>konektivitas</a:t>
            </a:r>
            <a:r>
              <a:rPr lang="en-US" sz="3000" dirty="0" smtClean="0"/>
              <a:t> UART asynchronous serial</a:t>
            </a:r>
          </a:p>
          <a:p>
            <a:pPr marL="201168" lvl="1" indent="0">
              <a:buNone/>
            </a:pPr>
            <a:r>
              <a:rPr lang="en-US" sz="3000" dirty="0" smtClean="0"/>
              <a:t>•(RX / TX </a:t>
            </a:r>
            <a:r>
              <a:rPr lang="en-US" sz="3000" dirty="0" err="1" smtClean="0"/>
              <a:t>tegangan</a:t>
            </a:r>
            <a:r>
              <a:rPr lang="en-US" sz="3000" dirty="0" smtClean="0"/>
              <a:t> </a:t>
            </a:r>
            <a:r>
              <a:rPr lang="en-US" sz="3000" dirty="0" err="1" smtClean="0"/>
              <a:t>berkisar</a:t>
            </a:r>
            <a:r>
              <a:rPr lang="en-US" sz="3000" dirty="0" smtClean="0"/>
              <a:t> 0-VCC) </a:t>
            </a:r>
          </a:p>
          <a:p>
            <a:r>
              <a:rPr lang="en-US" sz="3000" dirty="0" smtClean="0"/>
              <a:t>• </a:t>
            </a:r>
            <a:r>
              <a:rPr lang="en-US" sz="3000" dirty="0"/>
              <a:t>I2C (default </a:t>
            </a:r>
            <a:r>
              <a:rPr lang="en-US" sz="3000" dirty="0" err="1"/>
              <a:t>alamat</a:t>
            </a:r>
            <a:r>
              <a:rPr lang="en-US" sz="3000" dirty="0"/>
              <a:t> I2C 0x64)</a:t>
            </a:r>
            <a:br>
              <a:rPr lang="en-US" sz="3000" dirty="0"/>
            </a:br>
            <a:endParaRPr lang="en-US" sz="3000" dirty="0"/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Kompatibel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mikroprosesor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mendukung</a:t>
            </a:r>
            <a:r>
              <a:rPr lang="en-US" sz="3000" dirty="0" smtClean="0"/>
              <a:t> UART, </a:t>
            </a:r>
            <a:r>
              <a:rPr lang="en-US" sz="3000" dirty="0" err="1" smtClean="0"/>
              <a:t>atau</a:t>
            </a:r>
            <a:r>
              <a:rPr lang="en-US" sz="3000" dirty="0" smtClean="0"/>
              <a:t> pro- </a:t>
            </a:r>
            <a:r>
              <a:rPr lang="en-US" sz="3000" dirty="0" err="1" smtClean="0"/>
              <a:t>tokol</a:t>
            </a:r>
            <a:r>
              <a:rPr lang="en-US" sz="3000" dirty="0" smtClean="0"/>
              <a:t> I2C </a:t>
            </a:r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Operasi</a:t>
            </a:r>
            <a:r>
              <a:rPr lang="en-US" sz="3000" dirty="0" smtClean="0"/>
              <a:t> </a:t>
            </a:r>
            <a:r>
              <a:rPr lang="en-US" sz="3000" dirty="0" err="1" smtClean="0"/>
              <a:t>tegangan</a:t>
            </a:r>
            <a:r>
              <a:rPr lang="en-US" sz="3000" dirty="0" smtClean="0"/>
              <a:t>: 3.3V </a:t>
            </a:r>
            <a:r>
              <a:rPr lang="en-US" sz="3000" dirty="0" err="1" smtClean="0"/>
              <a:t>ke</a:t>
            </a:r>
            <a:r>
              <a:rPr lang="en-US" sz="3000" dirty="0" smtClean="0"/>
              <a:t> 5V</a:t>
            </a:r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Bekerja</a:t>
            </a:r>
            <a:r>
              <a:rPr lang="en-US" sz="3000" dirty="0" smtClean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off the self </a:t>
            </a:r>
            <a:r>
              <a:rPr lang="en-US" sz="3000" dirty="0" err="1"/>
              <a:t>dua</a:t>
            </a:r>
            <a:r>
              <a:rPr lang="en-US" sz="3000" dirty="0"/>
              <a:t> Probe </a:t>
            </a:r>
            <a:r>
              <a:rPr lang="en-US" sz="3000" dirty="0" err="1"/>
              <a:t>konduktivitas</a:t>
            </a:r>
            <a:r>
              <a:rPr lang="en-US" sz="3000" dirty="0"/>
              <a:t> </a:t>
            </a:r>
            <a:r>
              <a:rPr lang="en-US" sz="3000" dirty="0" err="1"/>
              <a:t>konduktor</a:t>
            </a:r>
            <a:r>
              <a:rPr lang="en-US" sz="3000" dirty="0"/>
              <a:t> </a:t>
            </a:r>
          </a:p>
          <a:p>
            <a:pPr marL="201168" lvl="1" indent="0">
              <a:buNone/>
            </a:pPr>
            <a:r>
              <a:rPr lang="en-US" sz="3000" dirty="0" smtClean="0"/>
              <a:t>• </a:t>
            </a:r>
            <a:r>
              <a:rPr lang="en-US" sz="3000" dirty="0" err="1" smtClean="0"/>
              <a:t>Bekerja</a:t>
            </a:r>
            <a:r>
              <a:rPr lang="en-US" sz="3000" dirty="0" smtClean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nilai</a:t>
            </a:r>
            <a:r>
              <a:rPr lang="en-US" sz="3000" dirty="0"/>
              <a:t> K </a:t>
            </a:r>
            <a:r>
              <a:rPr lang="en-US" sz="3000" dirty="0" err="1"/>
              <a:t>dari</a:t>
            </a:r>
            <a:r>
              <a:rPr lang="en-US" sz="3000" dirty="0"/>
              <a:t> K 0,1 </a:t>
            </a:r>
            <a:r>
              <a:rPr lang="en-US" sz="3000" dirty="0" err="1"/>
              <a:t>ke</a:t>
            </a:r>
            <a:r>
              <a:rPr lang="en-US" sz="3000" dirty="0"/>
              <a:t> K 10 </a:t>
            </a:r>
          </a:p>
          <a:p>
            <a:endParaRPr lang="en-US" sz="3000" dirty="0"/>
          </a:p>
          <a:p>
            <a:pPr marL="201168" lvl="1" indent="0">
              <a:buNone/>
            </a:pPr>
            <a:endParaRPr lang="en-US" sz="3000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7286" y="229651"/>
            <a:ext cx="3997184" cy="15077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31627" y="1737360"/>
            <a:ext cx="25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Board sensor air ATLAS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</a:t>
            </a:r>
            <a:r>
              <a:rPr lang="en-US" dirty="0" err="1" smtClean="0"/>
              <a:t>Udara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Sensor gas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MQ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sensor </a:t>
            </a:r>
            <a:r>
              <a:rPr lang="en-US" dirty="0" err="1"/>
              <a:t>elek</a:t>
            </a:r>
            <a:r>
              <a:rPr lang="en-US" dirty="0"/>
              <a:t>- </a:t>
            </a:r>
            <a:r>
              <a:rPr lang="en-US" dirty="0" err="1"/>
              <a:t>trokimia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(internal heater).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gas,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gas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tergan</a:t>
            </a:r>
            <a:r>
              <a:rPr lang="en-US" dirty="0"/>
              <a:t>- </a:t>
            </a:r>
            <a:r>
              <a:rPr lang="en-US" dirty="0" err="1"/>
              <a:t>tung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sensor yang </a:t>
            </a:r>
            <a:r>
              <a:rPr lang="en-US" dirty="0" err="1"/>
              <a:t>terpasang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sensor gas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dikalibrasi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mengukurnya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/ gas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konsentrasinya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Keluaran</a:t>
            </a:r>
            <a:r>
              <a:rPr lang="en-US" dirty="0"/>
              <a:t>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data analog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pin-pin Analog Arduino. Sensor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5V </a:t>
            </a:r>
            <a:r>
              <a:rPr lang="en-US" dirty="0" err="1"/>
              <a:t>untuk</a:t>
            </a:r>
            <a:r>
              <a:rPr lang="en-US" dirty="0"/>
              <a:t> supply inter- </a:t>
            </a:r>
            <a:r>
              <a:rPr lang="en-US" dirty="0" err="1"/>
              <a:t>nal</a:t>
            </a:r>
            <a:r>
              <a:rPr lang="en-US" dirty="0"/>
              <a:t> </a:t>
            </a:r>
            <a:r>
              <a:rPr lang="en-US" dirty="0" err="1"/>
              <a:t>heaternya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50-60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”burn-in-time”, internal heater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3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yang </a:t>
            </a:r>
            <a:r>
              <a:rPr lang="en-US" dirty="0" err="1"/>
              <a:t>stabil</a:t>
            </a:r>
            <a:r>
              <a:rPr lang="en-US" dirty="0"/>
              <a:t> (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MQ2). </a:t>
            </a:r>
            <a:r>
              <a:rPr lang="en-US" dirty="0" err="1"/>
              <a:t>Beberapa</a:t>
            </a:r>
            <a:r>
              <a:rPr lang="en-US" dirty="0"/>
              <a:t> datasheet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”preheat”,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prasyarat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sensor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”burn- in-time” </a:t>
            </a:r>
            <a:r>
              <a:rPr lang="en-US" dirty="0" err="1"/>
              <a:t>atau</a:t>
            </a:r>
            <a:r>
              <a:rPr lang="en-US" dirty="0"/>
              <a:t> ”preheat”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12 </a:t>
            </a:r>
            <a:r>
              <a:rPr lang="en-US" dirty="0" err="1"/>
              <a:t>hingga</a:t>
            </a:r>
            <a:r>
              <a:rPr lang="en-US" dirty="0"/>
              <a:t> 48 </a:t>
            </a:r>
            <a:r>
              <a:rPr lang="en-US" dirty="0" smtClean="0"/>
              <a:t>jam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datasheet </a:t>
            </a:r>
            <a:r>
              <a:rPr lang="en-US" dirty="0" err="1"/>
              <a:t>untuk</a:t>
            </a:r>
            <a:r>
              <a:rPr lang="en-US" dirty="0"/>
              <a:t> sensor yang </a:t>
            </a:r>
            <a:r>
              <a:rPr lang="en-US" dirty="0" err="1" smtClean="0"/>
              <a:t>bersangkutan</a:t>
            </a:r>
            <a:r>
              <a:rPr lang="en-US" dirty="0" smtClean="0"/>
              <a:t>[*].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sensor Gas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 smtClean="0"/>
              <a:t>:</a:t>
            </a:r>
          </a:p>
          <a:p>
            <a:pPr marL="103188" indent="-88900">
              <a:spcBef>
                <a:spcPts val="200"/>
              </a:spcBef>
            </a:pPr>
            <a:r>
              <a:rPr lang="en-US" dirty="0" smtClean="0"/>
              <a:t>• VCC </a:t>
            </a:r>
            <a:r>
              <a:rPr lang="en-US" dirty="0" err="1" smtClean="0"/>
              <a:t>dengan</a:t>
            </a:r>
            <a:r>
              <a:rPr lang="en-US" dirty="0" smtClean="0"/>
              <a:t> 2.5V - 5.0V</a:t>
            </a:r>
            <a:br>
              <a:rPr lang="en-US" dirty="0" smtClean="0"/>
            </a:br>
            <a:r>
              <a:rPr lang="en-US" dirty="0" smtClean="0"/>
              <a:t>• GND </a:t>
            </a:r>
            <a:r>
              <a:rPr lang="en-US" dirty="0" err="1" smtClean="0"/>
              <a:t>dengan</a:t>
            </a:r>
            <a:r>
              <a:rPr lang="en-US" dirty="0" smtClean="0"/>
              <a:t> power supply ground</a:t>
            </a:r>
            <a:br>
              <a:rPr lang="en-US" dirty="0" smtClean="0"/>
            </a:br>
            <a:r>
              <a:rPr lang="en-US" dirty="0" smtClean="0"/>
              <a:t>• AOUT </a:t>
            </a:r>
            <a:r>
              <a:rPr lang="en-US" dirty="0" err="1" smtClean="0"/>
              <a:t>dengan</a:t>
            </a:r>
            <a:r>
              <a:rPr lang="en-US" dirty="0" smtClean="0"/>
              <a:t> MCU.IO (analog output) </a:t>
            </a:r>
          </a:p>
          <a:p>
            <a:pPr marL="0">
              <a:spcBef>
                <a:spcPts val="200"/>
              </a:spcBef>
            </a:pPr>
            <a:r>
              <a:rPr lang="en-US" dirty="0" smtClean="0"/>
              <a:t>• </a:t>
            </a:r>
            <a:r>
              <a:rPr lang="en-US" dirty="0"/>
              <a:t>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pPr marL="0" algn="just">
              <a:spcBef>
                <a:spcPts val="200"/>
              </a:spcBef>
            </a:pPr>
            <a:r>
              <a:rPr lang="en-US" dirty="0" smtClean="0"/>
              <a:t>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2873" y="2171648"/>
            <a:ext cx="4127500" cy="208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5282996"/>
            <a:ext cx="535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[*]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/wiki/MQ-5 Gas Sensor </a:t>
            </a:r>
            <a:endParaRPr lang="en-US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7794" y="450407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MQ-5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Positioning System (GPS)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Global Positioning System (GPS)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navigasi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24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orbit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AS. GPS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militer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1980-an,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. GPS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cuaca</a:t>
            </a:r>
            <a:r>
              <a:rPr lang="en-US" dirty="0"/>
              <a:t>, di mana </a:t>
            </a:r>
            <a:r>
              <a:rPr lang="en-US" dirty="0" err="1"/>
              <a:t>saja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, 24 jam </a:t>
            </a:r>
            <a:r>
              <a:rPr lang="en-US" dirty="0" err="1"/>
              <a:t>sehari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langganan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setup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GPS. </a:t>
            </a:r>
          </a:p>
          <a:p>
            <a:pPr algn="just"/>
            <a:r>
              <a:rPr lang="en-US" dirty="0" err="1"/>
              <a:t>Satelit</a:t>
            </a:r>
            <a:r>
              <a:rPr lang="en-US" dirty="0"/>
              <a:t> GPS </a:t>
            </a:r>
            <a:r>
              <a:rPr lang="en-US" dirty="0" err="1"/>
              <a:t>mengelilingi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 </a:t>
            </a:r>
            <a:r>
              <a:rPr lang="en-US" dirty="0" err="1"/>
              <a:t>sehari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orbit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. </a:t>
            </a:r>
            <a:r>
              <a:rPr lang="en-US" dirty="0" err="1"/>
              <a:t>Penerima</a:t>
            </a:r>
            <a:r>
              <a:rPr lang="en-US" dirty="0"/>
              <a:t> GPS </a:t>
            </a:r>
            <a:r>
              <a:rPr lang="en-US" dirty="0" err="1"/>
              <a:t>mengam</a:t>
            </a:r>
            <a:r>
              <a:rPr lang="en-US" dirty="0"/>
              <a:t>-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Trilaterasi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, </a:t>
            </a:r>
            <a:r>
              <a:rPr lang="en-US" dirty="0" err="1"/>
              <a:t>penerima</a:t>
            </a:r>
            <a:r>
              <a:rPr lang="en-US" dirty="0"/>
              <a:t> GPS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/>
              <a:t>ditransmisikan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.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memberitahu</a:t>
            </a:r>
            <a:r>
              <a:rPr lang="en-US" dirty="0"/>
              <a:t> GPS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, receiver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menampilkannya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.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pener</a:t>
            </a:r>
            <a:r>
              <a:rPr lang="en-US" dirty="0"/>
              <a:t>- </a:t>
            </a:r>
            <a:r>
              <a:rPr lang="en-US" dirty="0" err="1"/>
              <a:t>ima</a:t>
            </a:r>
            <a:r>
              <a:rPr lang="en-US" dirty="0"/>
              <a:t> GPS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minimal 3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2-D (</a:t>
            </a:r>
            <a:r>
              <a:rPr lang="en-US" dirty="0" err="1"/>
              <a:t>lintang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bujur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melacak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, receiver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3-D </a:t>
            </a:r>
            <a:r>
              <a:rPr lang="en-US" dirty="0" err="1"/>
              <a:t>pengguna</a:t>
            </a:r>
            <a:r>
              <a:rPr lang="en-US" dirty="0"/>
              <a:t> (</a:t>
            </a:r>
            <a:r>
              <a:rPr lang="en-US" dirty="0" err="1"/>
              <a:t>lintang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- </a:t>
            </a:r>
            <a:r>
              <a:rPr lang="en-US" dirty="0" err="1"/>
              <a:t>jur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).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, unit GPS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lain,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, bearing, track,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,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terbit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terbenam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[*]. 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7280" y="5792801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http://www8.garmin.com/</a:t>
            </a:r>
            <a:r>
              <a:rPr lang="en-US" dirty="0" err="1">
                <a:latin typeface="CMR12" charset="0"/>
              </a:rPr>
              <a:t>aboutGPS</a:t>
            </a:r>
            <a:r>
              <a:rPr lang="en-US" dirty="0">
                <a:latin typeface="CMR12" charset="0"/>
              </a:rPr>
              <a:t>/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95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</a:t>
            </a:r>
            <a:r>
              <a:rPr lang="en-US" dirty="0" err="1"/>
              <a:t>dan</a:t>
            </a:r>
            <a:r>
              <a:rPr lang="en-US" dirty="0"/>
              <a:t> Gyro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838825" cy="402335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/>
              <a:t>9DOF Razor IMU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sensor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ITG- 3200 (MEMS triple-axis gyro), ADXL345 (triple-axis accelerometer), </a:t>
            </a:r>
            <a:r>
              <a:rPr lang="en-US" dirty="0" err="1"/>
              <a:t>dan</a:t>
            </a:r>
            <a:r>
              <a:rPr lang="en-US" dirty="0"/>
              <a:t> HMC5883L (triple-axis magnetometer)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sembilan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inersia</a:t>
            </a:r>
            <a:r>
              <a:rPr lang="en-US" dirty="0"/>
              <a:t>. Output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sensor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ATmega328 on-board </a:t>
            </a:r>
            <a:r>
              <a:rPr lang="en-US" dirty="0" err="1"/>
              <a:t>dan</a:t>
            </a:r>
            <a:r>
              <a:rPr lang="en-US" dirty="0"/>
              <a:t> output </a:t>
            </a:r>
            <a:r>
              <a:rPr lang="en-US" dirty="0" err="1"/>
              <a:t>melalui</a:t>
            </a:r>
            <a:r>
              <a:rPr lang="en-US" dirty="0"/>
              <a:t> interface serial.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9DOF Razor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UAV,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stabilisasi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Board </a:t>
            </a:r>
            <a:r>
              <a:rPr lang="en-US" dirty="0" err="1"/>
              <a:t>diprogram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bootloader 8MHz Arduino (stk500v1) </a:t>
            </a:r>
            <a:r>
              <a:rPr lang="en-US" dirty="0" err="1"/>
              <a:t>dan</a:t>
            </a:r>
            <a:r>
              <a:rPr lang="en-US" dirty="0"/>
              <a:t> be-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firmware </a:t>
            </a:r>
            <a:r>
              <a:rPr lang="en-US" dirty="0" err="1"/>
              <a:t>untuk</a:t>
            </a:r>
            <a:r>
              <a:rPr lang="en-US" dirty="0"/>
              <a:t> demo output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sensor.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FTDI Basic Breakout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serial </a:t>
            </a:r>
            <a:r>
              <a:rPr lang="en-US" dirty="0" err="1"/>
              <a:t>ke</a:t>
            </a:r>
            <a:r>
              <a:rPr lang="en-US" dirty="0"/>
              <a:t> pin TX </a:t>
            </a:r>
            <a:r>
              <a:rPr lang="en-US" dirty="0" err="1"/>
              <a:t>dan</a:t>
            </a:r>
            <a:r>
              <a:rPr lang="en-US" dirty="0"/>
              <a:t> RX </a:t>
            </a:r>
            <a:r>
              <a:rPr lang="en-US" dirty="0" err="1"/>
              <a:t>dan</a:t>
            </a:r>
            <a:r>
              <a:rPr lang="en-US" dirty="0"/>
              <a:t> supply 3.3V,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sensor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program terminal </a:t>
            </a:r>
            <a:r>
              <a:rPr lang="en-US" dirty="0" err="1"/>
              <a:t>untuk</a:t>
            </a:r>
            <a:r>
              <a:rPr lang="en-US" dirty="0"/>
              <a:t> 57600bps.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- </a:t>
            </a:r>
            <a:r>
              <a:rPr lang="en-US" dirty="0" err="1"/>
              <a:t>duino</a:t>
            </a:r>
            <a:r>
              <a:rPr lang="en-US" dirty="0"/>
              <a:t> IDE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memprogram</a:t>
            </a:r>
            <a:r>
              <a:rPr lang="en-US" dirty="0"/>
              <a:t> 9DOF Razor IMU,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’Arduino Pro </a:t>
            </a:r>
            <a:r>
              <a:rPr lang="en-US" dirty="0" err="1"/>
              <a:t>atau</a:t>
            </a:r>
            <a:r>
              <a:rPr lang="en-US" dirty="0"/>
              <a:t> Pro Mini (3.3V, 8mhz) w / ATmega328’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9DOF Razor IMU </a:t>
            </a: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3.3 VDC.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konektor</a:t>
            </a:r>
            <a:r>
              <a:rPr lang="en-US" dirty="0"/>
              <a:t> JST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. </a:t>
            </a:r>
            <a:r>
              <a:rPr lang="en-US" dirty="0" err="1"/>
              <a:t>Baterai</a:t>
            </a:r>
            <a:r>
              <a:rPr lang="en-US" dirty="0"/>
              <a:t> </a:t>
            </a:r>
            <a:r>
              <a:rPr lang="en-US" dirty="0" err="1"/>
              <a:t>Lipo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catu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Header output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dipasangkan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board 3.3V FTDI Basic Breakout,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den-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board </a:t>
            </a:r>
            <a:r>
              <a:rPr lang="en-US" dirty="0" err="1"/>
              <a:t>ke</a:t>
            </a:r>
            <a:r>
              <a:rPr lang="en-US" dirty="0"/>
              <a:t> port USB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nirkabel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Bluetooth Mate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XBee</a:t>
            </a:r>
            <a:r>
              <a:rPr lang="en-US" dirty="0"/>
              <a:t> Explorer.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IMU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USART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mikrokontroler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</a:t>
            </a:r>
            <a:r>
              <a:rPr lang="en-US" dirty="0" smtClean="0"/>
              <a:t>pi[*].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IMU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pPr>
              <a:spcBef>
                <a:spcPts val="200"/>
              </a:spcBef>
            </a:pPr>
            <a:r>
              <a:rPr lang="en-US" dirty="0"/>
              <a:t>• 3.3V </a:t>
            </a:r>
            <a:r>
              <a:rPr lang="en-US" dirty="0" err="1"/>
              <a:t>dengan</a:t>
            </a:r>
            <a:r>
              <a:rPr lang="en-US" dirty="0"/>
              <a:t> 3.3V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</a:t>
            </a:r>
            <a:r>
              <a:rPr lang="en-US" dirty="0" smtClean="0"/>
              <a:t>ground</a:t>
            </a:r>
          </a:p>
          <a:p>
            <a:pPr>
              <a:spcBef>
                <a:spcPts val="200"/>
              </a:spcBef>
            </a:pPr>
            <a:r>
              <a:rPr lang="en-US" dirty="0"/>
              <a:t>• TXO </a:t>
            </a:r>
            <a:r>
              <a:rPr lang="en-US" dirty="0" err="1"/>
              <a:t>dengan</a:t>
            </a:r>
            <a:r>
              <a:rPr lang="en-US" dirty="0"/>
              <a:t> MCU.RX </a:t>
            </a:r>
          </a:p>
          <a:p>
            <a:pPr>
              <a:spcBef>
                <a:spcPts val="200"/>
              </a:spcBef>
            </a:pPr>
            <a:r>
              <a:rPr lang="en-US" dirty="0"/>
              <a:t>• RXI </a:t>
            </a:r>
            <a:r>
              <a:rPr lang="en-US" dirty="0" err="1"/>
              <a:t>dengan</a:t>
            </a:r>
            <a:r>
              <a:rPr lang="en-US" dirty="0"/>
              <a:t> MCU.TX </a:t>
            </a:r>
          </a:p>
          <a:p>
            <a:pPr algn="just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0622" y="1845734"/>
            <a:ext cx="4102100" cy="2908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7228" y="5499761"/>
            <a:ext cx="469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[*] </a:t>
            </a:r>
            <a:r>
              <a:rPr lang="en-US" dirty="0">
                <a:latin typeface="CMR12" charset="0"/>
              </a:rPr>
              <a:t> https://</a:t>
            </a:r>
            <a:r>
              <a:rPr lang="en-US" dirty="0" err="1">
                <a:latin typeface="CMR12" charset="0"/>
              </a:rPr>
              <a:t>www.sparkfun.com</a:t>
            </a:r>
            <a:r>
              <a:rPr lang="en-US" dirty="0">
                <a:latin typeface="CMR12" charset="0"/>
              </a:rPr>
              <a:t>/products/10736 </a:t>
            </a:r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23580" y="4894436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Razor IMU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0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Internet of Thing </a:t>
            </a:r>
            <a:r>
              <a:rPr lang="en-US" dirty="0" err="1"/>
              <a:t>akusisi</a:t>
            </a:r>
            <a:r>
              <a:rPr lang="en-US" dirty="0"/>
              <a:t> data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akusisi</a:t>
            </a:r>
            <a:r>
              <a:rPr lang="en-US" dirty="0"/>
              <a:t> data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sensor.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akusisi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GPIO</a:t>
            </a:r>
          </a:p>
          <a:p>
            <a:pPr lvl="1"/>
            <a:r>
              <a:rPr lang="en-US" dirty="0" smtClean="0"/>
              <a:t>USART</a:t>
            </a:r>
          </a:p>
          <a:p>
            <a:pPr lvl="1"/>
            <a:r>
              <a:rPr lang="en-US" dirty="0" smtClean="0"/>
              <a:t>I2C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6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Sensor DHT11 </a:t>
            </a:r>
            <a:r>
              <a:rPr lang="en-US" dirty="0" err="1"/>
              <a:t>merupakan</a:t>
            </a:r>
            <a:r>
              <a:rPr lang="en-US" dirty="0"/>
              <a:t> sensor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out- put </a:t>
            </a:r>
            <a:r>
              <a:rPr lang="en-US" dirty="0" err="1"/>
              <a:t>sinyal</a:t>
            </a:r>
            <a:r>
              <a:rPr lang="en-US" dirty="0"/>
              <a:t> digital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dikalibrasi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yang </a:t>
            </a:r>
            <a:r>
              <a:rPr lang="en-US" dirty="0" err="1"/>
              <a:t>nyata</a:t>
            </a:r>
            <a:r>
              <a:rPr lang="en-US" dirty="0"/>
              <a:t>,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pan- </a:t>
            </a:r>
            <a:r>
              <a:rPr lang="en-US" dirty="0" err="1"/>
              <a:t>jang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resistif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pensensoran</a:t>
            </a:r>
            <a:r>
              <a:rPr lang="en-US" dirty="0"/>
              <a:t> yang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NTC.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anti-</a:t>
            </a:r>
            <a:r>
              <a:rPr lang="en-US" dirty="0" err="1"/>
              <a:t>gangguan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DHT11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3.3V - 5.5V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4524" y="5869093"/>
            <a:ext cx="8359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2" charset="0"/>
              </a:rPr>
              <a:t>[*]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/wiki/DHT11 Temperature- Humidity Sensor </a:t>
            </a:r>
            <a:endParaRPr lang="en-US" dirty="0">
              <a:effectLst/>
            </a:endParaRPr>
          </a:p>
        </p:txBody>
      </p:sp>
      <p:pic>
        <p:nvPicPr>
          <p:cNvPr id="1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4950" y="2746375"/>
            <a:ext cx="4203700" cy="222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45463" y="4968875"/>
            <a:ext cx="25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DHT11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3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Suara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Modul</a:t>
            </a:r>
            <a:r>
              <a:rPr lang="en-US" dirty="0"/>
              <a:t> sensor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, switch,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. </a:t>
            </a:r>
            <a:r>
              <a:rPr lang="en-US" dirty="0" err="1"/>
              <a:t>Akurasinya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pemaka</a:t>
            </a:r>
            <a:r>
              <a:rPr lang="en-US" dirty="0"/>
              <a:t>- </a:t>
            </a:r>
            <a:r>
              <a:rPr lang="en-US" dirty="0" err="1"/>
              <a:t>ian</a:t>
            </a:r>
            <a:r>
              <a:rPr lang="en-US" dirty="0"/>
              <a:t>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mikrofon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input </a:t>
            </a:r>
            <a:r>
              <a:rPr lang="en-US" dirty="0" err="1"/>
              <a:t>ke</a:t>
            </a:r>
            <a:r>
              <a:rPr lang="en-US" dirty="0"/>
              <a:t> amplifier, peak </a:t>
            </a:r>
            <a:r>
              <a:rPr lang="en-US" dirty="0" err="1"/>
              <a:t>detektor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buffer. </a:t>
            </a:r>
            <a:r>
              <a:rPr lang="en-US" dirty="0" err="1"/>
              <a:t>Ketika</a:t>
            </a:r>
            <a:r>
              <a:rPr lang="en-US" dirty="0"/>
              <a:t> sensor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output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mikrokontroler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yang </a:t>
            </a:r>
            <a:r>
              <a:rPr lang="en-US" dirty="0" err="1"/>
              <a:t>diperlukan</a:t>
            </a:r>
            <a:r>
              <a:rPr lang="en-US" dirty="0"/>
              <a:t>. </a:t>
            </a:r>
            <a:r>
              <a:rPr lang="en-US" dirty="0" err="1"/>
              <a:t>Spe</a:t>
            </a:r>
            <a:r>
              <a:rPr lang="en-US" dirty="0"/>
              <a:t>- </a:t>
            </a:r>
            <a:r>
              <a:rPr lang="en-US" dirty="0" err="1"/>
              <a:t>sifikasinya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3.3V-5V, model output digital output (0 </a:t>
            </a:r>
            <a:r>
              <a:rPr lang="en-US" dirty="0" err="1"/>
              <a:t>dan</a:t>
            </a:r>
            <a:r>
              <a:rPr lang="en-US" dirty="0"/>
              <a:t> 1) </a:t>
            </a:r>
            <a:r>
              <a:rPr lang="en-US" dirty="0" err="1"/>
              <a:t>dan</a:t>
            </a:r>
            <a:r>
              <a:rPr lang="en-US" dirty="0"/>
              <a:t> analog output (0 </a:t>
            </a:r>
            <a:r>
              <a:rPr lang="en-US" dirty="0" err="1"/>
              <a:t>hingga</a:t>
            </a:r>
            <a:r>
              <a:rPr lang="en-US" dirty="0"/>
              <a:t> 255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8 bit</a:t>
            </a:r>
            <a:r>
              <a:rPr lang="en-US" dirty="0" smtClean="0"/>
              <a:t>)[</a:t>
            </a:r>
            <a:r>
              <a:rPr lang="en-US" dirty="0"/>
              <a:t>*</a:t>
            </a:r>
            <a:r>
              <a:rPr lang="en-US" dirty="0" smtClean="0"/>
              <a:t>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pPr>
              <a:spcBef>
                <a:spcPts val="200"/>
              </a:spcBef>
            </a:pPr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3.3V - 5.3V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AOUT </a:t>
            </a:r>
            <a:r>
              <a:rPr lang="en-US" dirty="0" err="1"/>
              <a:t>dengan</a:t>
            </a:r>
            <a:r>
              <a:rPr lang="en-US" dirty="0"/>
              <a:t> MCU.IO (analog output) 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• </a:t>
            </a:r>
            <a:r>
              <a:rPr lang="en-US" dirty="0"/>
              <a:t>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72668" y="5499761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2" charset="0"/>
              </a:rPr>
              <a:t>Hardware sensor </a:t>
            </a:r>
            <a:r>
              <a:rPr lang="en-US" dirty="0" err="1">
                <a:latin typeface="CMR12" charset="0"/>
              </a:rPr>
              <a:t>Suara</a:t>
            </a:r>
            <a:r>
              <a:rPr lang="en-US" dirty="0">
                <a:latin typeface="CMR1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4493" y="5684427"/>
            <a:ext cx="4966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/wiki/Sound Sensor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21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3334" y="2672410"/>
            <a:ext cx="4013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Hall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Sensor Hall 49E </a:t>
            </a:r>
            <a:r>
              <a:rPr lang="en-US" dirty="0" err="1"/>
              <a:t>adalah</a:t>
            </a:r>
            <a:r>
              <a:rPr lang="en-US" dirty="0"/>
              <a:t> sensor Hall linear yang universal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Tingkat </a:t>
            </a:r>
            <a:r>
              <a:rPr lang="en-US" dirty="0" err="1"/>
              <a:t>sinyal</a:t>
            </a:r>
            <a:r>
              <a:rPr lang="en-US" dirty="0"/>
              <a:t> output 49E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head yang </a:t>
            </a:r>
            <a:r>
              <a:rPr lang="en-US" dirty="0" err="1"/>
              <a:t>sensitif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</a:t>
            </a:r>
            <a:r>
              <a:rPr lang="en-US" dirty="0" err="1"/>
              <a:t>nol</a:t>
            </a:r>
            <a:r>
              <a:rPr lang="en-US" dirty="0"/>
              <a:t>, </a:t>
            </a:r>
            <a:r>
              <a:rPr lang="en-US" dirty="0" err="1"/>
              <a:t>tegangan</a:t>
            </a:r>
            <a:r>
              <a:rPr lang="en-US" dirty="0"/>
              <a:t> output </a:t>
            </a:r>
            <a:r>
              <a:rPr lang="en-US" dirty="0" err="1"/>
              <a:t>dari</a:t>
            </a:r>
            <a:r>
              <a:rPr lang="en-US" dirty="0"/>
              <a:t> 49E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suplai</a:t>
            </a:r>
            <a:r>
              <a:rPr lang="en-US" dirty="0"/>
              <a:t>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motor,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,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hall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2.3V - 5.3V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AOUT </a:t>
            </a:r>
            <a:r>
              <a:rPr lang="en-US" dirty="0" err="1"/>
              <a:t>dengan</a:t>
            </a:r>
            <a:r>
              <a:rPr lang="en-US" dirty="0"/>
              <a:t> MCU.IO (analog output) • 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2624681"/>
            <a:ext cx="4038600" cy="1892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8927" y="4639040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Hall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7341" y="5684427"/>
            <a:ext cx="477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/wiki/Hall Sensor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27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smtClean="0"/>
              <a:t>Laser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Sebuah</a:t>
            </a:r>
            <a:r>
              <a:rPr lang="en-US" dirty="0"/>
              <a:t> sensor laser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pemancar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. Di </a:t>
            </a:r>
            <a:r>
              <a:rPr lang="en-US" dirty="0" err="1"/>
              <a:t>pemancar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-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berosilasi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kejut</a:t>
            </a:r>
            <a:r>
              <a:rPr lang="en-US" dirty="0"/>
              <a:t> di </a:t>
            </a:r>
            <a:r>
              <a:rPr lang="en-US" dirty="0" err="1"/>
              <a:t>frekuensi</a:t>
            </a:r>
            <a:r>
              <a:rPr lang="en-US" dirty="0"/>
              <a:t> 180KHz.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diperkuat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transistor,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kejut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laser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berosilasi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ca- </a:t>
            </a:r>
            <a:r>
              <a:rPr lang="en-US" dirty="0" err="1"/>
              <a:t>haya</a:t>
            </a:r>
            <a:r>
              <a:rPr lang="en-US" dirty="0"/>
              <a:t> yang </a:t>
            </a:r>
            <a:r>
              <a:rPr lang="en-US" dirty="0" err="1"/>
              <a:t>dipantulkan</a:t>
            </a:r>
            <a:r>
              <a:rPr lang="en-US" dirty="0"/>
              <a:t>. </a:t>
            </a:r>
            <a:r>
              <a:rPr lang="en-US" dirty="0" err="1"/>
              <a:t>Sejak</a:t>
            </a:r>
            <a:r>
              <a:rPr lang="en-US" dirty="0"/>
              <a:t> sensor laser </a:t>
            </a:r>
            <a:r>
              <a:rPr lang="en-US" dirty="0" err="1"/>
              <a:t>mengadopsi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modulasi</a:t>
            </a:r>
            <a:r>
              <a:rPr lang="en-US" dirty="0"/>
              <a:t>,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yang </a:t>
            </a:r>
            <a:r>
              <a:rPr lang="en-US" dirty="0" err="1"/>
              <a:t>dipantulkan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halangan</a:t>
            </a:r>
            <a:r>
              <a:rPr lang="en-US" dirty="0"/>
              <a:t>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penghitung</a:t>
            </a:r>
            <a:r>
              <a:rPr lang="en-US" dirty="0"/>
              <a:t> di robot </a:t>
            </a:r>
            <a:r>
              <a:rPr lang="en-US" dirty="0" err="1"/>
              <a:t>pipa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ynag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rintangan</a:t>
            </a:r>
            <a:r>
              <a:rPr lang="en-US" dirty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laser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 smtClean="0"/>
              <a:t>: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2.5V - 5.0V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0" y="2693091"/>
            <a:ext cx="4064000" cy="151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1219" y="4312766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Laser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4804" y="5684427"/>
            <a:ext cx="488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/wiki/Laser Sensor </a:t>
            </a:r>
            <a:endParaRPr lang="en-US" dirty="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PIR(Passive Infra Red)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Sensor </a:t>
            </a:r>
            <a:r>
              <a:rPr lang="en-US" dirty="0" err="1"/>
              <a:t>gerak</a:t>
            </a:r>
            <a:r>
              <a:rPr lang="en-US" dirty="0"/>
              <a:t> PIR (Passive Infra Red) </a:t>
            </a:r>
            <a:r>
              <a:rPr lang="en-US" dirty="0" err="1"/>
              <a:t>adalah</a:t>
            </a:r>
            <a:r>
              <a:rPr lang="en-US" dirty="0"/>
              <a:t> sensor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pendeteksi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/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Sensor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smtClean="0"/>
              <a:t>pir[*]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simpel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diaplikasikan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PIR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input DC 5V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ger</a:t>
            </a:r>
            <a:r>
              <a:rPr lang="en-US" dirty="0"/>
              <a:t>-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5 meter.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,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LOW. Dan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HIGH.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/>
              <a:t> HIGH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0,5 </a:t>
            </a:r>
            <a:r>
              <a:rPr lang="en-US" dirty="0" err="1"/>
              <a:t>detik</a:t>
            </a:r>
            <a:r>
              <a:rPr lang="en-US" dirty="0"/>
              <a:t>. </a:t>
            </a:r>
            <a:r>
              <a:rPr lang="en-US" dirty="0" err="1"/>
              <a:t>Sensitifitas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PIR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5 meter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pendeteksi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PIR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GPIO.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PIR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3.0V - 5.0V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01219" y="4312766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2" charset="0"/>
              </a:rPr>
              <a:t>Hardware sensor </a:t>
            </a:r>
            <a:r>
              <a:rPr lang="en-US" dirty="0"/>
              <a:t>PIR </a:t>
            </a:r>
            <a:r>
              <a:rPr lang="en-US" dirty="0" smtClean="0">
                <a:latin typeface="CMR12" charset="0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836266"/>
            <a:ext cx="3200400" cy="2476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2447" y="5878564"/>
            <a:ext cx="8616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http://e-</a:t>
            </a:r>
            <a:r>
              <a:rPr lang="en-US" dirty="0" err="1">
                <a:latin typeface="CMR12" charset="0"/>
              </a:rPr>
              <a:t>belajarelektronika.com</a:t>
            </a:r>
            <a:r>
              <a:rPr lang="en-US" dirty="0">
                <a:latin typeface="CMR12" charset="0"/>
              </a:rPr>
              <a:t>/sensor-</a:t>
            </a:r>
            <a:r>
              <a:rPr lang="en-US" dirty="0" err="1">
                <a:latin typeface="CMR12" charset="0"/>
              </a:rPr>
              <a:t>gerak</a:t>
            </a:r>
            <a:r>
              <a:rPr lang="en-US" dirty="0">
                <a:latin typeface="CMR12" charset="0"/>
              </a:rPr>
              <a:t>-</a:t>
            </a:r>
            <a:r>
              <a:rPr lang="en-US" dirty="0" err="1">
                <a:latin typeface="CMR12" charset="0"/>
              </a:rPr>
              <a:t>pir</a:t>
            </a:r>
            <a:r>
              <a:rPr lang="en-US" dirty="0">
                <a:latin typeface="CMR12" charset="0"/>
              </a:rPr>
              <a:t>-passive-infra-red/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1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Ultrasonic (SRF02)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40233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Sensor </a:t>
            </a:r>
            <a:r>
              <a:rPr lang="en-US" dirty="0" err="1"/>
              <a:t>ultrasonik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sensor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memancar</a:t>
            </a:r>
            <a:r>
              <a:rPr lang="en-US" dirty="0"/>
              <a:t>-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pantulan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ultrasonik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20 kHz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20 </a:t>
            </a:r>
            <a:r>
              <a:rPr lang="en-US" dirty="0" err="1"/>
              <a:t>MHz.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ultra- </a:t>
            </a:r>
            <a:r>
              <a:rPr lang="en-US" dirty="0" err="1"/>
              <a:t>sonik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medium yang </a:t>
            </a:r>
            <a:r>
              <a:rPr lang="en-US" dirty="0" err="1"/>
              <a:t>dilalui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kerapatan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fasa</a:t>
            </a:r>
            <a:r>
              <a:rPr lang="en-US" dirty="0"/>
              <a:t> gas,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[58].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- </a:t>
            </a:r>
            <a:r>
              <a:rPr lang="en-US" dirty="0" err="1"/>
              <a:t>trasonik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: </a:t>
            </a:r>
          </a:p>
          <a:p>
            <a:r>
              <a:rPr lang="en-US" dirty="0"/>
              <a:t>s = </a:t>
            </a:r>
            <a:r>
              <a:rPr lang="en-US" dirty="0" err="1"/>
              <a:t>v.t</a:t>
            </a:r>
            <a:r>
              <a:rPr lang="en-US" dirty="0"/>
              <a:t>/2 </a:t>
            </a:r>
          </a:p>
          <a:p>
            <a:pPr algn="just"/>
            <a:r>
              <a:rPr lang="en-US" dirty="0" err="1"/>
              <a:t>Gelombang</a:t>
            </a:r>
            <a:r>
              <a:rPr lang="en-US" dirty="0"/>
              <a:t> yang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komparator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binary.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sensor </a:t>
            </a:r>
            <a:r>
              <a:rPr lang="en-US" dirty="0" err="1"/>
              <a:t>ultrasonik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didepan</a:t>
            </a:r>
            <a:r>
              <a:rPr lang="en-US" dirty="0"/>
              <a:t> sensor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sensor </a:t>
            </a:r>
            <a:r>
              <a:rPr lang="en-US" dirty="0" err="1"/>
              <a:t>ultrasonik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: smart robot,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selam</a:t>
            </a:r>
            <a:r>
              <a:rPr lang="en-US" dirty="0"/>
              <a:t>. SRF02 </a:t>
            </a:r>
            <a:r>
              <a:rPr lang="en-US" dirty="0" err="1"/>
              <a:t>adalah</a:t>
            </a:r>
            <a:r>
              <a:rPr lang="en-US" dirty="0"/>
              <a:t> sensor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single </a:t>
            </a:r>
            <a:r>
              <a:rPr lang="en-US" dirty="0" err="1"/>
              <a:t>tranducer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pcb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sensor </a:t>
            </a:r>
            <a:r>
              <a:rPr lang="en-US" dirty="0" err="1"/>
              <a:t>ultrasonik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detail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[**].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I2C </a:t>
            </a:r>
            <a:r>
              <a:rPr lang="en-US" dirty="0" err="1"/>
              <a:t>pada</a:t>
            </a:r>
            <a:r>
              <a:rPr lang="en-US" dirty="0"/>
              <a:t> pin 2,3. </a:t>
            </a:r>
            <a:r>
              <a:rPr lang="en-US" dirty="0" err="1"/>
              <a:t>Alamat</a:t>
            </a:r>
            <a:r>
              <a:rPr lang="en-US" dirty="0"/>
              <a:t> default I2C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0xE0.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5977467"/>
            <a:ext cx="9440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2" charset="0"/>
              </a:rPr>
              <a:t>[**]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tokosuperelectronics.com</a:t>
            </a:r>
            <a:r>
              <a:rPr lang="en-US" dirty="0">
                <a:latin typeface="CMR12" charset="0"/>
              </a:rPr>
              <a:t>/sensor-ultrasonic-srf02-murah-sensosr- jarak-srf02/ </a:t>
            </a:r>
            <a:endParaRPr lang="en-US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80" y="5515802"/>
            <a:ext cx="971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akucintaelektronika.blogspot.co.id</a:t>
            </a:r>
            <a:r>
              <a:rPr lang="en-US" dirty="0">
                <a:latin typeface="CMR12" charset="0"/>
              </a:rPr>
              <a:t>/2012/10/</a:t>
            </a:r>
            <a:r>
              <a:rPr lang="en-US" dirty="0" err="1">
                <a:latin typeface="CMR12" charset="0"/>
              </a:rPr>
              <a:t>apa</a:t>
            </a:r>
            <a:r>
              <a:rPr lang="en-US" dirty="0">
                <a:latin typeface="CMR12" charset="0"/>
              </a:rPr>
              <a:t>-</a:t>
            </a:r>
            <a:r>
              <a:rPr lang="en-US" dirty="0" err="1">
                <a:latin typeface="CMR12" charset="0"/>
              </a:rPr>
              <a:t>sih</a:t>
            </a:r>
            <a:r>
              <a:rPr lang="en-US" dirty="0">
                <a:latin typeface="CMR12" charset="0"/>
              </a:rPr>
              <a:t>-sensor- ultra-sonic-</a:t>
            </a:r>
            <a:r>
              <a:rPr lang="en-US" dirty="0" err="1">
                <a:latin typeface="CMR12" charset="0"/>
              </a:rPr>
              <a:t>itu.html</a:t>
            </a:r>
            <a:r>
              <a:rPr lang="en-US" dirty="0">
                <a:latin typeface="CMR12" charset="0"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0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Warna</a:t>
            </a:r>
            <a:r>
              <a:rPr lang="en-US" dirty="0"/>
              <a:t>(Color)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40233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Sensor </a:t>
            </a:r>
            <a:r>
              <a:rPr lang="en-US" dirty="0" err="1"/>
              <a:t>Warna</a:t>
            </a:r>
            <a:r>
              <a:rPr lang="en-US" dirty="0"/>
              <a:t> (Color Sensor) </a:t>
            </a:r>
            <a:r>
              <a:rPr lang="en-US" dirty="0" err="1"/>
              <a:t>adalah</a:t>
            </a:r>
            <a:r>
              <a:rPr lang="en-US" dirty="0"/>
              <a:t> sensor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mendetesi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RGB. </a:t>
            </a:r>
            <a:r>
              <a:rPr lang="en-US" dirty="0" err="1"/>
              <a:t>Modul</a:t>
            </a:r>
            <a:r>
              <a:rPr lang="en-US" dirty="0"/>
              <a:t> sensor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chip TCS3200.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photodiode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pengkonversi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 </a:t>
            </a:r>
          </a:p>
          <a:p>
            <a:r>
              <a:rPr lang="en-US" dirty="0"/>
              <a:t>Photodiode </a:t>
            </a:r>
            <a:r>
              <a:rPr lang="en-US" dirty="0" err="1"/>
              <a:t>pada</a:t>
            </a:r>
            <a:r>
              <a:rPr lang="en-US" dirty="0"/>
              <a:t> IC TC3200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array 8x8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konfig</a:t>
            </a:r>
            <a:r>
              <a:rPr lang="en-US" dirty="0"/>
              <a:t>- </a:t>
            </a:r>
            <a:r>
              <a:rPr lang="en-US" dirty="0" err="1"/>
              <a:t>urasi</a:t>
            </a:r>
            <a:r>
              <a:rPr lang="en-US" dirty="0"/>
              <a:t>: 16 photodiode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menfilter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, 16 photodiode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memfilter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, 16 photodiode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memfilter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16 photodiode </a:t>
            </a:r>
            <a:r>
              <a:rPr lang="en-US" dirty="0" err="1"/>
              <a:t>tanpa</a:t>
            </a:r>
            <a:r>
              <a:rPr lang="en-US" dirty="0"/>
              <a:t> filter. </a:t>
            </a:r>
            <a:r>
              <a:rPr lang="en-US" dirty="0" err="1"/>
              <a:t>Kelompok</a:t>
            </a:r>
            <a:r>
              <a:rPr lang="en-US" dirty="0"/>
              <a:t> photodiode mana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bias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kaki </a:t>
            </a:r>
            <a:r>
              <a:rPr lang="en-US" dirty="0" err="1"/>
              <a:t>selektor</a:t>
            </a:r>
            <a:r>
              <a:rPr lang="en-US" dirty="0"/>
              <a:t> S2 </a:t>
            </a:r>
            <a:r>
              <a:rPr lang="en-US" dirty="0" err="1"/>
              <a:t>dan</a:t>
            </a:r>
            <a:r>
              <a:rPr lang="en-US" dirty="0"/>
              <a:t> S3.Photodiode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yang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yang </a:t>
            </a:r>
            <a:r>
              <a:rPr lang="en-US" dirty="0" err="1"/>
              <a:t>menimpa</a:t>
            </a:r>
            <a:r>
              <a:rPr lang="en-US" dirty="0"/>
              <a:t>- </a:t>
            </a:r>
            <a:r>
              <a:rPr lang="en-US" dirty="0" err="1"/>
              <a:t>nya</a:t>
            </a:r>
            <a:r>
              <a:rPr lang="en-US" dirty="0"/>
              <a:t>.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dikonversikan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. </a:t>
            </a:r>
            <a:r>
              <a:rPr lang="en-US" dirty="0" err="1"/>
              <a:t>Frekuensi</a:t>
            </a:r>
            <a:r>
              <a:rPr lang="en-US" dirty="0"/>
              <a:t> Output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diskala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kaki </a:t>
            </a:r>
            <a:r>
              <a:rPr lang="en-US" dirty="0" err="1"/>
              <a:t>selektor</a:t>
            </a:r>
            <a:r>
              <a:rPr lang="en-US" dirty="0"/>
              <a:t> S0 </a:t>
            </a:r>
            <a:r>
              <a:rPr lang="en-US" dirty="0" err="1"/>
              <a:t>dan</a:t>
            </a:r>
            <a:r>
              <a:rPr lang="en-US" dirty="0"/>
              <a:t> S1.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program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RGB </a:t>
            </a:r>
            <a:r>
              <a:rPr lang="en-US" dirty="0" err="1"/>
              <a:t>adalah</a:t>
            </a:r>
            <a:r>
              <a:rPr lang="en-US" dirty="0"/>
              <a:t> program </a:t>
            </a:r>
            <a:r>
              <a:rPr lang="en-US" dirty="0" err="1"/>
              <a:t>penghitung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 </a:t>
            </a:r>
          </a:p>
          <a:p>
            <a:r>
              <a:rPr lang="en-US" dirty="0"/>
              <a:t>TCS3200D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filter: filter </a:t>
            </a:r>
            <a:r>
              <a:rPr lang="en-US" dirty="0" err="1"/>
              <a:t>merah</a:t>
            </a:r>
            <a:r>
              <a:rPr lang="en-US" dirty="0"/>
              <a:t>, filter </a:t>
            </a:r>
            <a:r>
              <a:rPr lang="en-US" dirty="0" err="1"/>
              <a:t>hijau</a:t>
            </a:r>
            <a:r>
              <a:rPr lang="en-US" dirty="0"/>
              <a:t>, filter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filter. </a:t>
            </a:r>
            <a:r>
              <a:rPr lang="en-US" dirty="0" err="1"/>
              <a:t>Ketika</a:t>
            </a:r>
            <a:r>
              <a:rPr lang="en-US" dirty="0"/>
              <a:t> sensor </a:t>
            </a:r>
            <a:r>
              <a:rPr lang="en-US" dirty="0" err="1"/>
              <a:t>diterangi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filter (</a:t>
            </a:r>
            <a:r>
              <a:rPr lang="en-US" dirty="0" err="1"/>
              <a:t>biru</a:t>
            </a:r>
            <a:r>
              <a:rPr lang="en-US" dirty="0"/>
              <a:t>, </a:t>
            </a:r>
            <a:r>
              <a:rPr lang="en-US" dirty="0" err="1"/>
              <a:t>hijau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input </a:t>
            </a:r>
            <a:r>
              <a:rPr lang="en-US" dirty="0" err="1"/>
              <a:t>logika</a:t>
            </a:r>
            <a:r>
              <a:rPr lang="en-US" dirty="0"/>
              <a:t>, S2 </a:t>
            </a:r>
            <a:r>
              <a:rPr lang="en-US" dirty="0" err="1"/>
              <a:t>dan</a:t>
            </a:r>
            <a:r>
              <a:rPr lang="en-US" dirty="0"/>
              <a:t> S3. </a:t>
            </a:r>
          </a:p>
          <a:p>
            <a:r>
              <a:rPr lang="en-US" dirty="0" smtClean="0"/>
              <a:t>Output TCS3200D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persegi</a:t>
            </a:r>
            <a:r>
              <a:rPr lang="en-US" dirty="0" smtClean="0"/>
              <a:t> (50% duty cycle)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. </a:t>
            </a:r>
            <a:r>
              <a:rPr lang="en-US" dirty="0" err="1" smtClean="0"/>
              <a:t>Frekuensi</a:t>
            </a:r>
            <a:r>
              <a:rPr lang="en-US" dirty="0" smtClean="0"/>
              <a:t> output </a:t>
            </a:r>
            <a:r>
              <a:rPr lang="en-US" dirty="0" err="1" smtClean="0"/>
              <a:t>khas</a:t>
            </a:r>
            <a:r>
              <a:rPr lang="en-US" dirty="0" smtClean="0"/>
              <a:t> TCS3200D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range 2Hz </a:t>
            </a:r>
            <a:r>
              <a:rPr lang="en-US" dirty="0" err="1" smtClean="0"/>
              <a:t>sampai</a:t>
            </a:r>
            <a:r>
              <a:rPr lang="en-US" dirty="0" smtClean="0"/>
              <a:t> 500KHz.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100%, 20%, </a:t>
            </a:r>
            <a:r>
              <a:rPr lang="en-US" dirty="0" err="1" smtClean="0"/>
              <a:t>dan</a:t>
            </a:r>
            <a:r>
              <a:rPr lang="en-US" dirty="0" smtClean="0"/>
              <a:t> 2%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output yang </a:t>
            </a:r>
            <a:r>
              <a:rPr lang="en-US" dirty="0" err="1" smtClean="0"/>
              <a:t>diprogram</a:t>
            </a:r>
            <a:r>
              <a:rPr lang="en-US" dirty="0" smtClean="0"/>
              <a:t>, S0 </a:t>
            </a:r>
            <a:r>
              <a:rPr lang="en-US" dirty="0" err="1" smtClean="0"/>
              <a:t>dan</a:t>
            </a:r>
            <a:r>
              <a:rPr lang="en-US" dirty="0" smtClean="0"/>
              <a:t> S1,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ditunjukan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Warna</a:t>
            </a:r>
            <a:r>
              <a:rPr lang="en-US" dirty="0"/>
              <a:t>(Color)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763874" cy="40233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Aplikasi</a:t>
            </a:r>
            <a:r>
              <a:rPr lang="en-US" dirty="0"/>
              <a:t> sensor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penyortiran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in- </a:t>
            </a:r>
            <a:r>
              <a:rPr lang="en-US" dirty="0" err="1"/>
              <a:t>duksi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, </a:t>
            </a:r>
            <a:r>
              <a:rPr lang="en-US" dirty="0" err="1"/>
              <a:t>pembacaaan</a:t>
            </a:r>
            <a:r>
              <a:rPr lang="en-US" dirty="0"/>
              <a:t> </a:t>
            </a:r>
            <a:r>
              <a:rPr lang="en-US" dirty="0" err="1"/>
              <a:t>srip</a:t>
            </a:r>
            <a:r>
              <a:rPr lang="en-US" dirty="0"/>
              <a:t> test,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interfacenya</a:t>
            </a:r>
            <a:r>
              <a:rPr lang="en-US" dirty="0"/>
              <a:t> </a:t>
            </a:r>
            <a:r>
              <a:rPr lang="en-US" dirty="0" err="1"/>
              <a:t>ditunjukan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[26].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2.7V - 5.5V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LED </a:t>
            </a:r>
            <a:r>
              <a:rPr lang="en-US" dirty="0" err="1"/>
              <a:t>dengan</a:t>
            </a:r>
            <a:r>
              <a:rPr lang="en-US" dirty="0"/>
              <a:t> MCU.IO (controlling the 4 white LEDs)</a:t>
            </a:r>
            <a:br>
              <a:rPr lang="en-US" dirty="0"/>
            </a:br>
            <a:r>
              <a:rPr lang="en-US" dirty="0"/>
              <a:t>• OUT </a:t>
            </a:r>
            <a:r>
              <a:rPr lang="en-US" dirty="0" err="1"/>
              <a:t>dengan</a:t>
            </a:r>
            <a:r>
              <a:rPr lang="en-US" dirty="0"/>
              <a:t> MCU.IO (RGB color output frequency)</a:t>
            </a:r>
            <a:br>
              <a:rPr lang="en-US" dirty="0"/>
            </a:br>
            <a:r>
              <a:rPr lang="en-US" dirty="0"/>
              <a:t>• S0/S1 </a:t>
            </a:r>
            <a:r>
              <a:rPr lang="en-US" dirty="0" err="1"/>
              <a:t>dengan</a:t>
            </a:r>
            <a:r>
              <a:rPr lang="en-US" dirty="0"/>
              <a:t> MCU.IO (Output frequency scaling selection inputs) • S2/S3 </a:t>
            </a:r>
            <a:r>
              <a:rPr lang="en-US" dirty="0" err="1"/>
              <a:t>dengan</a:t>
            </a:r>
            <a:r>
              <a:rPr lang="en-US" dirty="0"/>
              <a:t> MCU.IO (Photodiode type selection inputs)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2171" y="1845734"/>
            <a:ext cx="3165992" cy="1710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85466" y="3556549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SRF02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71" y="3901717"/>
            <a:ext cx="3527186" cy="1872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09607" y="5720906"/>
            <a:ext cx="245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2" charset="0"/>
              </a:rPr>
              <a:t>Hardware sensor </a:t>
            </a:r>
            <a:r>
              <a:rPr lang="en-US" dirty="0" err="1">
                <a:latin typeface="CMR12" charset="0"/>
              </a:rPr>
              <a:t>Warna</a:t>
            </a:r>
            <a:r>
              <a:rPr lang="en-US" dirty="0">
                <a:latin typeface="CMR12" charset="0"/>
              </a:rPr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kemiringan</a:t>
            </a:r>
            <a:r>
              <a:rPr lang="en-US" dirty="0"/>
              <a:t> (Tilt Sensor)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Sensor </a:t>
            </a:r>
            <a:r>
              <a:rPr lang="en-US" dirty="0" err="1"/>
              <a:t>kemiringan</a:t>
            </a:r>
            <a:r>
              <a:rPr lang="en-US" dirty="0"/>
              <a:t> (tilt sensor) </a:t>
            </a:r>
            <a:r>
              <a:rPr lang="en-US" dirty="0" err="1"/>
              <a:t>atau</a:t>
            </a:r>
            <a:r>
              <a:rPr lang="en-US" dirty="0"/>
              <a:t> vibrating sensor </a:t>
            </a:r>
            <a:r>
              <a:rPr lang="en-US" dirty="0" err="1"/>
              <a:t>Waveshare</a:t>
            </a:r>
            <a:r>
              <a:rPr lang="en-US" dirty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hakekatnya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switch mercury.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tilting </a:t>
            </a:r>
            <a:r>
              <a:rPr lang="en-US" dirty="0" err="1"/>
              <a:t>atau</a:t>
            </a:r>
            <a:r>
              <a:rPr lang="en-US" dirty="0"/>
              <a:t> vibrating, sensor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switch </a:t>
            </a:r>
            <a:r>
              <a:rPr lang="en-US" dirty="0" err="1" smtClean="0"/>
              <a:t>membuka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menutup</a:t>
            </a:r>
            <a:r>
              <a:rPr lang="en-US" dirty="0"/>
              <a:t>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diaplikasikan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getaran</a:t>
            </a:r>
            <a:r>
              <a:rPr lang="en-US" dirty="0"/>
              <a:t>(vibrating), alarm anti </a:t>
            </a:r>
            <a:r>
              <a:rPr lang="en-US" dirty="0" err="1"/>
              <a:t>pencuri</a:t>
            </a:r>
            <a:r>
              <a:rPr lang="en-US" dirty="0"/>
              <a:t>, smart car, electronic building block, </a:t>
            </a:r>
            <a:r>
              <a:rPr lang="en-US" dirty="0" err="1"/>
              <a:t>dsb</a:t>
            </a:r>
            <a:r>
              <a:rPr lang="en-US" dirty="0"/>
              <a:t>. </a:t>
            </a:r>
            <a:r>
              <a:rPr lang="en-US" dirty="0" err="1"/>
              <a:t>Spesifikasinya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: 3-5.5 V</a:t>
            </a:r>
            <a:br>
              <a:rPr lang="en-US" dirty="0"/>
            </a:br>
            <a:r>
              <a:rPr lang="en-US" dirty="0"/>
              <a:t>2. Type Output: TTL level output 3. Dimension: 2.10 mm x 13.0 mm </a:t>
            </a:r>
          </a:p>
          <a:p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interfacenya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sensor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bergetar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miring.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sensor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tilt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3.0V - 5.5V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0582" y="1997179"/>
            <a:ext cx="4102100" cy="264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1942" y="4733873"/>
            <a:ext cx="2179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Tilt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7280" y="5608135"/>
            <a:ext cx="4701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/wiki/Tilt Sensor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Rotasi</a:t>
            </a:r>
            <a:r>
              <a:rPr lang="en-US" dirty="0"/>
              <a:t> (Rotation Sensor)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Sensor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Waveshare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memliki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men- </a:t>
            </a:r>
            <a:r>
              <a:rPr lang="en-US" dirty="0" err="1"/>
              <a:t>erjemahkan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rotary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/>
              <a:t> digital yang </a:t>
            </a:r>
            <a:r>
              <a:rPr lang="en-US" dirty="0" err="1" smtClean="0"/>
              <a:t>berurutan</a:t>
            </a:r>
            <a:r>
              <a:rPr lang="en-US" dirty="0"/>
              <a:t>.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searah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jam.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potensiometer</a:t>
            </a:r>
            <a:r>
              <a:rPr lang="en-US" dirty="0"/>
              <a:t>, </a:t>
            </a:r>
            <a:r>
              <a:rPr lang="en-US" dirty="0" err="1"/>
              <a:t>meja</a:t>
            </a:r>
            <a:r>
              <a:rPr lang="en-US" dirty="0"/>
              <a:t> rotary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</a:t>
            </a:r>
            <a:r>
              <a:rPr lang="en-US" dirty="0"/>
              <a:t>- </a:t>
            </a:r>
            <a:r>
              <a:rPr lang="en-US" dirty="0" err="1"/>
              <a:t>liki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reset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me-reset counter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, restart </a:t>
            </a:r>
            <a:r>
              <a:rPr lang="en-US" dirty="0" err="1"/>
              <a:t>pada</a:t>
            </a:r>
            <a:r>
              <a:rPr lang="en-US" dirty="0"/>
              <a:t> 0.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di- </a:t>
            </a:r>
            <a:r>
              <a:rPr lang="en-US" dirty="0" err="1"/>
              <a:t>aplikasikan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>
              <a:spcBef>
                <a:spcPts val="200"/>
              </a:spcBef>
            </a:pPr>
            <a:r>
              <a:rPr lang="en-US" dirty="0"/>
              <a:t>1. Voltage </a:t>
            </a:r>
            <a:r>
              <a:rPr lang="en-US" dirty="0" err="1"/>
              <a:t>operasi</a:t>
            </a:r>
            <a:r>
              <a:rPr lang="en-US" dirty="0"/>
              <a:t>: 3-5.3 V </a:t>
            </a:r>
          </a:p>
          <a:p>
            <a:pPr>
              <a:spcBef>
                <a:spcPts val="200"/>
              </a:spcBef>
            </a:pPr>
            <a:r>
              <a:rPr lang="en-US" dirty="0"/>
              <a:t>2.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/>
              <a:t> per </a:t>
            </a:r>
            <a:r>
              <a:rPr lang="en-US" dirty="0" err="1"/>
              <a:t>putaran</a:t>
            </a:r>
            <a:r>
              <a:rPr lang="en-US" dirty="0"/>
              <a:t>: 15 </a:t>
            </a:r>
            <a:r>
              <a:rPr lang="en-US" dirty="0" err="1"/>
              <a:t>Pulsa</a:t>
            </a:r>
            <a:r>
              <a:rPr lang="en-US" dirty="0"/>
              <a:t> </a:t>
            </a:r>
          </a:p>
          <a:p>
            <a:pPr>
              <a:spcBef>
                <a:spcPts val="200"/>
              </a:spcBef>
            </a:pPr>
            <a:r>
              <a:rPr lang="en-US" dirty="0"/>
              <a:t>3. </a:t>
            </a:r>
            <a:r>
              <a:rPr lang="en-US" dirty="0" err="1"/>
              <a:t>Dimensi</a:t>
            </a:r>
            <a:r>
              <a:rPr lang="en-US" dirty="0"/>
              <a:t>: 32 x 15 mm </a:t>
            </a:r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interfacenya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rotary encoder </a:t>
            </a:r>
            <a:r>
              <a:rPr lang="en-US" dirty="0" err="1"/>
              <a:t>dalam</a:t>
            </a:r>
            <a:r>
              <a:rPr lang="en-US" dirty="0"/>
              <a:t> sensor: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searah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jam,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jam, </a:t>
            </a:r>
            <a:r>
              <a:rPr lang="en-US" dirty="0" err="1"/>
              <a:t>dan</a:t>
            </a:r>
            <a:r>
              <a:rPr lang="en-US" dirty="0"/>
              <a:t> reset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. Serial output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[28].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</a:t>
            </a:r>
            <a:r>
              <a:rPr lang="en-US" dirty="0"/>
              <a:t>- </a:t>
            </a:r>
            <a:r>
              <a:rPr lang="en-US" dirty="0" err="1"/>
              <a:t>nakan</a:t>
            </a:r>
            <a:r>
              <a:rPr lang="en-US" dirty="0"/>
              <a:t> sensor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3.3V - 5.3V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SW </a:t>
            </a:r>
            <a:r>
              <a:rPr lang="en-US" dirty="0" err="1"/>
              <a:t>dengan</a:t>
            </a:r>
            <a:r>
              <a:rPr lang="en-US" dirty="0"/>
              <a:t> MCU.IO (encoder button status) • SIB </a:t>
            </a:r>
            <a:r>
              <a:rPr lang="en-US" dirty="0" err="1"/>
              <a:t>dengan</a:t>
            </a:r>
            <a:r>
              <a:rPr lang="en-US" dirty="0"/>
              <a:t> MCU.IO (output status)</a:t>
            </a:r>
            <a:br>
              <a:rPr lang="en-US" dirty="0"/>
            </a:br>
            <a:r>
              <a:rPr lang="en-US" dirty="0"/>
              <a:t>• SIA </a:t>
            </a:r>
            <a:r>
              <a:rPr lang="en-US" dirty="0" err="1"/>
              <a:t>dengan</a:t>
            </a:r>
            <a:r>
              <a:rPr lang="en-US" dirty="0"/>
              <a:t> MCU.IO (output status)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1052" y="1979690"/>
            <a:ext cx="4051300" cy="29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2649" y="4983754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2" charset="0"/>
              </a:rPr>
              <a:t>Hardware sensor </a:t>
            </a:r>
            <a:r>
              <a:rPr lang="en-US" dirty="0" err="1">
                <a:latin typeface="CMR12" charset="0"/>
              </a:rPr>
              <a:t>Rotasi</a:t>
            </a:r>
            <a:r>
              <a:rPr lang="en-US" dirty="0">
                <a:latin typeface="CMR12" charset="0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Akusisi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98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Reflektif</a:t>
            </a:r>
            <a:r>
              <a:rPr lang="en-US" dirty="0"/>
              <a:t> Infrared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40233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Sensor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Waveshare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: </a:t>
            </a:r>
            <a:r>
              <a:rPr lang="en-US" dirty="0" err="1"/>
              <a:t>pemancar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. </a:t>
            </a:r>
            <a:r>
              <a:rPr lang="en-US" dirty="0" err="1"/>
              <a:t>Pemancar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array LED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luminophor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PN yang </a:t>
            </a:r>
            <a:r>
              <a:rPr lang="en-US" dirty="0" err="1"/>
              <a:t>ter</a:t>
            </a:r>
            <a:r>
              <a:rPr lang="en-US" dirty="0"/>
              <a:t>-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yang bi- </a:t>
            </a:r>
            <a:r>
              <a:rPr lang="en-US" dirty="0" err="1"/>
              <a:t>asanya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GaAs.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persimpangan</a:t>
            </a:r>
            <a:r>
              <a:rPr lang="en-US" dirty="0"/>
              <a:t> PN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tegan</a:t>
            </a:r>
            <a:r>
              <a:rPr lang="en-US" dirty="0"/>
              <a:t>- </a:t>
            </a:r>
            <a:r>
              <a:rPr lang="en-US" dirty="0" err="1"/>
              <a:t>gan</a:t>
            </a:r>
            <a:r>
              <a:rPr lang="en-US" dirty="0"/>
              <a:t> bias </a:t>
            </a:r>
            <a:r>
              <a:rPr lang="en-US" dirty="0" err="1"/>
              <a:t>maju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830nm-950nm.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infram</a:t>
            </a:r>
            <a:r>
              <a:rPr lang="en-US" dirty="0"/>
              <a:t>- </a:t>
            </a:r>
            <a:r>
              <a:rPr lang="en-US" dirty="0" err="1"/>
              <a:t>erah</a:t>
            </a:r>
            <a:r>
              <a:rPr lang="en-US" dirty="0"/>
              <a:t> yang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disuntikkan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. </a:t>
            </a:r>
            <a:r>
              <a:rPr lang="en-US" dirty="0" err="1"/>
              <a:t>Penerima</a:t>
            </a:r>
            <a:r>
              <a:rPr lang="en-US" dirty="0"/>
              <a:t> in- </a:t>
            </a:r>
            <a:r>
              <a:rPr lang="en-US" dirty="0" err="1"/>
              <a:t>framerah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semikonduktor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ca-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 Dan </a:t>
            </a:r>
            <a:r>
              <a:rPr lang="en-US" dirty="0" err="1"/>
              <a:t>komponen</a:t>
            </a:r>
            <a:r>
              <a:rPr lang="en-US" dirty="0"/>
              <a:t> inti </a:t>
            </a:r>
            <a:r>
              <a:rPr lang="en-US" dirty="0" err="1"/>
              <a:t>darinya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persimpangan</a:t>
            </a:r>
            <a:r>
              <a:rPr lang="en-US" dirty="0"/>
              <a:t> PN yang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khusus.Persimpangan</a:t>
            </a:r>
            <a:r>
              <a:rPr lang="en-US" dirty="0"/>
              <a:t> </a:t>
            </a:r>
            <a:r>
              <a:rPr lang="en-US" dirty="0" smtClean="0"/>
              <a:t>PN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inframerah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. </a:t>
            </a:r>
            <a:r>
              <a:rPr lang="en-US" dirty="0" err="1"/>
              <a:t>Fiturnya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dirty="0" err="1"/>
              <a:t>Jenis</a:t>
            </a:r>
            <a:r>
              <a:rPr lang="en-US" dirty="0"/>
              <a:t> sensor: ST188</a:t>
            </a:r>
            <a:br>
              <a:rPr lang="en-US" dirty="0"/>
            </a:br>
            <a:r>
              <a:rPr lang="en-US" dirty="0"/>
              <a:t>2. Chip </a:t>
            </a:r>
            <a:r>
              <a:rPr lang="en-US" dirty="0" err="1"/>
              <a:t>komparator</a:t>
            </a:r>
            <a:r>
              <a:rPr lang="en-US" dirty="0"/>
              <a:t> tegangan:LM393 3. </a:t>
            </a:r>
            <a:r>
              <a:rPr lang="en-US" dirty="0" err="1"/>
              <a:t>Tegangan</a:t>
            </a:r>
            <a:r>
              <a:rPr lang="en-US" dirty="0"/>
              <a:t> Operasi:3-5.3 V</a:t>
            </a:r>
            <a:br>
              <a:rPr lang="en-US" dirty="0"/>
            </a:br>
            <a:r>
              <a:rPr lang="en-US" dirty="0"/>
              <a:t>4. Dimensi:30.2 x 11.9 mm 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Reflektif</a:t>
            </a:r>
            <a:r>
              <a:rPr lang="en-US" dirty="0"/>
              <a:t> Infrared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robot </a:t>
            </a:r>
            <a:r>
              <a:rPr lang="en-US" dirty="0" err="1"/>
              <a:t>cerdas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penghindar</a:t>
            </a:r>
            <a:r>
              <a:rPr lang="en-US" dirty="0"/>
              <a:t> </a:t>
            </a:r>
            <a:r>
              <a:rPr lang="en-US" dirty="0" err="1" smtClean="0"/>
              <a:t>bencana</a:t>
            </a:r>
            <a:r>
              <a:rPr lang="en-US" dirty="0"/>
              <a:t>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penghitung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pipa</a:t>
            </a:r>
            <a:r>
              <a:rPr lang="en-US" dirty="0"/>
              <a:t>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pengikut</a:t>
            </a:r>
            <a:r>
              <a:rPr lang="en-US" dirty="0"/>
              <a:t> </a:t>
            </a:r>
            <a:r>
              <a:rPr lang="en-US" dirty="0" err="1"/>
              <a:t>jejak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interfacennya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terdeteksi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.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sensor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penghalang</a:t>
            </a:r>
            <a:r>
              <a:rPr lang="en-US" dirty="0"/>
              <a:t>.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sensor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penghalang</a:t>
            </a:r>
            <a:r>
              <a:rPr lang="en-US" dirty="0"/>
              <a:t>. Juga,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output serial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sensor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penghalang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</a:t>
            </a:r>
            <a:r>
              <a:rPr lang="en-US" dirty="0" err="1"/>
              <a:t>reflektif</a:t>
            </a:r>
            <a:r>
              <a:rPr lang="en-US" dirty="0"/>
              <a:t> infrared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3.0V - 5.3V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AOUT </a:t>
            </a:r>
            <a:r>
              <a:rPr lang="en-US" dirty="0" err="1"/>
              <a:t>dengan</a:t>
            </a:r>
            <a:r>
              <a:rPr lang="en-US" dirty="0"/>
              <a:t> MCU.IO (analog output) • 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0760" y="2407118"/>
            <a:ext cx="4102100" cy="170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9019" y="4444477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2" charset="0"/>
              </a:rPr>
              <a:t>Hardware sensor </a:t>
            </a:r>
            <a:r>
              <a:rPr lang="en-US" dirty="0" err="1">
                <a:latin typeface="CMR12" charset="0"/>
              </a:rPr>
              <a:t>Reflektif</a:t>
            </a:r>
            <a:r>
              <a:rPr lang="en-US" dirty="0">
                <a:latin typeface="CMR12" charset="0"/>
              </a:rPr>
              <a:t> Infrared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9818" y="5684427"/>
            <a:ext cx="5575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/wiki/Infrared Reflective Sensor </a:t>
            </a:r>
            <a:endParaRPr lang="en-US" dirty="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Moisture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amplifikasi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transistor. </a:t>
            </a:r>
            <a:r>
              <a:rPr lang="en-US" dirty="0" err="1"/>
              <a:t>Ketika</a:t>
            </a:r>
            <a:r>
              <a:rPr lang="en-US" dirty="0"/>
              <a:t> air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mengalirkan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ground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catu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basis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en-US" dirty="0"/>
              <a:t>- tor.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,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amplifikasi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kolektor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di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AD converter.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air </a:t>
            </a:r>
            <a:r>
              <a:rPr lang="en-US" dirty="0" err="1"/>
              <a:t>otoma</a:t>
            </a:r>
            <a:r>
              <a:rPr lang="en-US" dirty="0"/>
              <a:t>- tis, </a:t>
            </a:r>
            <a:r>
              <a:rPr lang="en-US" dirty="0" err="1"/>
              <a:t>pendeteksi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: 2-5 V</a:t>
            </a:r>
            <a:br>
              <a:rPr lang="en-US" dirty="0"/>
            </a:br>
            <a:r>
              <a:rPr lang="en-US" dirty="0"/>
              <a:t>2. Type Output: Analog Output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Kedalaman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dideteksi:38mm 4. Dimensi:20 x 51 mm </a:t>
            </a:r>
          </a:p>
          <a:p>
            <a:r>
              <a:rPr lang="en-US" dirty="0"/>
              <a:t>Cara </a:t>
            </a:r>
            <a:r>
              <a:rPr lang="en-US" dirty="0" err="1"/>
              <a:t>menggunakannya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sensor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 smtClean="0"/>
              <a:t>diberikan</a:t>
            </a:r>
            <a:r>
              <a:rPr lang="en-US" dirty="0"/>
              <a:t> </a:t>
            </a:r>
            <a:r>
              <a:rPr lang="en-US" dirty="0" smtClean="0"/>
              <a:t>air </a:t>
            </a:r>
            <a:r>
              <a:rPr lang="en-US" dirty="0" err="1"/>
              <a:t>sedikit</a:t>
            </a:r>
            <a:r>
              <a:rPr lang="en-US" dirty="0"/>
              <a:t> demi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output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saya</a:t>
            </a:r>
            <a:r>
              <a:rPr lang="en-US" dirty="0"/>
              <a:t> </a:t>
            </a:r>
            <a:r>
              <a:rPr lang="en-US" dirty="0" err="1" smtClean="0"/>
              <a:t>haus!ke</a:t>
            </a:r>
            <a:r>
              <a:rPr lang="en-US" dirty="0" smtClean="0"/>
              <a:t> </a:t>
            </a:r>
            <a:r>
              <a:rPr lang="en-US" dirty="0" err="1"/>
              <a:t>cukup</a:t>
            </a:r>
            <a:r>
              <a:rPr lang="en-US" dirty="0" smtClean="0"/>
              <a:t>![</a:t>
            </a:r>
            <a:r>
              <a:rPr lang="en-US" dirty="0"/>
              <a:t>*</a:t>
            </a:r>
            <a:r>
              <a:rPr lang="en-US" dirty="0" smtClean="0"/>
              <a:t>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Moisture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2.0V - 5.0V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AOUT </a:t>
            </a:r>
            <a:r>
              <a:rPr lang="en-US" dirty="0" err="1"/>
              <a:t>dengan</a:t>
            </a:r>
            <a:r>
              <a:rPr lang="en-US" dirty="0"/>
              <a:t> MCU.IO (analog output)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3580" y="2458229"/>
            <a:ext cx="4102100" cy="162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8748" y="4146963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Moisture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7280" y="5608135"/>
            <a:ext cx="520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/wiki/Moisture Sensor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7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Api</a:t>
            </a:r>
            <a:r>
              <a:rPr lang="en-US" dirty="0"/>
              <a:t> (Flame Sensor)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Sensor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sensor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. Sen- </a:t>
            </a:r>
            <a:r>
              <a:rPr lang="en-US" dirty="0" err="1"/>
              <a:t>sor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Waveshare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kesensitifan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komparator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LM 393, </a:t>
            </a:r>
            <a:r>
              <a:rPr lang="en-US" dirty="0" err="1"/>
              <a:t>sensitifitas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. </a:t>
            </a:r>
            <a:r>
              <a:rPr lang="en-US" dirty="0" err="1"/>
              <a:t>Spesifikasinya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Aplikasinya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, </a:t>
            </a:r>
            <a:r>
              <a:rPr lang="en-US" dirty="0" err="1"/>
              <a:t>pemadam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 robot </a:t>
            </a:r>
            <a:r>
              <a:rPr lang="en-US" dirty="0" err="1"/>
              <a:t>dan</a:t>
            </a:r>
            <a:r>
              <a:rPr lang="en-US" dirty="0"/>
              <a:t> alarm </a:t>
            </a:r>
            <a:r>
              <a:rPr lang="en-US" dirty="0" err="1"/>
              <a:t>kebakaran</a:t>
            </a:r>
            <a:r>
              <a:rPr lang="en-US" dirty="0"/>
              <a:t>. </a:t>
            </a:r>
            <a:r>
              <a:rPr lang="en-US" dirty="0" err="1"/>
              <a:t>Interfacenya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3.3V - 5.3V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AOUT </a:t>
            </a:r>
            <a:r>
              <a:rPr lang="en-US" dirty="0" err="1"/>
              <a:t>dengan</a:t>
            </a:r>
            <a:r>
              <a:rPr lang="en-US" dirty="0"/>
              <a:t> MCU.IO (analog output) • 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0350" y="2790825"/>
            <a:ext cx="4152900" cy="21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30499" y="5103114"/>
            <a:ext cx="221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API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7280" y="5869093"/>
            <a:ext cx="495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/wiki/Flame Sensor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4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Ultraviolet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Sensor Ultraviolet </a:t>
            </a:r>
            <a:r>
              <a:rPr lang="en-US" dirty="0" err="1"/>
              <a:t>adalah</a:t>
            </a:r>
            <a:r>
              <a:rPr lang="en-US" dirty="0"/>
              <a:t> sensor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ultraviolet. </a:t>
            </a:r>
            <a:r>
              <a:rPr lang="en-US" dirty="0" err="1"/>
              <a:t>Modul</a:t>
            </a:r>
            <a:r>
              <a:rPr lang="en-US" dirty="0"/>
              <a:t> sensor </a:t>
            </a:r>
            <a:r>
              <a:rPr lang="en-US" dirty="0" err="1"/>
              <a:t>Waveshare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sensor ultraviolet, GUVA,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ideal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UV </a:t>
            </a:r>
            <a:r>
              <a:rPr lang="en-US" dirty="0" err="1"/>
              <a:t>tanpa</a:t>
            </a:r>
            <a:r>
              <a:rPr lang="en-US" dirty="0"/>
              <a:t> filter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UV </a:t>
            </a:r>
            <a:r>
              <a:rPr lang="en-US" dirty="0" err="1"/>
              <a:t>sensitif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365nm (UV-A) </a:t>
            </a:r>
            <a:r>
              <a:rPr lang="en-US" dirty="0" err="1"/>
              <a:t>dan</a:t>
            </a:r>
            <a:r>
              <a:rPr lang="en-US" dirty="0"/>
              <a:t> 320nm (UV-B)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cut-off </a:t>
            </a:r>
            <a:r>
              <a:rPr lang="en-US" dirty="0" err="1"/>
              <a:t>dari</a:t>
            </a:r>
            <a:r>
              <a:rPr lang="en-US" dirty="0"/>
              <a:t> GUVA.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sensor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pendeteksi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Ultravi</a:t>
            </a:r>
            <a:r>
              <a:rPr lang="en-US" dirty="0"/>
              <a:t>- </a:t>
            </a:r>
            <a:r>
              <a:rPr lang="en-US" dirty="0" err="1"/>
              <a:t>olet</a:t>
            </a:r>
            <a:r>
              <a:rPr lang="en-US" dirty="0"/>
              <a:t>, </a:t>
            </a:r>
            <a:r>
              <a:rPr lang="en-US" dirty="0" err="1"/>
              <a:t>perangkat</a:t>
            </a:r>
            <a:r>
              <a:rPr lang="en-US" dirty="0"/>
              <a:t> monitor UV </a:t>
            </a:r>
            <a:r>
              <a:rPr lang="en-US" dirty="0" err="1"/>
              <a:t>luar</a:t>
            </a:r>
            <a:r>
              <a:rPr lang="en-US" dirty="0"/>
              <a:t>,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sterilisasi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 </a:t>
            </a:r>
            <a:r>
              <a:rPr lang="en-US" dirty="0" err="1"/>
              <a:t>Adapun</a:t>
            </a:r>
            <a:r>
              <a:rPr lang="en-US" dirty="0"/>
              <a:t> inter- </a:t>
            </a:r>
            <a:r>
              <a:rPr lang="en-US" dirty="0" err="1"/>
              <a:t>facenya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UV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3.3V - 5.0V </a:t>
            </a:r>
          </a:p>
          <a:p>
            <a:pPr>
              <a:spcBef>
                <a:spcPts val="200"/>
              </a:spcBef>
            </a:pP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AOUT </a:t>
            </a:r>
            <a:r>
              <a:rPr lang="en-US" dirty="0" err="1"/>
              <a:t>dengan</a:t>
            </a:r>
            <a:r>
              <a:rPr lang="en-US" dirty="0"/>
              <a:t> MCU.IO (analog output) </a:t>
            </a:r>
          </a:p>
          <a:p>
            <a:pPr algn="just">
              <a:spcBef>
                <a:spcPts val="200"/>
              </a:spcBef>
            </a:pPr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2451" y="1845734"/>
            <a:ext cx="4038600" cy="2451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9805" y="4405208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Ultraviolet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7280" y="5792801"/>
            <a:ext cx="470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/wiki/UV Sensor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5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Penggerak</a:t>
            </a:r>
            <a:r>
              <a:rPr lang="en-US" dirty="0"/>
              <a:t> Motor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402335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Motor DC </a:t>
            </a:r>
            <a:r>
              <a:rPr lang="en-US" dirty="0" err="1"/>
              <a:t>adalah</a:t>
            </a:r>
            <a:r>
              <a:rPr lang="en-US" dirty="0"/>
              <a:t> motor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suplai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 smtClean="0"/>
              <a:t>arus</a:t>
            </a:r>
            <a:r>
              <a:rPr lang="en-US" dirty="0"/>
              <a:t> </a:t>
            </a:r>
            <a:r>
              <a:rPr lang="en-US" dirty="0" err="1" smtClean="0"/>
              <a:t>searah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kumparan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 </a:t>
            </a:r>
            <a:r>
              <a:rPr lang="en-US" dirty="0" err="1"/>
              <a:t>Kumparan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motor dc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smtClean="0"/>
              <a:t>stator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kumparan</a:t>
            </a:r>
            <a:r>
              <a:rPr lang="en-US" dirty="0"/>
              <a:t> </a:t>
            </a:r>
            <a:r>
              <a:rPr lang="en-US" dirty="0" err="1"/>
              <a:t>jangkar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rotor (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berputar</a:t>
            </a:r>
            <a:r>
              <a:rPr lang="en-US" dirty="0" smtClean="0"/>
              <a:t>). Motor </a:t>
            </a:r>
            <a:r>
              <a:rPr lang="en-US" dirty="0" err="1" smtClean="0"/>
              <a:t>arus</a:t>
            </a:r>
            <a:r>
              <a:rPr lang="en-US" dirty="0"/>
              <a:t> </a:t>
            </a:r>
            <a:r>
              <a:rPr lang="en-US" dirty="0" err="1" smtClean="0"/>
              <a:t>searah</a:t>
            </a:r>
            <a:r>
              <a:rPr lang="en-US" dirty="0"/>
              <a:t>,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namanya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/direct- unidirectional. Motor DC </a:t>
            </a:r>
            <a:r>
              <a:rPr lang="en-US" dirty="0" err="1"/>
              <a:t>memiliki</a:t>
            </a:r>
            <a:r>
              <a:rPr lang="en-US" dirty="0"/>
              <a:t> 3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berputar</a:t>
            </a:r>
            <a:r>
              <a:rPr lang="en-US" dirty="0"/>
              <a:t>. Motor DC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: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selatan</a:t>
            </a:r>
            <a:r>
              <a:rPr lang="en-US" dirty="0"/>
              <a:t>.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magnetik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membesar</a:t>
            </a:r>
            <a:r>
              <a:rPr lang="en-US" dirty="0"/>
              <a:t> </a:t>
            </a:r>
            <a:r>
              <a:rPr lang="en-US" dirty="0" err="1"/>
              <a:t>melintasi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kutub-kutub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selatan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motor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elektromagnet</a:t>
            </a:r>
            <a:r>
              <a:rPr lang="en-US" dirty="0"/>
              <a:t>. Current </a:t>
            </a:r>
            <a:r>
              <a:rPr lang="en-US" dirty="0" err="1"/>
              <a:t>Elektromagnet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Dinamo</a:t>
            </a:r>
            <a:r>
              <a:rPr lang="en-US" dirty="0"/>
              <a:t>. </a:t>
            </a:r>
            <a:r>
              <a:rPr lang="en-US" dirty="0" err="1"/>
              <a:t>Dinamo</a:t>
            </a:r>
            <a:r>
              <a:rPr lang="en-US" dirty="0"/>
              <a:t> yang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,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as </a:t>
            </a:r>
            <a:r>
              <a:rPr lang="en-US" dirty="0" err="1"/>
              <a:t>penggerak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menggerakan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motor DC yang </a:t>
            </a:r>
            <a:r>
              <a:rPr lang="en-US" dirty="0" err="1"/>
              <a:t>ke</a:t>
            </a:r>
            <a:r>
              <a:rPr lang="en-US" dirty="0"/>
              <a:t>- </a:t>
            </a:r>
            <a:r>
              <a:rPr lang="en-US" dirty="0" err="1"/>
              <a:t>cil</a:t>
            </a:r>
            <a:r>
              <a:rPr lang="en-US" dirty="0"/>
              <a:t>, </a:t>
            </a:r>
            <a:r>
              <a:rPr lang="en-US" dirty="0" err="1"/>
              <a:t>dinamo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kutub-kutub</a:t>
            </a:r>
            <a:r>
              <a:rPr lang="en-US" dirty="0"/>
              <a:t>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selatan</a:t>
            </a:r>
            <a:r>
              <a:rPr lang="en-US" dirty="0"/>
              <a:t> magnet </a:t>
            </a:r>
            <a:r>
              <a:rPr lang="en-US" dirty="0" err="1"/>
              <a:t>berganti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. Commutator. </a:t>
            </a:r>
            <a:r>
              <a:rPr lang="en-US" dirty="0" err="1"/>
              <a:t>Kom</a:t>
            </a:r>
            <a:r>
              <a:rPr lang="en-US" dirty="0"/>
              <a:t>- </a:t>
            </a:r>
            <a:r>
              <a:rPr lang="en-US" dirty="0" err="1"/>
              <a:t>ponen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motor DC. </a:t>
            </a:r>
            <a:r>
              <a:rPr lang="en-US" dirty="0" err="1"/>
              <a:t>Kegunaannya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dinamo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General Purpose Input/Output(GPIO) </a:t>
            </a:r>
            <a:r>
              <a:rPr lang="en-US" dirty="0" err="1"/>
              <a:t>merupakan</a:t>
            </a:r>
            <a:r>
              <a:rPr lang="en-US" dirty="0"/>
              <a:t> pin </a:t>
            </a:r>
            <a:r>
              <a:rPr lang="en-US" dirty="0" err="1"/>
              <a:t>generik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(chip) yang </a:t>
            </a:r>
            <a:r>
              <a:rPr lang="en-US" dirty="0" err="1"/>
              <a:t>perilakunya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pin </a:t>
            </a:r>
            <a:r>
              <a:rPr lang="en-US" dirty="0" err="1"/>
              <a:t>itu</a:t>
            </a:r>
            <a:r>
              <a:rPr lang="en-US" dirty="0"/>
              <a:t> input </a:t>
            </a:r>
            <a:r>
              <a:rPr lang="en-US" dirty="0" err="1"/>
              <a:t>atau</a:t>
            </a:r>
            <a:r>
              <a:rPr lang="en-US" dirty="0"/>
              <a:t> output)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(</a:t>
            </a:r>
            <a:r>
              <a:rPr lang="en-US" dirty="0" err="1"/>
              <a:t>diprogram</a:t>
            </a:r>
            <a:r>
              <a:rPr lang="en-US" dirty="0"/>
              <a:t>)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Pin GPIO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diseting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terpakai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default. </a:t>
            </a:r>
            <a:r>
              <a:rPr lang="en-US" dirty="0" err="1"/>
              <a:t>Idenya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integrator </a:t>
            </a:r>
            <a:r>
              <a:rPr lang="en-US" dirty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digital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chip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hakekatnya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SBC (single-board computer)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/>
              <a:t>GPIO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disambungkan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embedded </a:t>
            </a:r>
            <a:r>
              <a:rPr lang="en-US" dirty="0" err="1"/>
              <a:t>seperti</a:t>
            </a:r>
            <a:r>
              <a:rPr lang="en-US" dirty="0"/>
              <a:t> Arduino, </a:t>
            </a:r>
            <a:r>
              <a:rPr lang="en-US" dirty="0" err="1"/>
              <a:t>BeagleBone</a:t>
            </a:r>
            <a:r>
              <a:rPr lang="en-US" dirty="0"/>
              <a:t>, Raspberry Pi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memanfaatkan</a:t>
            </a:r>
            <a:r>
              <a:rPr lang="en-US" dirty="0"/>
              <a:t> GPIO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sensor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IR , video,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orientasi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,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output </a:t>
            </a:r>
            <a:r>
              <a:rPr lang="en-US" dirty="0" err="1"/>
              <a:t>ke</a:t>
            </a:r>
            <a:r>
              <a:rPr lang="en-US" dirty="0"/>
              <a:t> motor DC (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PWM), audio, display LCD,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LED. </a:t>
            </a:r>
          </a:p>
          <a:p>
            <a:pPr algn="just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5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A Universal Synchronous/Asynchronous Receiver/Transmitter(USART)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serial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diprogram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asinkron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sinkron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sinkron</a:t>
            </a:r>
            <a:r>
              <a:rPr lang="en-US" dirty="0"/>
              <a:t> USART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men- </a:t>
            </a:r>
            <a:r>
              <a:rPr lang="en-US" dirty="0" err="1"/>
              <a:t>dukung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IBM’s Synchronous transmit-receive (STR), Binary Synchronous Communications (BSC), Synchronous Data Link Con- </a:t>
            </a:r>
            <a:r>
              <a:rPr lang="en-US" dirty="0" err="1"/>
              <a:t>trol</a:t>
            </a:r>
            <a:r>
              <a:rPr lang="en-US" dirty="0"/>
              <a:t> (SDLC),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sinkron</a:t>
            </a:r>
            <a:r>
              <a:rPr lang="en-US" dirty="0"/>
              <a:t> ISO-standard High-Level Data Link Con- </a:t>
            </a:r>
            <a:r>
              <a:rPr lang="en-US" dirty="0" err="1"/>
              <a:t>trol</a:t>
            </a:r>
            <a:r>
              <a:rPr lang="en-US" dirty="0"/>
              <a:t> (HDLC) link-layer,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modem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bandwidth </a:t>
            </a:r>
            <a:r>
              <a:rPr lang="en-US" dirty="0" err="1"/>
              <a:t>ter</a:t>
            </a:r>
            <a:r>
              <a:rPr lang="en-US" dirty="0"/>
              <a:t>-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modem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analog.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modem </a:t>
            </a:r>
            <a:r>
              <a:rPr lang="en-US" dirty="0" err="1"/>
              <a:t>asinkron</a:t>
            </a:r>
            <a:r>
              <a:rPr lang="en-US" dirty="0"/>
              <a:t> pita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tercepat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300 bps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modulasi</a:t>
            </a:r>
            <a:r>
              <a:rPr lang="en-US" dirty="0"/>
              <a:t> Frequency Shift Keying, </a:t>
            </a:r>
            <a:r>
              <a:rPr lang="en-US" dirty="0" err="1"/>
              <a:t>sedangkan</a:t>
            </a:r>
            <a:r>
              <a:rPr lang="en-US" dirty="0"/>
              <a:t> modem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9600 bps </a:t>
            </a:r>
            <a:r>
              <a:rPr lang="en-US" dirty="0" err="1"/>
              <a:t>menggunakan</a:t>
            </a:r>
            <a:r>
              <a:rPr lang="en-US" dirty="0"/>
              <a:t> Phase Shift Keying. Trans-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80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band- width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asinkron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start </a:t>
            </a:r>
            <a:r>
              <a:rPr lang="en-US" dirty="0" err="1"/>
              <a:t>dan</a:t>
            </a:r>
            <a:r>
              <a:rPr lang="en-US" dirty="0"/>
              <a:t> stop bit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modem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mengkon</a:t>
            </a:r>
            <a:r>
              <a:rPr lang="en-US" dirty="0"/>
              <a:t>- </a:t>
            </a:r>
            <a:r>
              <a:rPr lang="en-US" dirty="0" err="1"/>
              <a:t>versi</a:t>
            </a:r>
            <a:r>
              <a:rPr lang="en-US" dirty="0"/>
              <a:t> data </a:t>
            </a:r>
            <a:r>
              <a:rPr lang="en-US" dirty="0" err="1"/>
              <a:t>asinkron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sinkron</a:t>
            </a:r>
            <a:r>
              <a:rPr lang="en-US" dirty="0"/>
              <a:t>. USART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terinte</a:t>
            </a:r>
            <a:r>
              <a:rPr lang="en-US" dirty="0"/>
              <a:t>- </a:t>
            </a:r>
            <a:r>
              <a:rPr lang="en-US" dirty="0" err="1"/>
              <a:t>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MCU. USART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router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CSU / DSU </a:t>
            </a:r>
            <a:r>
              <a:rPr lang="en-US" dirty="0" err="1"/>
              <a:t>eksternal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I2C (Circuit Inter-Integrated) </a:t>
            </a:r>
            <a:r>
              <a:rPr lang="en-US" dirty="0" err="1"/>
              <a:t>adalah</a:t>
            </a:r>
            <a:r>
              <a:rPr lang="en-US" dirty="0"/>
              <a:t> multi-master, multi-slave, single- ended, serial computer bus yang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Philips Semiconductor (</a:t>
            </a:r>
            <a:r>
              <a:rPr lang="en-US" dirty="0" err="1"/>
              <a:t>sekarang</a:t>
            </a:r>
            <a:r>
              <a:rPr lang="en-US" dirty="0"/>
              <a:t> NXP </a:t>
            </a:r>
            <a:r>
              <a:rPr lang="en-US" dirty="0" err="1"/>
              <a:t>Semikonduktor</a:t>
            </a:r>
            <a:r>
              <a:rPr lang="en-US" dirty="0"/>
              <a:t>). I2C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IC peripheral yang </a:t>
            </a:r>
            <a:r>
              <a:rPr lang="en-US" dirty="0" err="1"/>
              <a:t>kecepatannya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mikrokon</a:t>
            </a:r>
            <a:r>
              <a:rPr lang="en-US" dirty="0"/>
              <a:t>- </a:t>
            </a:r>
            <a:r>
              <a:rPr lang="en-US" dirty="0" err="1"/>
              <a:t>troler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intra-board. </a:t>
            </a:r>
            <a:endParaRPr lang="en-US" dirty="0" smtClean="0"/>
          </a:p>
          <a:p>
            <a:pPr algn="just"/>
            <a:r>
              <a:rPr lang="en-US" dirty="0"/>
              <a:t>I2C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open-drain, Serial Data Line (SDA) </a:t>
            </a:r>
            <a:r>
              <a:rPr lang="en-US" dirty="0" err="1"/>
              <a:t>dan</a:t>
            </a:r>
            <a:r>
              <a:rPr lang="en-US" dirty="0"/>
              <a:t> Serial Clock Line (SCL), pulled up resistor. </a:t>
            </a:r>
            <a:r>
              <a:rPr lang="en-US" dirty="0" err="1"/>
              <a:t>Tegangan</a:t>
            </a:r>
            <a:r>
              <a:rPr lang="en-US" dirty="0"/>
              <a:t> yang di-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5 V </a:t>
            </a:r>
            <a:r>
              <a:rPr lang="en-US" dirty="0" err="1"/>
              <a:t>atau</a:t>
            </a:r>
            <a:r>
              <a:rPr lang="en-US" dirty="0"/>
              <a:t> 3,3 V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diperbolehkan</a:t>
            </a:r>
            <a:r>
              <a:rPr lang="en-US" dirty="0"/>
              <a:t>. </a:t>
            </a:r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I2C </a:t>
            </a:r>
            <a:r>
              <a:rPr lang="en-US" dirty="0" err="1"/>
              <a:t>yaitu</a:t>
            </a:r>
            <a:r>
              <a:rPr lang="en-US" dirty="0"/>
              <a:t> 7-bit </a:t>
            </a:r>
            <a:r>
              <a:rPr lang="en-US" dirty="0" err="1"/>
              <a:t>atau</a:t>
            </a:r>
            <a:r>
              <a:rPr lang="en-US" dirty="0"/>
              <a:t> 10-bit (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)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 </a:t>
            </a:r>
            <a:r>
              <a:rPr lang="en-US" dirty="0" err="1"/>
              <a:t>Kecepatan</a:t>
            </a:r>
            <a:r>
              <a:rPr lang="en-US" dirty="0"/>
              <a:t> bus I2C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100 </a:t>
            </a:r>
            <a:r>
              <a:rPr lang="en-US" dirty="0" err="1"/>
              <a:t>kbit</a:t>
            </a:r>
            <a:r>
              <a:rPr lang="en-US" dirty="0"/>
              <a:t>/s mode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10 </a:t>
            </a:r>
            <a:r>
              <a:rPr lang="en-US" dirty="0" err="1"/>
              <a:t>kbit</a:t>
            </a:r>
            <a:r>
              <a:rPr lang="en-US" dirty="0"/>
              <a:t>/s mode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clock </a:t>
            </a:r>
            <a:r>
              <a:rPr lang="en-US" dirty="0" err="1"/>
              <a:t>rendah</a:t>
            </a:r>
            <a:r>
              <a:rPr lang="en-US" dirty="0"/>
              <a:t> juga </a:t>
            </a:r>
            <a:r>
              <a:rPr lang="en-US" dirty="0" err="1"/>
              <a:t>diperbolehkan</a:t>
            </a:r>
            <a:r>
              <a:rPr lang="en-US" dirty="0"/>
              <a:t>.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I2C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menghandel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node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(400 </a:t>
            </a:r>
            <a:r>
              <a:rPr lang="en-US" dirty="0" err="1"/>
              <a:t>kbit</a:t>
            </a:r>
            <a:r>
              <a:rPr lang="en-US" dirty="0"/>
              <a:t>/s </a:t>
            </a:r>
            <a:r>
              <a:rPr lang="en-US" dirty="0" err="1" smtClean="0"/>
              <a:t>mode</a:t>
            </a:r>
            <a:r>
              <a:rPr lang="en-US" dirty="0" err="1"/>
              <a:t>cepat</a:t>
            </a:r>
            <a:r>
              <a:rPr lang="en-US" dirty="0"/>
              <a:t>, 1 Mbit/s mode </a:t>
            </a:r>
            <a:r>
              <a:rPr lang="en-US" dirty="0" err="1"/>
              <a:t>cepat</a:t>
            </a:r>
            <a:r>
              <a:rPr lang="en-US" dirty="0"/>
              <a:t> plus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Fm</a:t>
            </a:r>
            <a:r>
              <a:rPr lang="en-US" dirty="0"/>
              <a:t> +, </a:t>
            </a:r>
            <a:r>
              <a:rPr lang="en-US" dirty="0" err="1"/>
              <a:t>dan</a:t>
            </a:r>
            <a:r>
              <a:rPr lang="en-US" dirty="0"/>
              <a:t> 3,4 Mbit/s mode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r>
              <a:rPr lang="en-US" dirty="0"/>
              <a:t>). 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8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Konsep</a:t>
            </a:r>
            <a:r>
              <a:rPr lang="en-US" dirty="0"/>
              <a:t> Internet of Thing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sensor. </a:t>
            </a:r>
            <a:r>
              <a:rPr lang="en-US" dirty="0" smtClean="0"/>
              <a:t>Sensor-sensor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 smtClean="0"/>
              <a:t>nirkabel</a:t>
            </a:r>
            <a:r>
              <a:rPr lang="en-US" dirty="0"/>
              <a:t>. Data-data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sensor-sensor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</a:t>
            </a:r>
            <a:r>
              <a:rPr lang="en-US" dirty="0"/>
              <a:t>- </a:t>
            </a:r>
            <a:r>
              <a:rPr lang="en-US" dirty="0" err="1"/>
              <a:t>mpilkan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real time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/>
              <a:t>pasif</a:t>
            </a:r>
            <a:r>
              <a:rPr lang="en-US" dirty="0"/>
              <a:t>.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melangkah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sensor-sensor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eksperimen</a:t>
            </a:r>
            <a:r>
              <a:rPr lang="en-US" dirty="0"/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Sensor-sensor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Sensor Magnet (</a:t>
            </a:r>
            <a:r>
              <a:rPr lang="en-US" dirty="0" err="1"/>
              <a:t>Kompas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Air</a:t>
            </a:r>
          </a:p>
          <a:p>
            <a:pPr lvl="1"/>
            <a:r>
              <a:rPr lang="en-US" dirty="0"/>
              <a:t>Sensor </a:t>
            </a:r>
            <a:r>
              <a:rPr lang="en-US" dirty="0" err="1"/>
              <a:t>Udara</a:t>
            </a:r>
            <a:endParaRPr lang="en-US" dirty="0"/>
          </a:p>
          <a:p>
            <a:pPr lvl="1"/>
            <a:r>
              <a:rPr lang="en-US" dirty="0"/>
              <a:t>Global Positioning System (GPS)</a:t>
            </a:r>
          </a:p>
          <a:p>
            <a:pPr lvl="1"/>
            <a:r>
              <a:rPr lang="en-US" dirty="0"/>
              <a:t>IMU </a:t>
            </a:r>
            <a:r>
              <a:rPr lang="en-US" dirty="0" err="1"/>
              <a:t>dan</a:t>
            </a:r>
            <a:r>
              <a:rPr lang="en-US" dirty="0"/>
              <a:t> Gyro</a:t>
            </a:r>
          </a:p>
          <a:p>
            <a:pPr lvl="1"/>
            <a:r>
              <a:rPr lang="en-US" dirty="0"/>
              <a:t>Sensor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endParaRPr lang="en-US" dirty="0"/>
          </a:p>
          <a:p>
            <a:pPr lvl="1"/>
            <a:r>
              <a:rPr lang="en-US" dirty="0"/>
              <a:t>Sensor </a:t>
            </a:r>
            <a:r>
              <a:rPr lang="en-US" dirty="0" err="1"/>
              <a:t>Suara</a:t>
            </a:r>
            <a:endParaRPr lang="en-US" dirty="0"/>
          </a:p>
          <a:p>
            <a:pPr lvl="1"/>
            <a:r>
              <a:rPr lang="en-US" dirty="0"/>
              <a:t>Sensor Hall</a:t>
            </a:r>
          </a:p>
          <a:p>
            <a:pPr lvl="1"/>
            <a:r>
              <a:rPr lang="en-US" dirty="0"/>
              <a:t>Sensor Laser, Sensor PIR(Passive Infra Red)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Sensor Ultrasonic (SRF02)</a:t>
            </a:r>
          </a:p>
          <a:p>
            <a:pPr lvl="1"/>
            <a:r>
              <a:rPr lang="en-US" dirty="0"/>
              <a:t>Sensor </a:t>
            </a:r>
            <a:r>
              <a:rPr lang="en-US" dirty="0" err="1"/>
              <a:t>Warna</a:t>
            </a:r>
            <a:r>
              <a:rPr lang="en-US" dirty="0"/>
              <a:t>(Color)</a:t>
            </a:r>
          </a:p>
          <a:p>
            <a:pPr lvl="1"/>
            <a:r>
              <a:rPr lang="en-US" dirty="0"/>
              <a:t>Sensor </a:t>
            </a:r>
            <a:r>
              <a:rPr lang="en-US" dirty="0" err="1"/>
              <a:t>kemiringan</a:t>
            </a:r>
            <a:r>
              <a:rPr lang="en-US" dirty="0"/>
              <a:t> (Tilt Sensor)</a:t>
            </a:r>
          </a:p>
          <a:p>
            <a:pPr lvl="1"/>
            <a:r>
              <a:rPr lang="en-US" dirty="0"/>
              <a:t>Sensor </a:t>
            </a:r>
            <a:r>
              <a:rPr lang="en-US" dirty="0" err="1"/>
              <a:t>Rotasi</a:t>
            </a:r>
            <a:r>
              <a:rPr lang="en-US" dirty="0"/>
              <a:t> (Rotation Sensor)</a:t>
            </a:r>
          </a:p>
          <a:p>
            <a:pPr lvl="1"/>
            <a:r>
              <a:rPr lang="en-US" dirty="0"/>
              <a:t>Sensor </a:t>
            </a:r>
            <a:r>
              <a:rPr lang="en-US" dirty="0" err="1"/>
              <a:t>Reflektif</a:t>
            </a:r>
            <a:r>
              <a:rPr lang="en-US" dirty="0"/>
              <a:t> Infrared</a:t>
            </a:r>
          </a:p>
          <a:p>
            <a:pPr lvl="1"/>
            <a:r>
              <a:rPr lang="en-US" dirty="0"/>
              <a:t>Sensor Moisture</a:t>
            </a:r>
          </a:p>
          <a:p>
            <a:pPr lvl="1"/>
            <a:r>
              <a:rPr lang="en-US" dirty="0"/>
              <a:t>Sensor </a:t>
            </a:r>
            <a:r>
              <a:rPr lang="en-US" dirty="0" err="1"/>
              <a:t>Api</a:t>
            </a:r>
            <a:r>
              <a:rPr lang="en-US" dirty="0"/>
              <a:t> (Flame Sensor)</a:t>
            </a:r>
          </a:p>
          <a:p>
            <a:pPr lvl="1"/>
            <a:r>
              <a:rPr lang="en-US" dirty="0"/>
              <a:t>Sensor Ultraviolet,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Penggerak</a:t>
            </a:r>
            <a:r>
              <a:rPr lang="en-US" dirty="0"/>
              <a:t> motor.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30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474</TotalTime>
  <Words>4933</Words>
  <Application>Microsoft Macintosh PowerPoint</Application>
  <PresentationFormat>Widescreen</PresentationFormat>
  <Paragraphs>308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Calibri Light</vt:lpstr>
      <vt:lpstr>CMR12</vt:lpstr>
      <vt:lpstr>Mangal</vt:lpstr>
      <vt:lpstr>Retrospect</vt:lpstr>
      <vt:lpstr>Internet of Things: Perangkat Fisik dan Kontrol – Akusisi Data Sensor</vt:lpstr>
      <vt:lpstr>Pendahuluan</vt:lpstr>
      <vt:lpstr>Akusisi Data</vt:lpstr>
      <vt:lpstr>GPIO</vt:lpstr>
      <vt:lpstr>USART</vt:lpstr>
      <vt:lpstr>I2C</vt:lpstr>
      <vt:lpstr>Sensor</vt:lpstr>
      <vt:lpstr>Pendahuluan</vt:lpstr>
      <vt:lpstr>Pendahuluan (2)</vt:lpstr>
      <vt:lpstr>Sensor Magnet(Kompas)</vt:lpstr>
      <vt:lpstr>Sensor Air</vt:lpstr>
      <vt:lpstr>Sensor ORP</vt:lpstr>
      <vt:lpstr>Sensor Disolved Oxygen</vt:lpstr>
      <vt:lpstr>Sensor PH</vt:lpstr>
      <vt:lpstr>Sensor Conductivity</vt:lpstr>
      <vt:lpstr>Sensor Conductivity</vt:lpstr>
      <vt:lpstr>Sensor Udara</vt:lpstr>
      <vt:lpstr>Global Positioning System (GPS) </vt:lpstr>
      <vt:lpstr>IMU dan Gyro </vt:lpstr>
      <vt:lpstr>Sensor Temperatur dan Kelembaban </vt:lpstr>
      <vt:lpstr>Sensor Suara </vt:lpstr>
      <vt:lpstr>Sensor Hall </vt:lpstr>
      <vt:lpstr>Sensor Laser </vt:lpstr>
      <vt:lpstr>Sensor PIR(Passive Infra Red) </vt:lpstr>
      <vt:lpstr>Sensor Ultrasonic (SRF02) </vt:lpstr>
      <vt:lpstr>Sensor Warna(Color) </vt:lpstr>
      <vt:lpstr>Sensor Warna(Color) </vt:lpstr>
      <vt:lpstr>Sensor kemiringan (Tilt Sensor) </vt:lpstr>
      <vt:lpstr>Sensor Rotasi (Rotation Sensor) </vt:lpstr>
      <vt:lpstr>Sensor Reflektif Infrared </vt:lpstr>
      <vt:lpstr>Sensor Reflektif Infrared </vt:lpstr>
      <vt:lpstr>Sensor Moisture </vt:lpstr>
      <vt:lpstr>Sensor Api (Flame Sensor) </vt:lpstr>
      <vt:lpstr>Sensor Ultraviolet </vt:lpstr>
      <vt:lpstr>Penggerak Motor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Perangkat Fisik dan Kontrol – Akusisi Data Sensor</dc:title>
  <dc:creator>Sritrusta Sukaridhoto</dc:creator>
  <cp:lastModifiedBy>Sritrusta Sukaridhoto</cp:lastModifiedBy>
  <cp:revision>29</cp:revision>
  <dcterms:created xsi:type="dcterms:W3CDTF">2017-10-26T11:20:26Z</dcterms:created>
  <dcterms:modified xsi:type="dcterms:W3CDTF">2017-10-27T05:37:12Z</dcterms:modified>
</cp:coreProperties>
</file>