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73" r:id="rId9"/>
    <p:sldId id="263" r:id="rId10"/>
    <p:sldId id="264" r:id="rId11"/>
    <p:sldId id="278" r:id="rId12"/>
    <p:sldId id="279" r:id="rId13"/>
    <p:sldId id="280" r:id="rId14"/>
    <p:sldId id="265" r:id="rId15"/>
    <p:sldId id="266" r:id="rId16"/>
    <p:sldId id="267" r:id="rId17"/>
    <p:sldId id="269" r:id="rId18"/>
    <p:sldId id="268" r:id="rId19"/>
    <p:sldId id="270" r:id="rId20"/>
    <p:sldId id="271" r:id="rId21"/>
    <p:sldId id="274" r:id="rId22"/>
    <p:sldId id="275" r:id="rId23"/>
    <p:sldId id="276" r:id="rId24"/>
    <p:sldId id="277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7" autoAdjust="0"/>
    <p:restoredTop sz="94630"/>
  </p:normalViewPr>
  <p:slideViewPr>
    <p:cSldViewPr snapToGrid="0">
      <p:cViewPr>
        <p:scale>
          <a:sx n="75" d="100"/>
          <a:sy n="75" d="100"/>
        </p:scale>
        <p:origin x="1368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BB7A46-AFE7-458D-9E89-29D68D7C5576}" type="datetimeFigureOut">
              <a:rPr lang="en-US" smtClean="0"/>
              <a:t>10/27/17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31F3CE-873F-4C33-957A-762FBE99D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584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1F3CE-873F-4C33-957A-762FBE99D66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505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1F3CE-873F-4C33-957A-762FBE99D66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224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1F3CE-873F-4C33-957A-762FBE99D66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119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1F3CE-873F-4C33-957A-762FBE99D66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762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1F3CE-873F-4C33-957A-762FBE99D66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74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1F3CE-873F-4C33-957A-762FBE99D66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914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1F3CE-873F-4C33-957A-762FBE99D66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716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1F3CE-873F-4C33-957A-762FBE99D66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897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1F3CE-873F-4C33-957A-762FBE99D66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135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1F3CE-873F-4C33-957A-762FBE99D66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12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1F3CE-873F-4C33-957A-762FBE99D66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8807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1F3CE-873F-4C33-957A-762FBE99D66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6869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1F3CE-873F-4C33-957A-762FBE99D66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727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1F3CE-873F-4C33-957A-762FBE99D66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2546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1F3CE-873F-4C33-957A-762FBE99D66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488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31F3CE-873F-4C33-957A-762FBE99D66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10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8B71E-F3C0-4C99-A9F0-8517931F4842}" type="datetime1">
              <a:rPr lang="en-US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64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6DC84-DA9A-4B53-A528-A765E2D8F600}" type="datetime1">
              <a:rPr lang="en-US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809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C5BCA-CA38-4378-9469-D238B4786A7F}" type="datetime1">
              <a:rPr lang="en-US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814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EB0D-2E60-4A6B-A7C8-2839DB39005B}" type="datetime1">
              <a:rPr lang="en-US" smtClean="0"/>
              <a:t>10/27/17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458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7CB8-103D-4E86-9B3E-539F7113ECE5}" type="datetime1">
              <a:rPr lang="en-US" smtClean="0"/>
              <a:t>10/27/17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34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1E18C-591C-4C88-AF62-70336944D165}" type="datetime1">
              <a:rPr lang="en-US" smtClean="0"/>
              <a:t>10/27/17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644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D1BB9-C008-4B11-B8B4-372AD898D183}" type="datetime1">
              <a:rPr lang="en-US" smtClean="0"/>
              <a:t>10/27/17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90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CF807-65BE-4C5E-B085-D0494FA05237}" type="datetime1">
              <a:rPr lang="en-US" smtClean="0"/>
              <a:t>10/27/17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977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BC3A6-B6C3-4176-9EAA-0650246B2144}" type="datetime1">
              <a:rPr lang="en-US" smtClean="0"/>
              <a:t>10/27/17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46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95F1D-D313-4F7F-965A-72A5E52F507C}" type="datetime1">
              <a:rPr lang="en-US" smtClean="0"/>
              <a:t>10/27/17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915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07B47-C58F-447C-96C4-DFEEC35BE6DA}" type="datetime1">
              <a:rPr lang="en-US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99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CD14-9194-4D70-A8E5-77778B597C56}" type="datetime1">
              <a:rPr lang="en-US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2445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D7D8-57EC-483E-BD7D-B839AEB89165}" type="datetime1">
              <a:rPr lang="en-US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716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F5001-73E3-4A87-9DA4-05771D42CF84}" type="datetime1">
              <a:rPr lang="en-US" smtClean="0"/>
              <a:t>10/27/17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336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F2FC-41DF-44CC-8FE3-D78665F27FAD}" type="datetime1">
              <a:rPr lang="en-US" smtClean="0"/>
              <a:t>10/27/17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43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B328E-3482-4CE6-9F5D-8959E3CBBCC8}" type="datetime1">
              <a:rPr lang="en-US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12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A73CD-C26E-4031-9579-5E5916E519F0}" type="datetime1">
              <a:rPr lang="en-US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2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7D05F42-B19C-4802-A042-BCCBBD6E9D1F}" type="datetime1">
              <a:rPr lang="en-US" smtClean="0"/>
              <a:t>10/27/17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00680-39E0-45A5-ABC8-679D93F548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3200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  <p:sldLayoutId id="2147483984" r:id="rId6"/>
    <p:sldLayoutId id="2147483985" r:id="rId7"/>
    <p:sldLayoutId id="2147483986" r:id="rId8"/>
    <p:sldLayoutId id="2147483987" r:id="rId9"/>
    <p:sldLayoutId id="2147483988" r:id="rId10"/>
    <p:sldLayoutId id="2147483989" r:id="rId11"/>
    <p:sldLayoutId id="2147483990" r:id="rId12"/>
    <p:sldLayoutId id="2147483991" r:id="rId13"/>
    <p:sldLayoutId id="2147483992" r:id="rId14"/>
    <p:sldLayoutId id="2147483993" r:id="rId15"/>
    <p:sldLayoutId id="2147483994" r:id="rId16"/>
    <p:sldLayoutId id="2147483995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4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4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gi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b="1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7. </a:t>
            </a:r>
            <a:r>
              <a:rPr lang="en-US" sz="4800" b="1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Proxmox</a:t>
            </a:r>
            <a:r>
              <a:rPr lang="en-US" sz="4800" b="1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4800" b="1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Cluster File System (</a:t>
            </a:r>
            <a:r>
              <a:rPr lang="en-US" sz="4800" b="1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pmxcfs</a:t>
            </a:r>
            <a:r>
              <a:rPr lang="en-US" sz="4800" b="1" dirty="0">
                <a:solidFill>
                  <a:schemeClr val="bg1">
                    <a:lumMod val="50000"/>
                    <a:lumOff val="50000"/>
                  </a:schemeClr>
                </a:solidFill>
              </a:rPr>
              <a:t>)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D" dirty="0" err="1" smtClean="0"/>
              <a:t>Firman</a:t>
            </a:r>
            <a:r>
              <a:rPr lang="en-ID" dirty="0" smtClean="0"/>
              <a:t> </a:t>
            </a:r>
            <a:r>
              <a:rPr lang="en-ID" dirty="0" err="1" smtClean="0"/>
              <a:t>azka</a:t>
            </a:r>
            <a:r>
              <a:rPr lang="en-ID" dirty="0" smtClean="0"/>
              <a:t> </a:t>
            </a:r>
            <a:r>
              <a:rPr lang="en-ID" dirty="0" err="1" smtClean="0"/>
              <a:t>hadiyal</a:t>
            </a:r>
            <a:r>
              <a:rPr lang="en-ID" dirty="0" smtClean="0"/>
              <a:t> </a:t>
            </a:r>
            <a:r>
              <a:rPr lang="en-ID" dirty="0" err="1" smtClean="0"/>
              <a:t>haqqi</a:t>
            </a:r>
            <a:r>
              <a:rPr lang="en-ID" dirty="0" smtClean="0"/>
              <a:t> (2020171010)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86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7.1 </a:t>
            </a:r>
            <a:r>
              <a:rPr lang="en-ID" b="1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Apa</a:t>
            </a:r>
            <a:r>
              <a:rPr lang="en-ID" b="1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en-ID" b="1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itu</a:t>
            </a:r>
            <a:r>
              <a:rPr lang="en-ID" b="1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en-ID" b="1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Proxmox</a:t>
            </a:r>
            <a:r>
              <a:rPr lang="en-ID" b="1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System </a:t>
            </a:r>
            <a:r>
              <a:rPr lang="en-ID" b="1" dirty="0">
                <a:solidFill>
                  <a:schemeClr val="bg1">
                    <a:lumMod val="50000"/>
                    <a:lumOff val="50000"/>
                  </a:schemeClr>
                </a:solidFill>
              </a:rPr>
              <a:t>F</a:t>
            </a:r>
            <a:r>
              <a:rPr lang="en-ID" b="1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ile </a:t>
            </a:r>
            <a:r>
              <a:rPr lang="en-ID" b="1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</a:t>
            </a:r>
            <a:r>
              <a:rPr lang="en-ID" b="1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luster ? (Part 1)</a:t>
            </a:r>
            <a:endParaRPr lang="en-US" b="1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D" dirty="0" err="1" smtClean="0">
                <a:solidFill>
                  <a:srgbClr val="0070C0"/>
                </a:solidFill>
              </a:rPr>
              <a:t>Proxmox</a:t>
            </a:r>
            <a:r>
              <a:rPr lang="en-ID" dirty="0" smtClean="0">
                <a:solidFill>
                  <a:srgbClr val="0070C0"/>
                </a:solidFill>
              </a:rPr>
              <a:t> system file cluster </a:t>
            </a:r>
            <a:r>
              <a:rPr lang="en-ID" dirty="0" err="1" smtClean="0">
                <a:solidFill>
                  <a:srgbClr val="0070C0"/>
                </a:solidFill>
              </a:rPr>
              <a:t>atau</a:t>
            </a:r>
            <a:r>
              <a:rPr lang="en-ID" dirty="0" smtClean="0">
                <a:solidFill>
                  <a:srgbClr val="0070C0"/>
                </a:solidFill>
              </a:rPr>
              <a:t> yang </a:t>
            </a:r>
            <a:r>
              <a:rPr lang="en-ID" dirty="0" err="1" smtClean="0">
                <a:solidFill>
                  <a:srgbClr val="0070C0"/>
                </a:solidFill>
              </a:rPr>
              <a:t>disebut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dengan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pmxcfs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adalah</a:t>
            </a:r>
            <a:r>
              <a:rPr lang="en-ID" dirty="0" smtClean="0">
                <a:solidFill>
                  <a:srgbClr val="0070C0"/>
                </a:solidFill>
              </a:rPr>
              <a:t> system databases </a:t>
            </a:r>
            <a:r>
              <a:rPr lang="en-ID" dirty="0" err="1" smtClean="0">
                <a:solidFill>
                  <a:srgbClr val="0070C0"/>
                </a:solidFill>
              </a:rPr>
              <a:t>terintegrasi</a:t>
            </a:r>
            <a:r>
              <a:rPr lang="en-ID" dirty="0" smtClean="0">
                <a:solidFill>
                  <a:srgbClr val="0070C0"/>
                </a:solidFill>
              </a:rPr>
              <a:t> yang </a:t>
            </a:r>
            <a:r>
              <a:rPr lang="en-ID" dirty="0" err="1" smtClean="0">
                <a:solidFill>
                  <a:srgbClr val="0070C0"/>
                </a:solidFill>
              </a:rPr>
              <a:t>menyajikan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konfigurasi</a:t>
            </a:r>
            <a:r>
              <a:rPr lang="en-ID" dirty="0" smtClean="0">
                <a:solidFill>
                  <a:srgbClr val="0070C0"/>
                </a:solidFill>
              </a:rPr>
              <a:t> file, </a:t>
            </a:r>
            <a:r>
              <a:rPr lang="en-ID" dirty="0" err="1" smtClean="0">
                <a:solidFill>
                  <a:srgbClr val="0070C0"/>
                </a:solidFill>
              </a:rPr>
              <a:t>merepresentasi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dalam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waktu</a:t>
            </a:r>
            <a:r>
              <a:rPr lang="en-ID" dirty="0" smtClean="0">
                <a:solidFill>
                  <a:srgbClr val="0070C0"/>
                </a:solidFill>
              </a:rPr>
              <a:t> real yang </a:t>
            </a:r>
            <a:r>
              <a:rPr lang="en-ID" dirty="0" err="1" smtClean="0">
                <a:solidFill>
                  <a:srgbClr val="0070C0"/>
                </a:solidFill>
              </a:rPr>
              <a:t>ditujukan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kepada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semua</a:t>
            </a:r>
            <a:r>
              <a:rPr lang="en-ID" dirty="0" smtClean="0">
                <a:solidFill>
                  <a:srgbClr val="0070C0"/>
                </a:solidFill>
              </a:rPr>
              <a:t> node cluster </a:t>
            </a:r>
            <a:r>
              <a:rPr lang="en-ID" dirty="0" err="1" smtClean="0">
                <a:solidFill>
                  <a:srgbClr val="0070C0"/>
                </a:solidFill>
              </a:rPr>
              <a:t>menggunakan</a:t>
            </a:r>
            <a:r>
              <a:rPr lang="en-ID" dirty="0" smtClean="0">
                <a:solidFill>
                  <a:srgbClr val="0070C0"/>
                </a:solidFill>
              </a:rPr>
              <a:t> “</a:t>
            </a:r>
            <a:r>
              <a:rPr lang="en-ID" dirty="0" err="1" smtClean="0">
                <a:solidFill>
                  <a:srgbClr val="0070C0"/>
                </a:solidFill>
              </a:rPr>
              <a:t>corosync</a:t>
            </a:r>
            <a:r>
              <a:rPr lang="en-ID" dirty="0" smtClean="0">
                <a:solidFill>
                  <a:srgbClr val="0070C0"/>
                </a:solidFill>
              </a:rPr>
              <a:t>“. </a:t>
            </a:r>
            <a:r>
              <a:rPr lang="en-ID" dirty="0" err="1" smtClean="0">
                <a:solidFill>
                  <a:srgbClr val="0070C0"/>
                </a:solidFill>
              </a:rPr>
              <a:t>Dengan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menggunakan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fasilitas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ini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untuk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menyajikan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semua</a:t>
            </a:r>
            <a:r>
              <a:rPr lang="en-ID" dirty="0" smtClean="0">
                <a:solidFill>
                  <a:srgbClr val="0070C0"/>
                </a:solidFill>
              </a:rPr>
              <a:t> PVE </a:t>
            </a:r>
            <a:r>
              <a:rPr lang="en-ID" dirty="0" err="1" smtClean="0">
                <a:solidFill>
                  <a:srgbClr val="0070C0"/>
                </a:solidFill>
              </a:rPr>
              <a:t>konfigurasi</a:t>
            </a:r>
            <a:r>
              <a:rPr lang="en-ID" dirty="0" smtClean="0">
                <a:solidFill>
                  <a:srgbClr val="0070C0"/>
                </a:solidFill>
              </a:rPr>
              <a:t> file yang </a:t>
            </a:r>
            <a:r>
              <a:rPr lang="en-ID" dirty="0" err="1" smtClean="0">
                <a:solidFill>
                  <a:srgbClr val="0070C0"/>
                </a:solidFill>
              </a:rPr>
              <a:t>saling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berhubungan</a:t>
            </a:r>
            <a:r>
              <a:rPr lang="en-ID" dirty="0" smtClean="0">
                <a:solidFill>
                  <a:srgbClr val="0070C0"/>
                </a:solidFill>
              </a:rPr>
              <a:t>.</a:t>
            </a:r>
          </a:p>
          <a:p>
            <a:r>
              <a:rPr lang="en-ID" dirty="0" err="1" smtClean="0">
                <a:solidFill>
                  <a:srgbClr val="0070C0"/>
                </a:solidFill>
              </a:rPr>
              <a:t>Meskipun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dalam</a:t>
            </a:r>
            <a:r>
              <a:rPr lang="en-ID" dirty="0" smtClean="0">
                <a:solidFill>
                  <a:srgbClr val="0070C0"/>
                </a:solidFill>
              </a:rPr>
              <a:t> system file yang </a:t>
            </a:r>
            <a:r>
              <a:rPr lang="en-ID" dirty="0" err="1" smtClean="0">
                <a:solidFill>
                  <a:srgbClr val="0070C0"/>
                </a:solidFill>
              </a:rPr>
              <a:t>menyajikan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semua</a:t>
            </a:r>
            <a:r>
              <a:rPr lang="en-ID" dirty="0" smtClean="0">
                <a:solidFill>
                  <a:srgbClr val="0070C0"/>
                </a:solidFill>
              </a:rPr>
              <a:t> data di </a:t>
            </a:r>
            <a:r>
              <a:rPr lang="en-ID" dirty="0" err="1" smtClean="0">
                <a:solidFill>
                  <a:srgbClr val="0070C0"/>
                </a:solidFill>
              </a:rPr>
              <a:t>dalam</a:t>
            </a:r>
            <a:r>
              <a:rPr lang="en-ID" dirty="0" smtClean="0">
                <a:solidFill>
                  <a:srgbClr val="0070C0"/>
                </a:solidFill>
              </a:rPr>
              <a:t> data yang </a:t>
            </a:r>
            <a:r>
              <a:rPr lang="en-ID" dirty="0" err="1" smtClean="0">
                <a:solidFill>
                  <a:srgbClr val="0070C0"/>
                </a:solidFill>
              </a:rPr>
              <a:t>memiliki</a:t>
            </a:r>
            <a:r>
              <a:rPr lang="en-ID" dirty="0" smtClean="0">
                <a:solidFill>
                  <a:srgbClr val="0070C0"/>
                </a:solidFill>
              </a:rPr>
              <a:t> database </a:t>
            </a:r>
            <a:r>
              <a:rPr lang="en-ID" dirty="0" err="1" smtClean="0">
                <a:solidFill>
                  <a:srgbClr val="0070C0"/>
                </a:solidFill>
              </a:rPr>
              <a:t>persistem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dalam</a:t>
            </a:r>
            <a:r>
              <a:rPr lang="en-ID" dirty="0" smtClean="0">
                <a:solidFill>
                  <a:srgbClr val="0070C0"/>
                </a:solidFill>
              </a:rPr>
              <a:t> disk </a:t>
            </a:r>
            <a:r>
              <a:rPr lang="en-ID" dirty="0" err="1" smtClean="0">
                <a:solidFill>
                  <a:srgbClr val="0070C0"/>
                </a:solidFill>
              </a:rPr>
              <a:t>penyimpanan</a:t>
            </a:r>
            <a:r>
              <a:rPr lang="en-ID" dirty="0" smtClean="0">
                <a:solidFill>
                  <a:srgbClr val="0070C0"/>
                </a:solidFill>
              </a:rPr>
              <a:t>, </a:t>
            </a:r>
            <a:r>
              <a:rPr lang="en-ID" dirty="0" err="1" smtClean="0">
                <a:solidFill>
                  <a:srgbClr val="0070C0"/>
                </a:solidFill>
              </a:rPr>
              <a:t>sebuah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salinan</a:t>
            </a:r>
            <a:r>
              <a:rPr lang="en-ID" dirty="0" smtClean="0">
                <a:solidFill>
                  <a:srgbClr val="0070C0"/>
                </a:solidFill>
              </a:rPr>
              <a:t> data </a:t>
            </a:r>
            <a:r>
              <a:rPr lang="en-ID" dirty="0" err="1" smtClean="0">
                <a:solidFill>
                  <a:srgbClr val="0070C0"/>
                </a:solidFill>
              </a:rPr>
              <a:t>berada</a:t>
            </a:r>
            <a:r>
              <a:rPr lang="en-ID" dirty="0" smtClean="0">
                <a:solidFill>
                  <a:srgbClr val="0070C0"/>
                </a:solidFill>
              </a:rPr>
              <a:t> di RAM. Hal </a:t>
            </a:r>
            <a:r>
              <a:rPr lang="en-ID" dirty="0" err="1" smtClean="0">
                <a:solidFill>
                  <a:srgbClr val="0070C0"/>
                </a:solidFill>
              </a:rPr>
              <a:t>ini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dapat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mengurangi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beban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memori</a:t>
            </a:r>
            <a:r>
              <a:rPr lang="en-ID" dirty="0" smtClean="0">
                <a:solidFill>
                  <a:srgbClr val="0070C0"/>
                </a:solidFill>
              </a:rPr>
              <a:t> yang </a:t>
            </a:r>
            <a:r>
              <a:rPr lang="en-ID" dirty="0" err="1" smtClean="0">
                <a:solidFill>
                  <a:srgbClr val="0070C0"/>
                </a:solidFill>
              </a:rPr>
              <a:t>lebih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besar</a:t>
            </a:r>
            <a:r>
              <a:rPr lang="en-ID" dirty="0" smtClean="0">
                <a:solidFill>
                  <a:srgbClr val="0070C0"/>
                </a:solidFill>
              </a:rPr>
              <a:t>, yang </a:t>
            </a:r>
            <a:r>
              <a:rPr lang="en-ID" dirty="0" err="1" smtClean="0">
                <a:solidFill>
                  <a:srgbClr val="0070C0"/>
                </a:solidFill>
              </a:rPr>
              <a:t>mana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hanya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kurang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lebih</a:t>
            </a:r>
            <a:r>
              <a:rPr lang="en-ID" dirty="0" smtClean="0">
                <a:solidFill>
                  <a:srgbClr val="0070C0"/>
                </a:solidFill>
              </a:rPr>
              <a:t> 30MB. Hal </a:t>
            </a:r>
            <a:r>
              <a:rPr lang="en-ID" dirty="0" err="1" smtClean="0">
                <a:solidFill>
                  <a:srgbClr val="0070C0"/>
                </a:solidFill>
              </a:rPr>
              <a:t>ini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dirasa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sudah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cukup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untuk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menyajikan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konfigurasi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dari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ribuan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mesin</a:t>
            </a:r>
            <a:r>
              <a:rPr lang="en-ID" dirty="0" smtClean="0">
                <a:solidFill>
                  <a:srgbClr val="0070C0"/>
                </a:solidFill>
              </a:rPr>
              <a:t> virtual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09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7.1</a:t>
            </a:r>
            <a:r>
              <a:rPr lang="en-ID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 </a:t>
            </a:r>
            <a:r>
              <a:rPr lang="en-ID" b="1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Apa</a:t>
            </a:r>
            <a:r>
              <a:rPr lang="en-ID" b="1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en-ID" b="1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itu</a:t>
            </a:r>
            <a:r>
              <a:rPr lang="en-ID" b="1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en-ID" b="1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Proxmox</a:t>
            </a:r>
            <a:r>
              <a:rPr lang="en-ID" b="1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System File Cluster ? (Part </a:t>
            </a:r>
            <a:r>
              <a:rPr lang="en-ID" b="1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2)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D" dirty="0" err="1" smtClean="0">
                <a:solidFill>
                  <a:srgbClr val="0070C0"/>
                </a:solidFill>
              </a:rPr>
              <a:t>Sistem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ini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memberikan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beberapa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keuntungan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diantaranya</a:t>
            </a:r>
            <a:r>
              <a:rPr lang="en-ID" dirty="0" smtClean="0">
                <a:solidFill>
                  <a:srgbClr val="0070C0"/>
                </a:solidFill>
              </a:rPr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D" dirty="0" err="1" smtClean="0">
                <a:solidFill>
                  <a:srgbClr val="0070C0"/>
                </a:solidFill>
              </a:rPr>
              <a:t>Kemudahan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mereplikasi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konfugurasi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semua</a:t>
            </a:r>
            <a:r>
              <a:rPr lang="en-ID" dirty="0" smtClean="0">
                <a:solidFill>
                  <a:srgbClr val="0070C0"/>
                </a:solidFill>
              </a:rPr>
              <a:t> node </a:t>
            </a:r>
            <a:r>
              <a:rPr lang="en-ID" dirty="0" err="1" smtClean="0">
                <a:solidFill>
                  <a:srgbClr val="0070C0"/>
                </a:solidFill>
              </a:rPr>
              <a:t>dalam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waktu</a:t>
            </a:r>
            <a:r>
              <a:rPr lang="en-ID" dirty="0" smtClean="0">
                <a:solidFill>
                  <a:srgbClr val="0070C0"/>
                </a:solidFill>
              </a:rPr>
              <a:t> 	yang real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D" dirty="0" err="1" smtClean="0">
                <a:solidFill>
                  <a:srgbClr val="0070C0"/>
                </a:solidFill>
              </a:rPr>
              <a:t>Menyediakan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konsistensi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cek</a:t>
            </a:r>
            <a:r>
              <a:rPr lang="en-ID" dirty="0" smtClean="0">
                <a:solidFill>
                  <a:srgbClr val="0070C0"/>
                </a:solidFill>
              </a:rPr>
              <a:t> yang </a:t>
            </a:r>
            <a:r>
              <a:rPr lang="en-ID" dirty="0" err="1" smtClean="0">
                <a:solidFill>
                  <a:srgbClr val="0070C0"/>
                </a:solidFill>
              </a:rPr>
              <a:t>kuat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untuk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menghindari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duplikasi</a:t>
            </a:r>
            <a:r>
              <a:rPr lang="en-ID" dirty="0" smtClean="0">
                <a:solidFill>
                  <a:srgbClr val="0070C0"/>
                </a:solidFill>
              </a:rPr>
              <a:t> VM IDs</a:t>
            </a:r>
            <a:endParaRPr lang="en-ID" dirty="0">
              <a:solidFill>
                <a:srgbClr val="0070C0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ID" dirty="0" err="1" smtClean="0">
                <a:solidFill>
                  <a:srgbClr val="0070C0"/>
                </a:solidFill>
              </a:rPr>
              <a:t>Hanya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membaca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ketika</a:t>
            </a:r>
            <a:r>
              <a:rPr lang="en-ID" dirty="0" smtClean="0">
                <a:solidFill>
                  <a:srgbClr val="0070C0"/>
                </a:solidFill>
              </a:rPr>
              <a:t> node </a:t>
            </a:r>
            <a:r>
              <a:rPr lang="en-ID" dirty="0" err="1" smtClean="0">
                <a:solidFill>
                  <a:srgbClr val="0070C0"/>
                </a:solidFill>
              </a:rPr>
              <a:t>kehilangan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kuorum</a:t>
            </a:r>
            <a:endParaRPr lang="en-ID" dirty="0" smtClean="0">
              <a:solidFill>
                <a:srgbClr val="0070C0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ID" dirty="0" err="1" smtClean="0">
                <a:solidFill>
                  <a:srgbClr val="0070C0"/>
                </a:solidFill>
              </a:rPr>
              <a:t>Otomatis</a:t>
            </a:r>
            <a:r>
              <a:rPr lang="en-ID" dirty="0" smtClean="0">
                <a:solidFill>
                  <a:srgbClr val="0070C0"/>
                </a:solidFill>
              </a:rPr>
              <a:t> update system </a:t>
            </a:r>
            <a:r>
              <a:rPr lang="en-ID" dirty="0" err="1" smtClean="0">
                <a:solidFill>
                  <a:srgbClr val="0070C0"/>
                </a:solidFill>
              </a:rPr>
              <a:t>konfigurasi</a:t>
            </a:r>
            <a:r>
              <a:rPr lang="en-ID" dirty="0" smtClean="0">
                <a:solidFill>
                  <a:srgbClr val="0070C0"/>
                </a:solidFill>
              </a:rPr>
              <a:t> cluster “</a:t>
            </a:r>
            <a:r>
              <a:rPr lang="en-ID" dirty="0" err="1" smtClean="0">
                <a:solidFill>
                  <a:srgbClr val="0070C0"/>
                </a:solidFill>
              </a:rPr>
              <a:t>corosync</a:t>
            </a:r>
            <a:r>
              <a:rPr lang="en-ID" dirty="0" smtClean="0">
                <a:solidFill>
                  <a:srgbClr val="0070C0"/>
                </a:solidFill>
              </a:rPr>
              <a:t>” </a:t>
            </a:r>
            <a:r>
              <a:rPr lang="en-ID" dirty="0" err="1" smtClean="0">
                <a:solidFill>
                  <a:srgbClr val="0070C0"/>
                </a:solidFill>
              </a:rPr>
              <a:t>kepada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semua</a:t>
            </a:r>
            <a:r>
              <a:rPr lang="en-ID" dirty="0" smtClean="0">
                <a:solidFill>
                  <a:srgbClr val="0070C0"/>
                </a:solidFill>
              </a:rPr>
              <a:t> node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D" dirty="0" err="1" smtClean="0">
                <a:solidFill>
                  <a:srgbClr val="0070C0"/>
                </a:solidFill>
              </a:rPr>
              <a:t>Memasukkan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mekanisme</a:t>
            </a:r>
            <a:r>
              <a:rPr lang="en-ID" dirty="0" smtClean="0">
                <a:solidFill>
                  <a:srgbClr val="0070C0"/>
                </a:solidFill>
              </a:rPr>
              <a:t> system </a:t>
            </a:r>
            <a:r>
              <a:rPr lang="en-ID" dirty="0" err="1" smtClean="0">
                <a:solidFill>
                  <a:srgbClr val="0070C0"/>
                </a:solidFill>
              </a:rPr>
              <a:t>penguncian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terdistribusi</a:t>
            </a:r>
            <a:endParaRPr lang="en-ID" dirty="0" smtClean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954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7.2 POSIX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Compatibilitas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4293" y="1443318"/>
            <a:ext cx="8946541" cy="4195481"/>
          </a:xfrm>
        </p:spPr>
        <p:txBody>
          <a:bodyPr>
            <a:noAutofit/>
          </a:bodyPr>
          <a:lstStyle/>
          <a:p>
            <a:r>
              <a:rPr lang="en-ID" dirty="0" err="1" smtClean="0">
                <a:solidFill>
                  <a:srgbClr val="0070C0"/>
                </a:solidFill>
              </a:rPr>
              <a:t>Sebuah</a:t>
            </a:r>
            <a:r>
              <a:rPr lang="en-ID" dirty="0" smtClean="0">
                <a:solidFill>
                  <a:srgbClr val="0070C0"/>
                </a:solidFill>
              </a:rPr>
              <a:t> system file </a:t>
            </a:r>
            <a:r>
              <a:rPr lang="en-ID" dirty="0" err="1" smtClean="0">
                <a:solidFill>
                  <a:srgbClr val="0070C0"/>
                </a:solidFill>
              </a:rPr>
              <a:t>berdasarkan</a:t>
            </a:r>
            <a:r>
              <a:rPr lang="en-ID" dirty="0" smtClean="0">
                <a:solidFill>
                  <a:srgbClr val="0070C0"/>
                </a:solidFill>
              </a:rPr>
              <a:t> FUSE, </a:t>
            </a:r>
            <a:r>
              <a:rPr lang="en-ID" dirty="0" err="1" smtClean="0">
                <a:solidFill>
                  <a:srgbClr val="0070C0"/>
                </a:solidFill>
              </a:rPr>
              <a:t>sehingga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penggunaannya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seperti</a:t>
            </a:r>
            <a:r>
              <a:rPr lang="en-ID" dirty="0" smtClean="0">
                <a:solidFill>
                  <a:srgbClr val="0070C0"/>
                </a:solidFill>
              </a:rPr>
              <a:t> POSIX. </a:t>
            </a:r>
            <a:r>
              <a:rPr lang="en-ID" dirty="0" err="1" smtClean="0">
                <a:solidFill>
                  <a:srgbClr val="0070C0"/>
                </a:solidFill>
              </a:rPr>
              <a:t>Tetapi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beberapa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fitur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tidak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dengan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mudahnya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diterpkan</a:t>
            </a:r>
            <a:r>
              <a:rPr lang="en-ID" dirty="0" smtClean="0">
                <a:solidFill>
                  <a:srgbClr val="0070C0"/>
                </a:solidFill>
              </a:rPr>
              <a:t>, </a:t>
            </a:r>
            <a:r>
              <a:rPr lang="en-ID" dirty="0" err="1" smtClean="0">
                <a:solidFill>
                  <a:srgbClr val="0070C0"/>
                </a:solidFill>
              </a:rPr>
              <a:t>karena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tidak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semuanya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dibutuhkan</a:t>
            </a:r>
            <a:r>
              <a:rPr lang="en-ID" dirty="0" smtClean="0">
                <a:solidFill>
                  <a:srgbClr val="0070C0"/>
                </a:solidFill>
              </a:rPr>
              <a:t>:</a:t>
            </a:r>
          </a:p>
          <a:p>
            <a:r>
              <a:rPr lang="en-ID" sz="2000" dirty="0" smtClean="0">
                <a:solidFill>
                  <a:srgbClr val="0070C0"/>
                </a:solidFill>
              </a:rPr>
              <a:t>Kita </a:t>
            </a:r>
            <a:r>
              <a:rPr lang="en-ID" sz="2000" dirty="0" err="1" smtClean="0">
                <a:solidFill>
                  <a:srgbClr val="0070C0"/>
                </a:solidFill>
              </a:rPr>
              <a:t>hanya</a:t>
            </a:r>
            <a:r>
              <a:rPr lang="en-ID" sz="2000" dirty="0" smtClean="0">
                <a:solidFill>
                  <a:srgbClr val="0070C0"/>
                </a:solidFill>
              </a:rPr>
              <a:t> bias men-</a:t>
            </a:r>
            <a:r>
              <a:rPr lang="en-ID" sz="2000" dirty="0" err="1" smtClean="0">
                <a:solidFill>
                  <a:srgbClr val="0070C0"/>
                </a:solidFill>
              </a:rPr>
              <a:t>generasasi</a:t>
            </a:r>
            <a:r>
              <a:rPr lang="en-ID" sz="2000" dirty="0" smtClean="0">
                <a:solidFill>
                  <a:srgbClr val="0070C0"/>
                </a:solidFill>
              </a:rPr>
              <a:t> file </a:t>
            </a:r>
            <a:r>
              <a:rPr lang="en-ID" sz="2000" dirty="0" err="1" smtClean="0">
                <a:solidFill>
                  <a:srgbClr val="0070C0"/>
                </a:solidFill>
              </a:rPr>
              <a:t>biasa</a:t>
            </a:r>
            <a:r>
              <a:rPr lang="en-ID" sz="2000" dirty="0" smtClean="0">
                <a:solidFill>
                  <a:srgbClr val="0070C0"/>
                </a:solidFill>
              </a:rPr>
              <a:t> </a:t>
            </a:r>
            <a:r>
              <a:rPr lang="en-ID" sz="2000" dirty="0" err="1" smtClean="0">
                <a:solidFill>
                  <a:srgbClr val="0070C0"/>
                </a:solidFill>
              </a:rPr>
              <a:t>dan</a:t>
            </a:r>
            <a:r>
              <a:rPr lang="en-ID" sz="2000" dirty="0" smtClean="0">
                <a:solidFill>
                  <a:srgbClr val="0070C0"/>
                </a:solidFill>
              </a:rPr>
              <a:t> </a:t>
            </a:r>
            <a:r>
              <a:rPr lang="en-ID" sz="2000" dirty="0" err="1" smtClean="0">
                <a:solidFill>
                  <a:srgbClr val="0070C0"/>
                </a:solidFill>
              </a:rPr>
              <a:t>direktori</a:t>
            </a:r>
            <a:r>
              <a:rPr lang="en-ID" sz="2000" dirty="0" smtClean="0">
                <a:solidFill>
                  <a:srgbClr val="0070C0"/>
                </a:solidFill>
              </a:rPr>
              <a:t>, </a:t>
            </a:r>
            <a:r>
              <a:rPr lang="en-ID" sz="2000" dirty="0" err="1" smtClean="0">
                <a:solidFill>
                  <a:srgbClr val="0070C0"/>
                </a:solidFill>
              </a:rPr>
              <a:t>tidak</a:t>
            </a:r>
            <a:r>
              <a:rPr lang="en-ID" sz="2000" dirty="0" smtClean="0">
                <a:solidFill>
                  <a:srgbClr val="0070C0"/>
                </a:solidFill>
              </a:rPr>
              <a:t> </a:t>
            </a:r>
            <a:r>
              <a:rPr lang="en-ID" sz="2000" dirty="0" err="1" smtClean="0">
                <a:solidFill>
                  <a:srgbClr val="0070C0"/>
                </a:solidFill>
              </a:rPr>
              <a:t>halnya</a:t>
            </a:r>
            <a:r>
              <a:rPr lang="en-ID" sz="2000" dirty="0" smtClean="0">
                <a:solidFill>
                  <a:srgbClr val="0070C0"/>
                </a:solidFill>
              </a:rPr>
              <a:t> </a:t>
            </a:r>
            <a:r>
              <a:rPr lang="en-ID" sz="2000" dirty="0" err="1" smtClean="0">
                <a:solidFill>
                  <a:srgbClr val="0070C0"/>
                </a:solidFill>
              </a:rPr>
              <a:t>pada</a:t>
            </a:r>
            <a:r>
              <a:rPr lang="en-ID" sz="2000" dirty="0" smtClean="0">
                <a:solidFill>
                  <a:srgbClr val="0070C0"/>
                </a:solidFill>
              </a:rPr>
              <a:t> link </a:t>
            </a:r>
            <a:r>
              <a:rPr lang="en-ID" sz="2000" dirty="0" err="1" smtClean="0">
                <a:solidFill>
                  <a:srgbClr val="0070C0"/>
                </a:solidFill>
              </a:rPr>
              <a:t>simbolik</a:t>
            </a:r>
            <a:endParaRPr lang="en-ID" sz="2000" dirty="0" smtClean="0">
              <a:solidFill>
                <a:srgbClr val="0070C0"/>
              </a:solidFill>
            </a:endParaRPr>
          </a:p>
          <a:p>
            <a:r>
              <a:rPr lang="en-ID" dirty="0" smtClean="0">
                <a:solidFill>
                  <a:srgbClr val="0070C0"/>
                </a:solidFill>
              </a:rPr>
              <a:t>Kita </a:t>
            </a:r>
            <a:r>
              <a:rPr lang="en-ID" dirty="0" err="1" smtClean="0">
                <a:solidFill>
                  <a:srgbClr val="0070C0"/>
                </a:solidFill>
              </a:rPr>
              <a:t>tidak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dapat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mengganti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nama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direktori</a:t>
            </a:r>
            <a:r>
              <a:rPr lang="en-ID" dirty="0" smtClean="0">
                <a:solidFill>
                  <a:srgbClr val="0070C0"/>
                </a:solidFill>
              </a:rPr>
              <a:t> yang </a:t>
            </a:r>
            <a:r>
              <a:rPr lang="en-ID" dirty="0" err="1" smtClean="0">
                <a:solidFill>
                  <a:srgbClr val="0070C0"/>
                </a:solidFill>
              </a:rPr>
              <a:t>kosong</a:t>
            </a:r>
            <a:r>
              <a:rPr lang="en-ID" dirty="0" smtClean="0">
                <a:solidFill>
                  <a:srgbClr val="0070C0"/>
                </a:solidFill>
              </a:rPr>
              <a:t> (</a:t>
            </a:r>
            <a:r>
              <a:rPr lang="en-ID" dirty="0" err="1" smtClean="0">
                <a:solidFill>
                  <a:srgbClr val="0070C0"/>
                </a:solidFill>
              </a:rPr>
              <a:t>karena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hal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ini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menjamin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bahwa</a:t>
            </a:r>
            <a:r>
              <a:rPr lang="en-ID" dirty="0" smtClean="0">
                <a:solidFill>
                  <a:srgbClr val="0070C0"/>
                </a:solidFill>
              </a:rPr>
              <a:t> VM IDs </a:t>
            </a:r>
            <a:r>
              <a:rPr lang="en-ID" dirty="0" err="1" smtClean="0">
                <a:solidFill>
                  <a:srgbClr val="0070C0"/>
                </a:solidFill>
              </a:rPr>
              <a:t>memiliki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nama</a:t>
            </a:r>
            <a:r>
              <a:rPr lang="en-ID" dirty="0" smtClean="0">
                <a:solidFill>
                  <a:srgbClr val="0070C0"/>
                </a:solidFill>
              </a:rPr>
              <a:t> yang </a:t>
            </a:r>
            <a:r>
              <a:rPr lang="en-ID" dirty="0" err="1" smtClean="0">
                <a:solidFill>
                  <a:srgbClr val="0070C0"/>
                </a:solidFill>
              </a:rPr>
              <a:t>berbeda</a:t>
            </a:r>
            <a:r>
              <a:rPr lang="en-ID" dirty="0" smtClean="0">
                <a:solidFill>
                  <a:srgbClr val="0070C0"/>
                </a:solidFill>
              </a:rPr>
              <a:t>/</a:t>
            </a:r>
            <a:r>
              <a:rPr lang="en-ID" dirty="0" err="1" smtClean="0">
                <a:solidFill>
                  <a:srgbClr val="0070C0"/>
                </a:solidFill>
              </a:rPr>
              <a:t>unik</a:t>
            </a:r>
            <a:r>
              <a:rPr lang="en-ID" dirty="0" smtClean="0">
                <a:solidFill>
                  <a:srgbClr val="0070C0"/>
                </a:solidFill>
              </a:rPr>
              <a:t>)</a:t>
            </a:r>
          </a:p>
          <a:p>
            <a:r>
              <a:rPr lang="en-ID" sz="2000" dirty="0" smtClean="0">
                <a:solidFill>
                  <a:srgbClr val="0070C0"/>
                </a:solidFill>
              </a:rPr>
              <a:t>Kita </a:t>
            </a:r>
            <a:r>
              <a:rPr lang="en-ID" sz="2000" dirty="0" err="1" smtClean="0">
                <a:solidFill>
                  <a:srgbClr val="0070C0"/>
                </a:solidFill>
              </a:rPr>
              <a:t>tidak</a:t>
            </a:r>
            <a:r>
              <a:rPr lang="en-ID" sz="2000" dirty="0" smtClean="0">
                <a:solidFill>
                  <a:srgbClr val="0070C0"/>
                </a:solidFill>
              </a:rPr>
              <a:t> </a:t>
            </a:r>
            <a:r>
              <a:rPr lang="en-ID" sz="2000" dirty="0" err="1" smtClean="0">
                <a:solidFill>
                  <a:srgbClr val="0070C0"/>
                </a:solidFill>
              </a:rPr>
              <a:t>daapt</a:t>
            </a:r>
            <a:r>
              <a:rPr lang="en-ID" sz="2000" dirty="0" smtClean="0">
                <a:solidFill>
                  <a:srgbClr val="0070C0"/>
                </a:solidFill>
              </a:rPr>
              <a:t> </a:t>
            </a:r>
            <a:r>
              <a:rPr lang="en-ID" sz="2000" dirty="0" err="1" smtClean="0">
                <a:solidFill>
                  <a:srgbClr val="0070C0"/>
                </a:solidFill>
              </a:rPr>
              <a:t>mengubah</a:t>
            </a:r>
            <a:r>
              <a:rPr lang="en-ID" sz="2000" dirty="0" smtClean="0">
                <a:solidFill>
                  <a:srgbClr val="0070C0"/>
                </a:solidFill>
              </a:rPr>
              <a:t> permission file (permission </a:t>
            </a:r>
            <a:r>
              <a:rPr lang="en-ID" sz="2000" dirty="0" err="1" smtClean="0">
                <a:solidFill>
                  <a:srgbClr val="0070C0"/>
                </a:solidFill>
              </a:rPr>
              <a:t>hanya</a:t>
            </a:r>
            <a:r>
              <a:rPr lang="en-ID" sz="2000" dirty="0" smtClean="0">
                <a:solidFill>
                  <a:srgbClr val="0070C0"/>
                </a:solidFill>
              </a:rPr>
              <a:t> </a:t>
            </a:r>
            <a:r>
              <a:rPr lang="en-ID" sz="2000" dirty="0" err="1" smtClean="0">
                <a:solidFill>
                  <a:srgbClr val="0070C0"/>
                </a:solidFill>
              </a:rPr>
              <a:t>berdasarkan</a:t>
            </a:r>
            <a:r>
              <a:rPr lang="en-ID" sz="2000" dirty="0" smtClean="0">
                <a:solidFill>
                  <a:srgbClr val="0070C0"/>
                </a:solidFill>
              </a:rPr>
              <a:t> </a:t>
            </a:r>
            <a:r>
              <a:rPr lang="en-ID" sz="2000" dirty="0" err="1" smtClean="0">
                <a:solidFill>
                  <a:srgbClr val="0070C0"/>
                </a:solidFill>
              </a:rPr>
              <a:t>pada</a:t>
            </a:r>
            <a:r>
              <a:rPr lang="en-ID" sz="2000" dirty="0" smtClean="0">
                <a:solidFill>
                  <a:srgbClr val="0070C0"/>
                </a:solidFill>
              </a:rPr>
              <a:t> path)</a:t>
            </a:r>
          </a:p>
          <a:p>
            <a:r>
              <a:rPr lang="en-ID" dirty="0" smtClean="0">
                <a:solidFill>
                  <a:srgbClr val="0070C0"/>
                </a:solidFill>
              </a:rPr>
              <a:t>O_EXCL </a:t>
            </a:r>
            <a:r>
              <a:rPr lang="en-ID" dirty="0" err="1" smtClean="0">
                <a:solidFill>
                  <a:srgbClr val="0070C0"/>
                </a:solidFill>
              </a:rPr>
              <a:t>membuat</a:t>
            </a:r>
            <a:r>
              <a:rPr lang="en-ID" dirty="0" smtClean="0">
                <a:solidFill>
                  <a:srgbClr val="0070C0"/>
                </a:solidFill>
              </a:rPr>
              <a:t> file yang </a:t>
            </a:r>
            <a:r>
              <a:rPr lang="en-ID" dirty="0" err="1" smtClean="0">
                <a:solidFill>
                  <a:srgbClr val="0070C0"/>
                </a:solidFill>
              </a:rPr>
              <a:t>tidak</a:t>
            </a:r>
            <a:r>
              <a:rPr lang="en-ID" dirty="0" smtClean="0">
                <a:solidFill>
                  <a:srgbClr val="0070C0"/>
                </a:solidFill>
              </a:rPr>
              <a:t> atomic (</a:t>
            </a:r>
            <a:r>
              <a:rPr lang="en-ID" dirty="0" err="1" smtClean="0">
                <a:solidFill>
                  <a:srgbClr val="0070C0"/>
                </a:solidFill>
              </a:rPr>
              <a:t>seperti</a:t>
            </a:r>
            <a:r>
              <a:rPr lang="en-ID" dirty="0" smtClean="0">
                <a:solidFill>
                  <a:srgbClr val="0070C0"/>
                </a:solidFill>
              </a:rPr>
              <a:t> NFS yang lama)</a:t>
            </a:r>
          </a:p>
          <a:p>
            <a:r>
              <a:rPr lang="en-ID" sz="2000" dirty="0" smtClean="0">
                <a:solidFill>
                  <a:srgbClr val="0070C0"/>
                </a:solidFill>
              </a:rPr>
              <a:t>O_TRUNC </a:t>
            </a:r>
            <a:r>
              <a:rPr lang="en-ID" sz="2000" dirty="0" err="1" smtClean="0">
                <a:solidFill>
                  <a:srgbClr val="0070C0"/>
                </a:solidFill>
              </a:rPr>
              <a:t>membuat</a:t>
            </a:r>
            <a:r>
              <a:rPr lang="en-ID" sz="2000" dirty="0" smtClean="0">
                <a:solidFill>
                  <a:srgbClr val="0070C0"/>
                </a:solidFill>
              </a:rPr>
              <a:t> file yang </a:t>
            </a:r>
            <a:r>
              <a:rPr lang="en-ID" sz="2000" dirty="0" err="1" smtClean="0">
                <a:solidFill>
                  <a:srgbClr val="0070C0"/>
                </a:solidFill>
              </a:rPr>
              <a:t>tidak</a:t>
            </a:r>
            <a:r>
              <a:rPr lang="en-ID" sz="2000" dirty="0" smtClean="0">
                <a:solidFill>
                  <a:srgbClr val="0070C0"/>
                </a:solidFill>
              </a:rPr>
              <a:t> atomic (FUSE </a:t>
            </a:r>
            <a:r>
              <a:rPr lang="en-ID" sz="2000" dirty="0" err="1" smtClean="0">
                <a:solidFill>
                  <a:srgbClr val="0070C0"/>
                </a:solidFill>
              </a:rPr>
              <a:t>resctriction</a:t>
            </a:r>
            <a:r>
              <a:rPr lang="en-ID" sz="2000" dirty="0" smtClean="0">
                <a:solidFill>
                  <a:srgbClr val="0070C0"/>
                </a:solidFill>
              </a:rPr>
              <a:t>)</a:t>
            </a:r>
            <a:r>
              <a:rPr lang="en-ID" sz="2000" dirty="0">
                <a:solidFill>
                  <a:srgbClr val="0070C0"/>
                </a:solidFill>
              </a:rPr>
              <a:t/>
            </a:r>
            <a:br>
              <a:rPr lang="en-ID" sz="2000" dirty="0">
                <a:solidFill>
                  <a:srgbClr val="0070C0"/>
                </a:solidFill>
              </a:rPr>
            </a:b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152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7.3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Hak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Akses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File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D" dirty="0" err="1" smtClean="0">
                <a:solidFill>
                  <a:srgbClr val="0070C0"/>
                </a:solidFill>
              </a:rPr>
              <a:t>Semua</a:t>
            </a:r>
            <a:r>
              <a:rPr lang="en-ID" dirty="0" smtClean="0">
                <a:solidFill>
                  <a:srgbClr val="0070C0"/>
                </a:solidFill>
              </a:rPr>
              <a:t> file </a:t>
            </a:r>
            <a:r>
              <a:rPr lang="en-ID" dirty="0" err="1" smtClean="0">
                <a:solidFill>
                  <a:srgbClr val="0070C0"/>
                </a:solidFill>
              </a:rPr>
              <a:t>dan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direktori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adalah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milik</a:t>
            </a:r>
            <a:r>
              <a:rPr lang="en-ID" dirty="0" smtClean="0">
                <a:solidFill>
                  <a:srgbClr val="0070C0"/>
                </a:solidFill>
              </a:rPr>
              <a:t> user root </a:t>
            </a:r>
            <a:r>
              <a:rPr lang="en-ID" dirty="0" err="1" smtClean="0">
                <a:solidFill>
                  <a:srgbClr val="0070C0"/>
                </a:solidFill>
              </a:rPr>
              <a:t>dan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memiliki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grup</a:t>
            </a:r>
            <a:r>
              <a:rPr lang="en-ID" dirty="0" smtClean="0">
                <a:solidFill>
                  <a:srgbClr val="0070C0"/>
                </a:solidFill>
              </a:rPr>
              <a:t> www-data. </a:t>
            </a:r>
            <a:r>
              <a:rPr lang="en-ID" dirty="0" err="1" smtClean="0">
                <a:solidFill>
                  <a:srgbClr val="0070C0"/>
                </a:solidFill>
              </a:rPr>
              <a:t>Hanya</a:t>
            </a:r>
            <a:r>
              <a:rPr lang="en-ID" dirty="0" smtClean="0">
                <a:solidFill>
                  <a:srgbClr val="0070C0"/>
                </a:solidFill>
              </a:rPr>
              <a:t> root yang </a:t>
            </a:r>
            <a:r>
              <a:rPr lang="en-ID" dirty="0" err="1" smtClean="0">
                <a:solidFill>
                  <a:srgbClr val="0070C0"/>
                </a:solidFill>
              </a:rPr>
              <a:t>memiliki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hak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untuk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menulis</a:t>
            </a:r>
            <a:r>
              <a:rPr lang="en-ID" dirty="0" smtClean="0">
                <a:solidFill>
                  <a:srgbClr val="0070C0"/>
                </a:solidFill>
              </a:rPr>
              <a:t>, </a:t>
            </a:r>
            <a:r>
              <a:rPr lang="en-ID" dirty="0" err="1" smtClean="0">
                <a:solidFill>
                  <a:srgbClr val="0070C0"/>
                </a:solidFill>
              </a:rPr>
              <a:t>tetapi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grup</a:t>
            </a:r>
            <a:r>
              <a:rPr lang="en-ID" dirty="0" smtClean="0">
                <a:solidFill>
                  <a:srgbClr val="0070C0"/>
                </a:solidFill>
              </a:rPr>
              <a:t> www-data </a:t>
            </a:r>
            <a:r>
              <a:rPr lang="en-ID" dirty="0" err="1" smtClean="0">
                <a:solidFill>
                  <a:srgbClr val="0070C0"/>
                </a:solidFill>
              </a:rPr>
              <a:t>dapat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membaca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hampir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semua</a:t>
            </a:r>
            <a:r>
              <a:rPr lang="en-ID" dirty="0" smtClean="0">
                <a:solidFill>
                  <a:srgbClr val="0070C0"/>
                </a:solidFill>
              </a:rPr>
              <a:t> file. File </a:t>
            </a:r>
            <a:r>
              <a:rPr lang="en-ID" dirty="0" err="1" smtClean="0">
                <a:solidFill>
                  <a:srgbClr val="0070C0"/>
                </a:solidFill>
              </a:rPr>
              <a:t>berikut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adalah</a:t>
            </a:r>
            <a:r>
              <a:rPr lang="en-ID" dirty="0" smtClean="0">
                <a:solidFill>
                  <a:srgbClr val="0070C0"/>
                </a:solidFill>
              </a:rPr>
              <a:t> path </a:t>
            </a:r>
            <a:r>
              <a:rPr lang="en-ID" dirty="0" err="1" smtClean="0">
                <a:solidFill>
                  <a:srgbClr val="0070C0"/>
                </a:solidFill>
              </a:rPr>
              <a:t>nya</a:t>
            </a:r>
            <a:r>
              <a:rPr lang="en-ID" dirty="0" smtClean="0">
                <a:solidFill>
                  <a:srgbClr val="0070C0"/>
                </a:solidFill>
              </a:rPr>
              <a:t>:</a:t>
            </a:r>
            <a:endParaRPr lang="en-ID" sz="20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ID" sz="2000" dirty="0">
                <a:solidFill>
                  <a:srgbClr val="0070C0"/>
                </a:solidFill>
              </a:rPr>
              <a:t>	</a:t>
            </a:r>
            <a:br>
              <a:rPr lang="en-ID" sz="2000" dirty="0">
                <a:solidFill>
                  <a:srgbClr val="0070C0"/>
                </a:solidFill>
              </a:rPr>
            </a:br>
            <a:r>
              <a:rPr lang="en-ID" sz="2000" dirty="0" smtClean="0">
                <a:solidFill>
                  <a:srgbClr val="0070C0"/>
                </a:solidFill>
              </a:rPr>
              <a:t>	/</a:t>
            </a:r>
            <a:r>
              <a:rPr lang="en-ID" sz="2000" dirty="0" err="1">
                <a:solidFill>
                  <a:srgbClr val="0070C0"/>
                </a:solidFill>
              </a:rPr>
              <a:t>etc</a:t>
            </a:r>
            <a:r>
              <a:rPr lang="en-ID" sz="2000" dirty="0">
                <a:solidFill>
                  <a:srgbClr val="0070C0"/>
                </a:solidFill>
              </a:rPr>
              <a:t>/</a:t>
            </a:r>
            <a:r>
              <a:rPr lang="en-ID" sz="2000" dirty="0" err="1">
                <a:solidFill>
                  <a:srgbClr val="0070C0"/>
                </a:solidFill>
              </a:rPr>
              <a:t>pve</a:t>
            </a:r>
            <a:r>
              <a:rPr lang="en-ID" sz="2000" dirty="0">
                <a:solidFill>
                  <a:srgbClr val="0070C0"/>
                </a:solidFill>
              </a:rPr>
              <a:t>/</a:t>
            </a:r>
            <a:r>
              <a:rPr lang="en-ID" sz="2000" dirty="0" err="1">
                <a:solidFill>
                  <a:srgbClr val="0070C0"/>
                </a:solidFill>
              </a:rPr>
              <a:t>priv</a:t>
            </a:r>
            <a:r>
              <a:rPr lang="en-ID" sz="2000" dirty="0">
                <a:solidFill>
                  <a:srgbClr val="0070C0"/>
                </a:solidFill>
              </a:rPr>
              <a:t>/</a:t>
            </a:r>
            <a:br>
              <a:rPr lang="en-ID" sz="2000" dirty="0">
                <a:solidFill>
                  <a:srgbClr val="0070C0"/>
                </a:solidFill>
              </a:rPr>
            </a:br>
            <a:r>
              <a:rPr lang="en-ID" sz="2000" dirty="0" smtClean="0">
                <a:solidFill>
                  <a:srgbClr val="0070C0"/>
                </a:solidFill>
              </a:rPr>
              <a:t>	/</a:t>
            </a:r>
            <a:r>
              <a:rPr lang="en-ID" sz="2000" dirty="0" err="1">
                <a:solidFill>
                  <a:srgbClr val="0070C0"/>
                </a:solidFill>
              </a:rPr>
              <a:t>etc</a:t>
            </a:r>
            <a:r>
              <a:rPr lang="en-ID" sz="2000" dirty="0">
                <a:solidFill>
                  <a:srgbClr val="0070C0"/>
                </a:solidFill>
              </a:rPr>
              <a:t>/</a:t>
            </a:r>
            <a:r>
              <a:rPr lang="en-ID" sz="2000" dirty="0" err="1">
                <a:solidFill>
                  <a:srgbClr val="0070C0"/>
                </a:solidFill>
              </a:rPr>
              <a:t>pve</a:t>
            </a:r>
            <a:r>
              <a:rPr lang="en-ID" sz="2000" dirty="0">
                <a:solidFill>
                  <a:srgbClr val="0070C0"/>
                </a:solidFill>
              </a:rPr>
              <a:t>/nodes/${NAME}/</a:t>
            </a:r>
            <a:r>
              <a:rPr lang="en-ID" sz="2000" dirty="0" err="1">
                <a:solidFill>
                  <a:srgbClr val="0070C0"/>
                </a:solidFill>
              </a:rPr>
              <a:t>priv</a:t>
            </a:r>
            <a:r>
              <a:rPr lang="en-ID" sz="2000" dirty="0" smtClean="0">
                <a:solidFill>
                  <a:srgbClr val="0070C0"/>
                </a:solidFill>
              </a:rPr>
              <a:t>/</a:t>
            </a:r>
          </a:p>
          <a:p>
            <a:endParaRPr lang="en-ID" sz="2000" dirty="0">
              <a:solidFill>
                <a:srgbClr val="0070C0"/>
              </a:solidFill>
            </a:endParaRPr>
          </a:p>
          <a:p>
            <a:r>
              <a:rPr lang="en-ID" dirty="0" err="1" smtClean="0">
                <a:solidFill>
                  <a:srgbClr val="0070C0"/>
                </a:solidFill>
              </a:rPr>
              <a:t>Hanya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dapat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diakses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mengguakan</a:t>
            </a:r>
            <a:r>
              <a:rPr lang="en-ID" dirty="0" smtClean="0">
                <a:solidFill>
                  <a:srgbClr val="0070C0"/>
                </a:solidFill>
              </a:rPr>
              <a:t> root</a:t>
            </a:r>
            <a:r>
              <a:rPr lang="en-ID" sz="2000" dirty="0">
                <a:solidFill>
                  <a:srgbClr val="0070C0"/>
                </a:solidFill>
              </a:rPr>
              <a:t/>
            </a:r>
            <a:br>
              <a:rPr lang="en-ID" sz="2000" dirty="0">
                <a:solidFill>
                  <a:srgbClr val="0070C0"/>
                </a:solidFill>
              </a:rPr>
            </a:br>
            <a:r>
              <a:rPr lang="en-ID" sz="2000" dirty="0">
                <a:solidFill>
                  <a:srgbClr val="0070C0"/>
                </a:solidFill>
              </a:rPr>
              <a:t/>
            </a:r>
            <a:br>
              <a:rPr lang="en-ID" sz="2000" dirty="0">
                <a:solidFill>
                  <a:srgbClr val="0070C0"/>
                </a:solidFill>
              </a:rPr>
            </a:b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515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7.4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Teknologi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(Part 2)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D" dirty="0" smtClean="0">
                <a:solidFill>
                  <a:srgbClr val="0070C0"/>
                </a:solidFill>
              </a:rPr>
              <a:t>Kita bias </a:t>
            </a:r>
            <a:r>
              <a:rPr lang="en-ID" dirty="0" err="1" smtClean="0">
                <a:solidFill>
                  <a:srgbClr val="0070C0"/>
                </a:solidFill>
              </a:rPr>
              <a:t>menggunakan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Mesin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Kluster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Corosync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untuk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komunikasi</a:t>
            </a:r>
            <a:r>
              <a:rPr lang="en-ID" dirty="0" smtClean="0">
                <a:solidFill>
                  <a:srgbClr val="0070C0"/>
                </a:solidFill>
              </a:rPr>
              <a:t> cluster </a:t>
            </a:r>
            <a:r>
              <a:rPr lang="en-ID" dirty="0" err="1" smtClean="0">
                <a:solidFill>
                  <a:srgbClr val="0070C0"/>
                </a:solidFill>
              </a:rPr>
              <a:t>dan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Sqlite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untuk</a:t>
            </a:r>
            <a:r>
              <a:rPr lang="en-ID" dirty="0" smtClean="0">
                <a:solidFill>
                  <a:srgbClr val="0070C0"/>
                </a:solidFill>
              </a:rPr>
              <a:t> file database. File system </a:t>
            </a:r>
            <a:r>
              <a:rPr lang="en-ID" dirty="0" err="1" smtClean="0">
                <a:solidFill>
                  <a:srgbClr val="0070C0"/>
                </a:solidFill>
              </a:rPr>
              <a:t>diimplementasikan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dalam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ruang</a:t>
            </a:r>
            <a:r>
              <a:rPr lang="en-ID" dirty="0" smtClean="0">
                <a:solidFill>
                  <a:srgbClr val="0070C0"/>
                </a:solidFill>
              </a:rPr>
              <a:t> user </a:t>
            </a:r>
            <a:r>
              <a:rPr lang="en-ID" dirty="0" err="1" smtClean="0">
                <a:solidFill>
                  <a:srgbClr val="0070C0"/>
                </a:solidFill>
              </a:rPr>
              <a:t>menggunakan</a:t>
            </a:r>
            <a:r>
              <a:rPr lang="en-ID" dirty="0" smtClean="0">
                <a:solidFill>
                  <a:srgbClr val="0070C0"/>
                </a:solidFill>
              </a:rPr>
              <a:t> FUSE.</a:t>
            </a:r>
            <a:r>
              <a:rPr lang="en-ID" sz="2000" dirty="0">
                <a:solidFill>
                  <a:srgbClr val="0070C0"/>
                </a:solidFill>
              </a:rPr>
              <a:t/>
            </a:r>
            <a:br>
              <a:rPr lang="en-ID" sz="2000" dirty="0">
                <a:solidFill>
                  <a:srgbClr val="0070C0"/>
                </a:solidFill>
              </a:rPr>
            </a:br>
            <a:r>
              <a:rPr lang="en-ID" sz="2000" dirty="0">
                <a:solidFill>
                  <a:srgbClr val="0070C0"/>
                </a:solidFill>
              </a:rPr>
              <a:t/>
            </a:r>
            <a:br>
              <a:rPr lang="en-ID" sz="2000" dirty="0">
                <a:solidFill>
                  <a:srgbClr val="0070C0"/>
                </a:solidFill>
              </a:rPr>
            </a:b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99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>
                <a:solidFill>
                  <a:schemeClr val="bg1">
                    <a:lumMod val="65000"/>
                    <a:lumOff val="35000"/>
                  </a:schemeClr>
                </a:solidFill>
              </a:rPr>
              <a:t>7.4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Teknologi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(Part 2)</a:t>
            </a:r>
            <a:endParaRPr lang="en-US" b="1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D" dirty="0" err="1" smtClean="0">
                <a:solidFill>
                  <a:srgbClr val="0070C0"/>
                </a:solidFill>
              </a:rPr>
              <a:t>Konfigurasi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Proxmox</a:t>
            </a:r>
            <a:r>
              <a:rPr lang="en-ID" dirty="0" smtClean="0">
                <a:solidFill>
                  <a:srgbClr val="0070C0"/>
                </a:solidFill>
              </a:rPr>
              <a:t> system file cluster </a:t>
            </a:r>
            <a:r>
              <a:rPr lang="en-ID" dirty="0" err="1" smtClean="0">
                <a:solidFill>
                  <a:srgbClr val="0070C0"/>
                </a:solidFill>
              </a:rPr>
              <a:t>berada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>
                <a:solidFill>
                  <a:srgbClr val="0070C0"/>
                </a:solidFill>
              </a:rPr>
              <a:t>di </a:t>
            </a:r>
            <a:endParaRPr lang="en-ID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ID" dirty="0">
                <a:solidFill>
                  <a:srgbClr val="0070C0"/>
                </a:solidFill>
              </a:rPr>
              <a:t>	</a:t>
            </a:r>
            <a:r>
              <a:rPr lang="en-ID" dirty="0" smtClean="0">
                <a:solidFill>
                  <a:srgbClr val="0070C0"/>
                </a:solidFill>
              </a:rPr>
              <a:t>/</a:t>
            </a:r>
            <a:r>
              <a:rPr lang="en-ID" dirty="0" err="1" smtClean="0">
                <a:solidFill>
                  <a:srgbClr val="0070C0"/>
                </a:solidFill>
              </a:rPr>
              <a:t>etc</a:t>
            </a:r>
            <a:r>
              <a:rPr lang="en-ID" dirty="0" smtClean="0">
                <a:solidFill>
                  <a:srgbClr val="0070C0"/>
                </a:solidFill>
              </a:rPr>
              <a:t>/</a:t>
            </a:r>
            <a:r>
              <a:rPr lang="en-ID" dirty="0" err="1" smtClean="0">
                <a:solidFill>
                  <a:srgbClr val="0070C0"/>
                </a:solidFill>
              </a:rPr>
              <a:t>pve</a:t>
            </a:r>
            <a:r>
              <a:rPr lang="en-ID" dirty="0" smtClean="0">
                <a:solidFill>
                  <a:srgbClr val="0070C0"/>
                </a:solidFill>
              </a:rPr>
              <a:t>/</a:t>
            </a:r>
            <a:r>
              <a:rPr lang="en-ID" dirty="0" err="1" smtClean="0">
                <a:solidFill>
                  <a:srgbClr val="0070C0"/>
                </a:solidFill>
              </a:rPr>
              <a:t>corosync.conf</a:t>
            </a:r>
            <a:endParaRPr lang="en-ID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ID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1" t="1875" r="72579" b="27500"/>
          <a:stretch/>
        </p:blipFill>
        <p:spPr>
          <a:xfrm>
            <a:off x="8643937" y="1443317"/>
            <a:ext cx="1928813" cy="484346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86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7.5 File System Layout (Part 1)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9012" y="1690968"/>
            <a:ext cx="8946541" cy="4195481"/>
          </a:xfrm>
        </p:spPr>
        <p:txBody>
          <a:bodyPr/>
          <a:lstStyle/>
          <a:p>
            <a:r>
              <a:rPr lang="en-ID" dirty="0" err="1" smtClean="0">
                <a:solidFill>
                  <a:srgbClr val="0070C0"/>
                </a:solidFill>
              </a:rPr>
              <a:t>Untuk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melihat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isi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dari</a:t>
            </a:r>
            <a:r>
              <a:rPr lang="en-ID" dirty="0">
                <a:solidFill>
                  <a:srgbClr val="0070C0"/>
                </a:solidFill>
              </a:rPr>
              <a:t> /</a:t>
            </a:r>
            <a:r>
              <a:rPr lang="en-ID" dirty="0" err="1">
                <a:solidFill>
                  <a:srgbClr val="0070C0"/>
                </a:solidFill>
              </a:rPr>
              <a:t>etc</a:t>
            </a:r>
            <a:r>
              <a:rPr lang="en-ID" dirty="0">
                <a:solidFill>
                  <a:srgbClr val="0070C0"/>
                </a:solidFill>
              </a:rPr>
              <a:t>/</a:t>
            </a:r>
            <a:r>
              <a:rPr lang="en-ID" dirty="0" err="1">
                <a:solidFill>
                  <a:srgbClr val="0070C0"/>
                </a:solidFill>
              </a:rPr>
              <a:t>pve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lalukan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perintah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seperti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gambar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berikut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ini</a:t>
            </a:r>
            <a:r>
              <a:rPr lang="en-ID" dirty="0" smtClean="0">
                <a:solidFill>
                  <a:srgbClr val="0070C0"/>
                </a:solidFill>
              </a:rPr>
              <a:t>:</a:t>
            </a:r>
          </a:p>
          <a:p>
            <a:r>
              <a:rPr lang="en-ID" dirty="0">
                <a:solidFill>
                  <a:srgbClr val="0070C0"/>
                </a:solidFill>
              </a:rPr>
              <a:t/>
            </a:r>
            <a:br>
              <a:rPr lang="en-ID" dirty="0">
                <a:solidFill>
                  <a:srgbClr val="0070C0"/>
                </a:solidFill>
              </a:rPr>
            </a:br>
            <a:r>
              <a:rPr lang="en-ID" dirty="0">
                <a:solidFill>
                  <a:srgbClr val="0070C0"/>
                </a:solidFill>
              </a:rPr>
              <a:t/>
            </a:r>
            <a:br>
              <a:rPr lang="en-ID" dirty="0">
                <a:solidFill>
                  <a:srgbClr val="0070C0"/>
                </a:solidFill>
              </a:rPr>
            </a:b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" t="13758" r="4639" b="5109"/>
          <a:stretch/>
        </p:blipFill>
        <p:spPr>
          <a:xfrm>
            <a:off x="1904999" y="2609848"/>
            <a:ext cx="6794501" cy="327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33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sz="4000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7.5 File System Layout (Part 2)</a:t>
            </a:r>
            <a:endParaRPr lang="en-US" sz="4000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2083" t="22711" r="15209" b="17749"/>
          <a:stretch/>
        </p:blipFill>
        <p:spPr>
          <a:xfrm>
            <a:off x="2420257" y="2201591"/>
            <a:ext cx="6953250" cy="428737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219427" y="1464562"/>
            <a:ext cx="3976688" cy="980568"/>
          </a:xfrm>
        </p:spPr>
        <p:txBody>
          <a:bodyPr>
            <a:normAutofit lnSpcReduction="10000"/>
          </a:bodyPr>
          <a:lstStyle/>
          <a:p>
            <a:r>
              <a:rPr lang="en-ID" b="1" dirty="0" smtClean="0">
                <a:solidFill>
                  <a:srgbClr val="0070C0"/>
                </a:solidFill>
              </a:rPr>
              <a:t>1. Files</a:t>
            </a:r>
            <a:r>
              <a:rPr lang="en-ID" b="1" dirty="0">
                <a:solidFill>
                  <a:srgbClr val="0070C0"/>
                </a:solidFill>
              </a:rPr>
              <a:t/>
            </a:r>
            <a:br>
              <a:rPr lang="en-ID" b="1" dirty="0">
                <a:solidFill>
                  <a:srgbClr val="0070C0"/>
                </a:solidFill>
              </a:rPr>
            </a:br>
            <a:r>
              <a:rPr lang="en-ID" b="1" dirty="0">
                <a:solidFill>
                  <a:srgbClr val="0070C0"/>
                </a:solidFill>
              </a:rPr>
              <a:t/>
            </a:r>
            <a:br>
              <a:rPr lang="en-ID" b="1" dirty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320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7.5 File System Layout (Part 3)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5873" t="21901" r="20159" b="62250"/>
          <a:stretch/>
        </p:blipFill>
        <p:spPr>
          <a:xfrm>
            <a:off x="2009919" y="2191656"/>
            <a:ext cx="8040915" cy="158205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867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7.5 File System Layout (Part 3)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11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219426" y="1464561"/>
            <a:ext cx="9133113" cy="43410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D" sz="1200" dirty="0">
                <a:solidFill>
                  <a:srgbClr val="0070C0"/>
                </a:solidFill>
              </a:rPr>
              <a:t/>
            </a:r>
            <a:br>
              <a:rPr lang="en-ID" sz="1200" dirty="0">
                <a:solidFill>
                  <a:srgbClr val="0070C0"/>
                </a:solidFill>
              </a:rPr>
            </a:br>
            <a:r>
              <a:rPr lang="en-ID" sz="1200" dirty="0">
                <a:solidFill>
                  <a:srgbClr val="0070C0"/>
                </a:solidFill>
              </a:rPr>
              <a:t>Kita </a:t>
            </a:r>
            <a:r>
              <a:rPr lang="en-ID" sz="1200" dirty="0" err="1">
                <a:solidFill>
                  <a:srgbClr val="0070C0"/>
                </a:solidFill>
              </a:rPr>
              <a:t>akan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membahas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beberapa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hal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menyangkut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konfigurasi</a:t>
            </a:r>
            <a:r>
              <a:rPr lang="en-ID" sz="1200" dirty="0">
                <a:solidFill>
                  <a:srgbClr val="0070C0"/>
                </a:solidFill>
              </a:rPr>
              <a:t> cluster </a:t>
            </a:r>
            <a:r>
              <a:rPr lang="en-ID" sz="1200" dirty="0" err="1">
                <a:solidFill>
                  <a:srgbClr val="0070C0"/>
                </a:solidFill>
              </a:rPr>
              <a:t>proxmox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dan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juga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struktur</a:t>
            </a:r>
            <a:r>
              <a:rPr lang="en-ID" sz="1200" dirty="0">
                <a:solidFill>
                  <a:srgbClr val="0070C0"/>
                </a:solidFill>
              </a:rPr>
              <a:t> directory</a:t>
            </a:r>
          </a:p>
          <a:p>
            <a:pPr marL="0" indent="0">
              <a:buNone/>
            </a:pPr>
            <a:r>
              <a:rPr lang="en-ID" sz="1200" b="1" dirty="0" smtClean="0">
                <a:solidFill>
                  <a:srgbClr val="0070C0"/>
                </a:solidFill>
              </a:rPr>
              <a:t>1. </a:t>
            </a:r>
            <a:r>
              <a:rPr lang="en-ID" sz="1200" b="1" dirty="0" err="1" smtClean="0">
                <a:solidFill>
                  <a:srgbClr val="0070C0"/>
                </a:solidFill>
              </a:rPr>
              <a:t>authkey.pup</a:t>
            </a:r>
            <a:endParaRPr lang="en-ID" sz="12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ID" sz="1200" dirty="0" smtClean="0">
                <a:solidFill>
                  <a:srgbClr val="0070C0"/>
                </a:solidFill>
              </a:rPr>
              <a:t>Dari </a:t>
            </a:r>
            <a:r>
              <a:rPr lang="en-ID" sz="1200" dirty="0" err="1">
                <a:solidFill>
                  <a:srgbClr val="0070C0"/>
                </a:solidFill>
              </a:rPr>
              <a:t>namanya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kita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dapat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memahami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bahwa</a:t>
            </a:r>
            <a:r>
              <a:rPr lang="en-ID" sz="1200" dirty="0">
                <a:solidFill>
                  <a:srgbClr val="0070C0"/>
                </a:solidFill>
              </a:rPr>
              <a:t> authkey.pub </a:t>
            </a:r>
            <a:r>
              <a:rPr lang="en-ID" sz="1200" dirty="0" err="1">
                <a:solidFill>
                  <a:srgbClr val="0070C0"/>
                </a:solidFill>
              </a:rPr>
              <a:t>ini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merupakan</a:t>
            </a:r>
            <a:r>
              <a:rPr lang="en-ID" sz="1200" dirty="0">
                <a:solidFill>
                  <a:srgbClr val="0070C0"/>
                </a:solidFill>
              </a:rPr>
              <a:t> public key</a:t>
            </a:r>
            <a:r>
              <a:rPr lang="en-ID" sz="1200" dirty="0" smtClean="0">
                <a:solidFill>
                  <a:srgbClr val="0070C0"/>
                </a:solidFill>
              </a:rPr>
              <a:t>.   </a:t>
            </a:r>
            <a:endParaRPr lang="en-ID" sz="1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ID" sz="1200" b="1" dirty="0" smtClean="0">
                <a:solidFill>
                  <a:srgbClr val="0070C0"/>
                </a:solidFill>
              </a:rPr>
              <a:t>2. </a:t>
            </a:r>
            <a:r>
              <a:rPr lang="en-ID" sz="1200" b="1" dirty="0" err="1" smtClean="0">
                <a:solidFill>
                  <a:srgbClr val="0070C0"/>
                </a:solidFill>
              </a:rPr>
              <a:t>clusterlog</a:t>
            </a:r>
            <a:r>
              <a:rPr lang="en-ID" sz="1200" b="1" dirty="0" smtClean="0">
                <a:solidFill>
                  <a:srgbClr val="0070C0"/>
                </a:solidFill>
              </a:rPr>
              <a:t> </a:t>
            </a:r>
          </a:p>
          <a:p>
            <a:pPr marL="0" indent="0">
              <a:buNone/>
            </a:pPr>
            <a:r>
              <a:rPr lang="en-ID" sz="1200" dirty="0" smtClean="0">
                <a:solidFill>
                  <a:srgbClr val="0070C0"/>
                </a:solidFill>
              </a:rPr>
              <a:t>Dari </a:t>
            </a:r>
            <a:r>
              <a:rPr lang="en-ID" sz="1200" dirty="0" err="1">
                <a:solidFill>
                  <a:srgbClr val="0070C0"/>
                </a:solidFill>
              </a:rPr>
              <a:t>namanya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kita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dapat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memahami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juga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bahwa</a:t>
            </a:r>
            <a:r>
              <a:rPr lang="en-ID" sz="1200" dirty="0">
                <a:solidFill>
                  <a:srgbClr val="0070C0"/>
                </a:solidFill>
              </a:rPr>
              <a:t> .</a:t>
            </a:r>
            <a:r>
              <a:rPr lang="en-ID" sz="1200" dirty="0" err="1">
                <a:solidFill>
                  <a:srgbClr val="0070C0"/>
                </a:solidFill>
              </a:rPr>
              <a:t>clusterlog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ini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berisi</a:t>
            </a:r>
            <a:r>
              <a:rPr lang="en-ID" sz="1200" dirty="0">
                <a:solidFill>
                  <a:srgbClr val="0070C0"/>
                </a:solidFill>
              </a:rPr>
              <a:t> 50 log </a:t>
            </a:r>
            <a:r>
              <a:rPr lang="en-ID" sz="1200" dirty="0" err="1">
                <a:solidFill>
                  <a:srgbClr val="0070C0"/>
                </a:solidFill>
              </a:rPr>
              <a:t>terakhir</a:t>
            </a:r>
            <a:r>
              <a:rPr lang="en-ID" sz="1200" dirty="0">
                <a:solidFill>
                  <a:srgbClr val="0070C0"/>
                </a:solidFill>
              </a:rPr>
              <a:t> yang </a:t>
            </a:r>
            <a:r>
              <a:rPr lang="en-ID" sz="1200" dirty="0" err="1">
                <a:solidFill>
                  <a:srgbClr val="0070C0"/>
                </a:solidFill>
              </a:rPr>
              <a:t>ada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dalam</a:t>
            </a:r>
            <a:r>
              <a:rPr lang="en-ID" sz="1200" dirty="0">
                <a:solidFill>
                  <a:srgbClr val="0070C0"/>
                </a:solidFill>
              </a:rPr>
              <a:t> cluster </a:t>
            </a:r>
            <a:r>
              <a:rPr lang="en-ID" sz="1200" dirty="0" err="1" smtClean="0">
                <a:solidFill>
                  <a:srgbClr val="0070C0"/>
                </a:solidFill>
              </a:rPr>
              <a:t>ini</a:t>
            </a:r>
            <a:endParaRPr lang="en-ID" sz="1200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ID" sz="1200" b="1" dirty="0" smtClean="0">
                <a:solidFill>
                  <a:srgbClr val="0070C0"/>
                </a:solidFill>
              </a:rPr>
              <a:t>3. </a:t>
            </a:r>
            <a:r>
              <a:rPr lang="en-ID" sz="1200" b="1" dirty="0" err="1" smtClean="0">
                <a:solidFill>
                  <a:srgbClr val="0070C0"/>
                </a:solidFill>
              </a:rPr>
              <a:t>datacenter.cfg</a:t>
            </a:r>
            <a:endParaRPr lang="en-ID" sz="12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ID" sz="1200" dirty="0" smtClean="0">
                <a:solidFill>
                  <a:srgbClr val="0070C0"/>
                </a:solidFill>
              </a:rPr>
              <a:t>File </a:t>
            </a:r>
            <a:r>
              <a:rPr lang="en-ID" sz="1200" dirty="0" err="1">
                <a:solidFill>
                  <a:srgbClr val="0070C0"/>
                </a:solidFill>
              </a:rPr>
              <a:t>datacenter.cfg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ini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merupakan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konfigurasi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untuk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datacenter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ini</a:t>
            </a:r>
            <a:r>
              <a:rPr lang="en-ID" sz="1200" dirty="0">
                <a:solidFill>
                  <a:srgbClr val="0070C0"/>
                </a:solidFill>
              </a:rPr>
              <a:t>. </a:t>
            </a:r>
            <a:r>
              <a:rPr lang="en-ID" sz="1200" dirty="0" err="1">
                <a:solidFill>
                  <a:srgbClr val="0070C0"/>
                </a:solidFill>
              </a:rPr>
              <a:t>Pada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contoh</a:t>
            </a:r>
            <a:r>
              <a:rPr lang="en-ID" sz="1200" dirty="0">
                <a:solidFill>
                  <a:srgbClr val="0070C0"/>
                </a:solidFill>
              </a:rPr>
              <a:t> kali </a:t>
            </a:r>
            <a:r>
              <a:rPr lang="en-ID" sz="1200" dirty="0" err="1">
                <a:solidFill>
                  <a:srgbClr val="0070C0"/>
                </a:solidFill>
              </a:rPr>
              <a:t>hanya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 smtClean="0">
                <a:solidFill>
                  <a:srgbClr val="0070C0"/>
                </a:solidFill>
              </a:rPr>
              <a:t>berisi</a:t>
            </a:r>
            <a:r>
              <a:rPr lang="en-ID" sz="1200" dirty="0" smtClean="0">
                <a:solidFill>
                  <a:srgbClr val="0070C0"/>
                </a:solidFill>
              </a:rPr>
              <a:t> keyboard</a:t>
            </a:r>
            <a:r>
              <a:rPr lang="en-ID" sz="1200" dirty="0">
                <a:solidFill>
                  <a:srgbClr val="0070C0"/>
                </a:solidFill>
              </a:rPr>
              <a:t>: </a:t>
            </a:r>
            <a:r>
              <a:rPr lang="en-ID" sz="1200" dirty="0" smtClean="0">
                <a:solidFill>
                  <a:srgbClr val="0070C0"/>
                </a:solidFill>
              </a:rPr>
              <a:t>en-us</a:t>
            </a:r>
            <a:endParaRPr lang="en-ID" sz="1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ID" sz="1200" b="1" dirty="0" smtClean="0">
                <a:solidFill>
                  <a:srgbClr val="0070C0"/>
                </a:solidFill>
              </a:rPr>
              <a:t>4. Local</a:t>
            </a:r>
          </a:p>
          <a:p>
            <a:pPr marL="0" indent="0">
              <a:buNone/>
            </a:pPr>
            <a:r>
              <a:rPr lang="en-ID" sz="1200" dirty="0" err="1" smtClean="0">
                <a:solidFill>
                  <a:srgbClr val="0070C0"/>
                </a:solidFill>
              </a:rPr>
              <a:t>Pada</a:t>
            </a:r>
            <a:r>
              <a:rPr lang="en-ID" sz="1200" dirty="0" smtClean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gambar</a:t>
            </a:r>
            <a:r>
              <a:rPr lang="en-ID" sz="1200" dirty="0">
                <a:solidFill>
                  <a:srgbClr val="0070C0"/>
                </a:solidFill>
              </a:rPr>
              <a:t> di </a:t>
            </a:r>
            <a:r>
              <a:rPr lang="en-ID" sz="1200" dirty="0" err="1">
                <a:solidFill>
                  <a:srgbClr val="0070C0"/>
                </a:solidFill>
              </a:rPr>
              <a:t>atas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terlihat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bahwa</a:t>
            </a:r>
            <a:r>
              <a:rPr lang="en-ID" sz="1200" dirty="0">
                <a:solidFill>
                  <a:srgbClr val="0070C0"/>
                </a:solidFill>
              </a:rPr>
              <a:t> local </a:t>
            </a:r>
            <a:r>
              <a:rPr lang="en-ID" sz="1200" dirty="0" err="1">
                <a:solidFill>
                  <a:srgbClr val="0070C0"/>
                </a:solidFill>
              </a:rPr>
              <a:t>merupakan</a:t>
            </a:r>
            <a:r>
              <a:rPr lang="en-ID" sz="1200" dirty="0">
                <a:solidFill>
                  <a:srgbClr val="0070C0"/>
                </a:solidFill>
              </a:rPr>
              <a:t> alias </a:t>
            </a:r>
            <a:r>
              <a:rPr lang="en-ID" sz="1200" dirty="0" err="1">
                <a:solidFill>
                  <a:srgbClr val="0070C0"/>
                </a:solidFill>
              </a:rPr>
              <a:t>dari</a:t>
            </a:r>
            <a:r>
              <a:rPr lang="en-ID" sz="1200" dirty="0">
                <a:solidFill>
                  <a:srgbClr val="0070C0"/>
                </a:solidFill>
              </a:rPr>
              <a:t> folder nodes/</a:t>
            </a:r>
            <a:r>
              <a:rPr lang="en-ID" sz="1200" dirty="0" err="1">
                <a:solidFill>
                  <a:srgbClr val="0070C0"/>
                </a:solidFill>
              </a:rPr>
              <a:t>cormicpve</a:t>
            </a:r>
            <a:r>
              <a:rPr lang="en-ID" sz="1200" dirty="0">
                <a:solidFill>
                  <a:srgbClr val="0070C0"/>
                </a:solidFill>
              </a:rPr>
              <a:t>. </a:t>
            </a:r>
            <a:r>
              <a:rPr lang="en-ID" sz="1200" dirty="0" err="1">
                <a:solidFill>
                  <a:srgbClr val="0070C0"/>
                </a:solidFill>
              </a:rPr>
              <a:t>Tampilan</a:t>
            </a:r>
            <a:r>
              <a:rPr lang="en-ID" sz="1200" dirty="0">
                <a:solidFill>
                  <a:srgbClr val="0070C0"/>
                </a:solidFill>
              </a:rPr>
              <a:t> di </a:t>
            </a:r>
            <a:r>
              <a:rPr lang="en-ID" sz="1200" dirty="0" err="1">
                <a:solidFill>
                  <a:srgbClr val="0070C0"/>
                </a:solidFill>
              </a:rPr>
              <a:t>atas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merupakan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tampilan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pada</a:t>
            </a:r>
            <a:r>
              <a:rPr lang="en-ID" sz="1200" dirty="0">
                <a:solidFill>
                  <a:srgbClr val="0070C0"/>
                </a:solidFill>
              </a:rPr>
              <a:t> host </a:t>
            </a:r>
            <a:r>
              <a:rPr lang="en-ID" sz="1200" dirty="0" err="1">
                <a:solidFill>
                  <a:srgbClr val="0070C0"/>
                </a:solidFill>
              </a:rPr>
              <a:t>cormicpve</a:t>
            </a:r>
            <a:r>
              <a:rPr lang="en-ID" sz="1200" dirty="0">
                <a:solidFill>
                  <a:srgbClr val="0070C0"/>
                </a:solidFill>
              </a:rPr>
              <a:t>, </a:t>
            </a:r>
            <a:r>
              <a:rPr lang="en-ID" sz="1200" dirty="0" err="1">
                <a:solidFill>
                  <a:srgbClr val="0070C0"/>
                </a:solidFill>
              </a:rPr>
              <a:t>sehingga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kita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dapat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memahami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bahwa</a:t>
            </a:r>
            <a:r>
              <a:rPr lang="en-ID" sz="1200" dirty="0">
                <a:solidFill>
                  <a:srgbClr val="0070C0"/>
                </a:solidFill>
              </a:rPr>
              <a:t> local </a:t>
            </a:r>
            <a:r>
              <a:rPr lang="en-ID" sz="1200" dirty="0" err="1">
                <a:solidFill>
                  <a:srgbClr val="0070C0"/>
                </a:solidFill>
              </a:rPr>
              <a:t>ini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merupakan</a:t>
            </a:r>
            <a:r>
              <a:rPr lang="en-ID" sz="1200" dirty="0">
                <a:solidFill>
                  <a:srgbClr val="0070C0"/>
                </a:solidFill>
              </a:rPr>
              <a:t> alias </a:t>
            </a:r>
            <a:r>
              <a:rPr lang="en-ID" sz="1200" dirty="0" err="1">
                <a:solidFill>
                  <a:srgbClr val="0070C0"/>
                </a:solidFill>
              </a:rPr>
              <a:t>bagian</a:t>
            </a:r>
            <a:r>
              <a:rPr lang="en-ID" sz="1200" dirty="0">
                <a:solidFill>
                  <a:srgbClr val="0070C0"/>
                </a:solidFill>
              </a:rPr>
              <a:t> cluster yang </a:t>
            </a:r>
            <a:r>
              <a:rPr lang="en-ID" sz="1200" dirty="0" err="1">
                <a:solidFill>
                  <a:srgbClr val="0070C0"/>
                </a:solidFill>
              </a:rPr>
              <a:t>berada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pada</a:t>
            </a:r>
            <a:r>
              <a:rPr lang="en-ID" sz="1200" dirty="0">
                <a:solidFill>
                  <a:srgbClr val="0070C0"/>
                </a:solidFill>
              </a:rPr>
              <a:t> host </a:t>
            </a:r>
            <a:r>
              <a:rPr lang="en-ID" sz="1200" dirty="0" err="1">
                <a:solidFill>
                  <a:srgbClr val="0070C0"/>
                </a:solidFill>
              </a:rPr>
              <a:t>ini</a:t>
            </a:r>
            <a:r>
              <a:rPr lang="en-ID" sz="1200" dirty="0">
                <a:solidFill>
                  <a:srgbClr val="0070C0"/>
                </a:solidFill>
              </a:rPr>
              <a:t>. </a:t>
            </a:r>
            <a:r>
              <a:rPr lang="en-ID" sz="1200" dirty="0" err="1">
                <a:solidFill>
                  <a:srgbClr val="0070C0"/>
                </a:solidFill>
              </a:rPr>
              <a:t>Jadi</a:t>
            </a:r>
            <a:r>
              <a:rPr lang="en-ID" sz="1200" dirty="0">
                <a:solidFill>
                  <a:srgbClr val="0070C0"/>
                </a:solidFill>
              </a:rPr>
              <a:t> local </a:t>
            </a:r>
            <a:r>
              <a:rPr lang="en-ID" sz="1200" dirty="0" err="1">
                <a:solidFill>
                  <a:srgbClr val="0070C0"/>
                </a:solidFill>
              </a:rPr>
              <a:t>ini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merupakan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bagian</a:t>
            </a:r>
            <a:r>
              <a:rPr lang="en-ID" sz="1200" dirty="0">
                <a:solidFill>
                  <a:srgbClr val="0070C0"/>
                </a:solidFill>
              </a:rPr>
              <a:t> cluster yang </a:t>
            </a:r>
            <a:r>
              <a:rPr lang="en-ID" sz="1200" dirty="0" err="1">
                <a:solidFill>
                  <a:srgbClr val="0070C0"/>
                </a:solidFill>
              </a:rPr>
              <a:t>berada</a:t>
            </a:r>
            <a:r>
              <a:rPr lang="en-ID" sz="1200" dirty="0">
                <a:solidFill>
                  <a:srgbClr val="0070C0"/>
                </a:solidFill>
              </a:rPr>
              <a:t> di local</a:t>
            </a:r>
            <a:r>
              <a:rPr lang="en-ID" sz="1200" dirty="0" smtClean="0">
                <a:solidFill>
                  <a:srgbClr val="0070C0"/>
                </a:solidFill>
              </a:rPr>
              <a:t>.  </a:t>
            </a:r>
            <a:endParaRPr lang="en-ID" sz="12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ID" sz="1200" b="1" dirty="0" smtClean="0">
                <a:solidFill>
                  <a:srgbClr val="0070C0"/>
                </a:solidFill>
              </a:rPr>
              <a:t>5. </a:t>
            </a:r>
            <a:r>
              <a:rPr lang="en-ID" sz="1200" b="1" dirty="0" err="1" smtClean="0">
                <a:solidFill>
                  <a:srgbClr val="0070C0"/>
                </a:solidFill>
              </a:rPr>
              <a:t>Lxc</a:t>
            </a:r>
            <a:endParaRPr lang="en-ID" sz="1200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ID" sz="1200" dirty="0" smtClean="0">
                <a:solidFill>
                  <a:srgbClr val="0070C0"/>
                </a:solidFill>
              </a:rPr>
              <a:t>Folder </a:t>
            </a:r>
            <a:r>
              <a:rPr lang="en-ID" sz="1200" dirty="0" err="1">
                <a:solidFill>
                  <a:srgbClr val="0070C0"/>
                </a:solidFill>
              </a:rPr>
              <a:t>lxc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ini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merupakan</a:t>
            </a:r>
            <a:r>
              <a:rPr lang="en-ID" sz="1200" dirty="0">
                <a:solidFill>
                  <a:srgbClr val="0070C0"/>
                </a:solidFill>
              </a:rPr>
              <a:t> alias </a:t>
            </a:r>
            <a:r>
              <a:rPr lang="en-ID" sz="1200" dirty="0" err="1">
                <a:solidFill>
                  <a:srgbClr val="0070C0"/>
                </a:solidFill>
              </a:rPr>
              <a:t>dari</a:t>
            </a:r>
            <a:r>
              <a:rPr lang="en-ID" sz="1200" dirty="0">
                <a:solidFill>
                  <a:srgbClr val="0070C0"/>
                </a:solidFill>
              </a:rPr>
              <a:t> nodes/</a:t>
            </a:r>
            <a:r>
              <a:rPr lang="en-ID" sz="1200" dirty="0" err="1">
                <a:solidFill>
                  <a:srgbClr val="0070C0"/>
                </a:solidFill>
              </a:rPr>
              <a:t>cormicpve</a:t>
            </a:r>
            <a:r>
              <a:rPr lang="en-ID" sz="1200" dirty="0">
                <a:solidFill>
                  <a:srgbClr val="0070C0"/>
                </a:solidFill>
              </a:rPr>
              <a:t>/</a:t>
            </a:r>
            <a:r>
              <a:rPr lang="en-ID" sz="1200" dirty="0" err="1">
                <a:solidFill>
                  <a:srgbClr val="0070C0"/>
                </a:solidFill>
              </a:rPr>
              <a:t>lxc</a:t>
            </a:r>
            <a:r>
              <a:rPr lang="en-ID" sz="1200" dirty="0">
                <a:solidFill>
                  <a:srgbClr val="0070C0"/>
                </a:solidFill>
              </a:rPr>
              <a:t>. </a:t>
            </a:r>
            <a:r>
              <a:rPr lang="en-ID" sz="1200" dirty="0" err="1">
                <a:solidFill>
                  <a:srgbClr val="0070C0"/>
                </a:solidFill>
              </a:rPr>
              <a:t>Jadi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lxc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ini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merupakan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bagian</a:t>
            </a:r>
            <a:r>
              <a:rPr lang="en-ID" sz="1200" dirty="0">
                <a:solidFill>
                  <a:srgbClr val="0070C0"/>
                </a:solidFill>
              </a:rPr>
              <a:t> cluster </a:t>
            </a:r>
            <a:r>
              <a:rPr lang="en-ID" sz="1200" dirty="0" err="1">
                <a:solidFill>
                  <a:srgbClr val="0070C0"/>
                </a:solidFill>
              </a:rPr>
              <a:t>lxc</a:t>
            </a:r>
            <a:r>
              <a:rPr lang="en-ID" sz="1200" dirty="0">
                <a:solidFill>
                  <a:srgbClr val="0070C0"/>
                </a:solidFill>
              </a:rPr>
              <a:t> (Linux Container) yang </a:t>
            </a:r>
            <a:r>
              <a:rPr lang="en-ID" sz="1200" dirty="0" err="1">
                <a:solidFill>
                  <a:srgbClr val="0070C0"/>
                </a:solidFill>
              </a:rPr>
              <a:t>berada</a:t>
            </a:r>
            <a:r>
              <a:rPr lang="en-ID" sz="1200" dirty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dalam</a:t>
            </a:r>
            <a:r>
              <a:rPr lang="en-ID" sz="1200" dirty="0">
                <a:solidFill>
                  <a:srgbClr val="0070C0"/>
                </a:solidFill>
              </a:rPr>
              <a:t> local server </a:t>
            </a:r>
            <a:r>
              <a:rPr lang="en-ID" sz="1200" dirty="0" err="1">
                <a:solidFill>
                  <a:srgbClr val="0070C0"/>
                </a:solidFill>
              </a:rPr>
              <a:t>ini</a:t>
            </a:r>
            <a:r>
              <a:rPr lang="en-ID" sz="1200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r>
              <a:rPr lang="en-ID" sz="1200" b="1" dirty="0" smtClean="0">
                <a:solidFill>
                  <a:srgbClr val="0070C0"/>
                </a:solidFill>
              </a:rPr>
              <a:t/>
            </a:r>
            <a:br>
              <a:rPr lang="en-ID" sz="1200" b="1" dirty="0" smtClean="0">
                <a:solidFill>
                  <a:srgbClr val="0070C0"/>
                </a:solidFill>
              </a:rPr>
            </a:br>
            <a:endParaRPr lang="en-US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042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7.5 File System Layout (Part 3)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12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219426" y="1464561"/>
            <a:ext cx="9133113" cy="434101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400" b="1" dirty="0" smtClean="0">
                <a:solidFill>
                  <a:srgbClr val="0070C0"/>
                </a:solidFill>
              </a:rPr>
              <a:t>6 .members</a:t>
            </a:r>
            <a:endParaRPr lang="en-US" sz="1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70C0"/>
                </a:solidFill>
              </a:rPr>
              <a:t>File .members </a:t>
            </a:r>
            <a:r>
              <a:rPr lang="en-US" sz="1400" dirty="0" err="1">
                <a:solidFill>
                  <a:srgbClr val="0070C0"/>
                </a:solidFill>
              </a:rPr>
              <a:t>ini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berisi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anggota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dari</a:t>
            </a:r>
            <a:r>
              <a:rPr lang="en-US" sz="1400" dirty="0">
                <a:solidFill>
                  <a:srgbClr val="0070C0"/>
                </a:solidFill>
              </a:rPr>
              <a:t> cluster, </a:t>
            </a:r>
            <a:r>
              <a:rPr lang="en-US" sz="1400" dirty="0" err="1">
                <a:solidFill>
                  <a:srgbClr val="0070C0"/>
                </a:solidFill>
              </a:rPr>
              <a:t>pada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contoh</a:t>
            </a:r>
            <a:r>
              <a:rPr lang="en-US" sz="1400" dirty="0">
                <a:solidFill>
                  <a:srgbClr val="0070C0"/>
                </a:solidFill>
              </a:rPr>
              <a:t> kali </a:t>
            </a:r>
            <a:r>
              <a:rPr lang="en-US" sz="1400" dirty="0" err="1">
                <a:solidFill>
                  <a:srgbClr val="0070C0"/>
                </a:solidFill>
              </a:rPr>
              <a:t>ini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isinya</a:t>
            </a:r>
            <a:r>
              <a:rPr lang="en-US" sz="1400" dirty="0">
                <a:solidFill>
                  <a:srgbClr val="0070C0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0070C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0070C0"/>
                </a:solidFill>
              </a:rPr>
              <a:t>"</a:t>
            </a:r>
            <a:r>
              <a:rPr lang="en-US" sz="1000" dirty="0" err="1">
                <a:solidFill>
                  <a:srgbClr val="0070C0"/>
                </a:solidFill>
              </a:rPr>
              <a:t>nodename</a:t>
            </a:r>
            <a:r>
              <a:rPr lang="en-US" sz="1000" dirty="0">
                <a:solidFill>
                  <a:srgbClr val="0070C0"/>
                </a:solidFill>
              </a:rPr>
              <a:t>": "</a:t>
            </a:r>
            <a:r>
              <a:rPr lang="en-US" sz="1000" dirty="0" err="1">
                <a:solidFill>
                  <a:srgbClr val="0070C0"/>
                </a:solidFill>
              </a:rPr>
              <a:t>cormicpve</a:t>
            </a:r>
            <a:r>
              <a:rPr lang="en-US" sz="1000" dirty="0">
                <a:solidFill>
                  <a:srgbClr val="0070C0"/>
                </a:solidFill>
              </a:rPr>
              <a:t>",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0070C0"/>
                </a:solidFill>
              </a:rPr>
              <a:t>"version": 0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0070C0"/>
                </a:solidFill>
              </a:rPr>
              <a:t>}</a:t>
            </a:r>
          </a:p>
          <a:p>
            <a:pPr marL="0" indent="0">
              <a:buNone/>
            </a:pPr>
            <a:r>
              <a:rPr lang="en-US" sz="1400" b="1" dirty="0" smtClean="0">
                <a:solidFill>
                  <a:srgbClr val="0070C0"/>
                </a:solidFill>
              </a:rPr>
              <a:t>7. nodes</a:t>
            </a:r>
            <a:endParaRPr lang="en-US" sz="1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70C0"/>
                </a:solidFill>
              </a:rPr>
              <a:t>Folder nodes </a:t>
            </a:r>
            <a:r>
              <a:rPr lang="en-US" sz="1400" dirty="0" err="1">
                <a:solidFill>
                  <a:srgbClr val="0070C0"/>
                </a:solidFill>
              </a:rPr>
              <a:t>ini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merupakan</a:t>
            </a:r>
            <a:r>
              <a:rPr lang="en-US" sz="1400" dirty="0">
                <a:solidFill>
                  <a:srgbClr val="0070C0"/>
                </a:solidFill>
              </a:rPr>
              <a:t> folder </a:t>
            </a:r>
            <a:r>
              <a:rPr lang="en-US" sz="1400" dirty="0" err="1">
                <a:solidFill>
                  <a:srgbClr val="0070C0"/>
                </a:solidFill>
              </a:rPr>
              <a:t>untuk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masuk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ke</a:t>
            </a:r>
            <a:r>
              <a:rPr lang="en-US" sz="1400" dirty="0">
                <a:solidFill>
                  <a:srgbClr val="0070C0"/>
                </a:solidFill>
              </a:rPr>
              <a:t> node-node </a:t>
            </a:r>
            <a:r>
              <a:rPr lang="en-US" sz="1400" dirty="0" err="1">
                <a:solidFill>
                  <a:srgbClr val="0070C0"/>
                </a:solidFill>
              </a:rPr>
              <a:t>anggota</a:t>
            </a:r>
            <a:r>
              <a:rPr lang="en-US" sz="1400" dirty="0">
                <a:solidFill>
                  <a:srgbClr val="0070C0"/>
                </a:solidFill>
              </a:rPr>
              <a:t> cluster.</a:t>
            </a:r>
          </a:p>
          <a:p>
            <a:pPr marL="0" indent="0">
              <a:buNone/>
            </a:pPr>
            <a:r>
              <a:rPr lang="en-US" sz="1400" b="1" dirty="0" smtClean="0">
                <a:solidFill>
                  <a:srgbClr val="0070C0"/>
                </a:solidFill>
              </a:rPr>
              <a:t>8. </a:t>
            </a:r>
            <a:r>
              <a:rPr lang="en-US" sz="1400" b="1" dirty="0" err="1" smtClean="0">
                <a:solidFill>
                  <a:srgbClr val="0070C0"/>
                </a:solidFill>
              </a:rPr>
              <a:t>priv</a:t>
            </a:r>
            <a:endParaRPr lang="en-US" sz="1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70C0"/>
                </a:solidFill>
              </a:rPr>
              <a:t>Directory </a:t>
            </a:r>
            <a:r>
              <a:rPr lang="en-US" sz="1400" dirty="0" err="1">
                <a:solidFill>
                  <a:srgbClr val="0070C0"/>
                </a:solidFill>
              </a:rPr>
              <a:t>priv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ini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berkaitan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dengan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privilleges</a:t>
            </a:r>
            <a:r>
              <a:rPr lang="en-US" sz="1400" dirty="0" smtClean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1400" b="1" dirty="0" smtClean="0">
                <a:solidFill>
                  <a:srgbClr val="0070C0"/>
                </a:solidFill>
              </a:rPr>
              <a:t>9. </a:t>
            </a:r>
            <a:r>
              <a:rPr lang="en-US" sz="1400" b="1" dirty="0" err="1" smtClean="0">
                <a:solidFill>
                  <a:srgbClr val="0070C0"/>
                </a:solidFill>
              </a:rPr>
              <a:t>qemu</a:t>
            </a:r>
            <a:r>
              <a:rPr lang="en-US" sz="1400" b="1" dirty="0" smtClean="0">
                <a:solidFill>
                  <a:srgbClr val="0070C0"/>
                </a:solidFill>
              </a:rPr>
              <a:t>-server</a:t>
            </a:r>
            <a:endParaRPr lang="en-US" sz="1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70C0"/>
                </a:solidFill>
              </a:rPr>
              <a:t>Folder </a:t>
            </a:r>
            <a:r>
              <a:rPr lang="en-US" sz="1400" dirty="0" err="1">
                <a:solidFill>
                  <a:srgbClr val="0070C0"/>
                </a:solidFill>
              </a:rPr>
              <a:t>qemu</a:t>
            </a:r>
            <a:r>
              <a:rPr lang="en-US" sz="1400" dirty="0">
                <a:solidFill>
                  <a:srgbClr val="0070C0"/>
                </a:solidFill>
              </a:rPr>
              <a:t>-server </a:t>
            </a:r>
            <a:r>
              <a:rPr lang="en-US" sz="1400" dirty="0" err="1">
                <a:solidFill>
                  <a:srgbClr val="0070C0"/>
                </a:solidFill>
              </a:rPr>
              <a:t>ini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merupakan</a:t>
            </a:r>
            <a:r>
              <a:rPr lang="en-US" sz="1400" dirty="0">
                <a:solidFill>
                  <a:srgbClr val="0070C0"/>
                </a:solidFill>
              </a:rPr>
              <a:t> alias </a:t>
            </a:r>
            <a:r>
              <a:rPr lang="en-US" sz="1400" dirty="0" err="1">
                <a:solidFill>
                  <a:srgbClr val="0070C0"/>
                </a:solidFill>
              </a:rPr>
              <a:t>dari</a:t>
            </a:r>
            <a:r>
              <a:rPr lang="en-US" sz="1400" dirty="0">
                <a:solidFill>
                  <a:srgbClr val="0070C0"/>
                </a:solidFill>
              </a:rPr>
              <a:t> nodes/</a:t>
            </a:r>
            <a:r>
              <a:rPr lang="en-US" sz="1400" dirty="0" err="1">
                <a:solidFill>
                  <a:srgbClr val="0070C0"/>
                </a:solidFill>
              </a:rPr>
              <a:t>cormicpve</a:t>
            </a:r>
            <a:r>
              <a:rPr lang="en-US" sz="1400" dirty="0">
                <a:solidFill>
                  <a:srgbClr val="0070C0"/>
                </a:solidFill>
              </a:rPr>
              <a:t>/</a:t>
            </a:r>
            <a:r>
              <a:rPr lang="en-US" sz="1400" dirty="0" err="1">
                <a:solidFill>
                  <a:srgbClr val="0070C0"/>
                </a:solidFill>
              </a:rPr>
              <a:t>qemu</a:t>
            </a:r>
            <a:r>
              <a:rPr lang="en-US" sz="1400" dirty="0">
                <a:solidFill>
                  <a:srgbClr val="0070C0"/>
                </a:solidFill>
              </a:rPr>
              <a:t>-server. </a:t>
            </a:r>
            <a:r>
              <a:rPr lang="en-US" sz="1400" dirty="0" err="1">
                <a:solidFill>
                  <a:srgbClr val="0070C0"/>
                </a:solidFill>
              </a:rPr>
              <a:t>Jadi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qemu</a:t>
            </a:r>
            <a:r>
              <a:rPr lang="en-US" sz="1400" dirty="0">
                <a:solidFill>
                  <a:srgbClr val="0070C0"/>
                </a:solidFill>
              </a:rPr>
              <a:t>-server </a:t>
            </a:r>
            <a:r>
              <a:rPr lang="en-US" sz="1400" dirty="0" err="1">
                <a:solidFill>
                  <a:srgbClr val="0070C0"/>
                </a:solidFill>
              </a:rPr>
              <a:t>ini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merupakan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bagian</a:t>
            </a:r>
            <a:r>
              <a:rPr lang="en-US" sz="1400" dirty="0">
                <a:solidFill>
                  <a:srgbClr val="0070C0"/>
                </a:solidFill>
              </a:rPr>
              <a:t> cluster </a:t>
            </a:r>
            <a:r>
              <a:rPr lang="en-US" sz="1400" dirty="0" err="1">
                <a:solidFill>
                  <a:srgbClr val="0070C0"/>
                </a:solidFill>
              </a:rPr>
              <a:t>gemu</a:t>
            </a:r>
            <a:r>
              <a:rPr lang="en-US" sz="1400" dirty="0">
                <a:solidFill>
                  <a:srgbClr val="0070C0"/>
                </a:solidFill>
              </a:rPr>
              <a:t>-server (KVM) yang </a:t>
            </a:r>
            <a:r>
              <a:rPr lang="en-US" sz="1400" dirty="0" err="1">
                <a:solidFill>
                  <a:srgbClr val="0070C0"/>
                </a:solidFill>
              </a:rPr>
              <a:t>berada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dalam</a:t>
            </a:r>
            <a:r>
              <a:rPr lang="en-US" sz="1400" dirty="0">
                <a:solidFill>
                  <a:srgbClr val="0070C0"/>
                </a:solidFill>
              </a:rPr>
              <a:t> local server </a:t>
            </a:r>
            <a:r>
              <a:rPr lang="en-US" sz="1400" dirty="0" err="1">
                <a:solidFill>
                  <a:srgbClr val="0070C0"/>
                </a:solidFill>
              </a:rPr>
              <a:t>ini</a:t>
            </a:r>
            <a:r>
              <a:rPr lang="en-US" sz="1400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endParaRPr lang="en-US" sz="14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1822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7.5 File System Layout (Part 3)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13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068574" y="1152983"/>
            <a:ext cx="9133113" cy="448581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400" b="1" dirty="0" smtClean="0">
                <a:solidFill>
                  <a:srgbClr val="0070C0"/>
                </a:solidFill>
              </a:rPr>
              <a:t>10. </a:t>
            </a:r>
            <a:r>
              <a:rPr lang="en-US" sz="1400" b="1" dirty="0" err="1" smtClean="0">
                <a:solidFill>
                  <a:srgbClr val="0070C0"/>
                </a:solidFill>
              </a:rPr>
              <a:t>storage.cfg</a:t>
            </a:r>
            <a:endParaRPr lang="en-US" sz="1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70C0"/>
                </a:solidFill>
              </a:rPr>
              <a:t>File </a:t>
            </a:r>
            <a:r>
              <a:rPr lang="en-US" sz="1400" dirty="0" err="1">
                <a:solidFill>
                  <a:srgbClr val="0070C0"/>
                </a:solidFill>
              </a:rPr>
              <a:t>storage.cfg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ini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merupakan</a:t>
            </a:r>
            <a:r>
              <a:rPr lang="en-US" sz="1400" dirty="0">
                <a:solidFill>
                  <a:srgbClr val="0070C0"/>
                </a:solidFill>
              </a:rPr>
              <a:t> file </a:t>
            </a:r>
            <a:r>
              <a:rPr lang="en-US" sz="1400" dirty="0" err="1">
                <a:solidFill>
                  <a:srgbClr val="0070C0"/>
                </a:solidFill>
              </a:rPr>
              <a:t>untuk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konfigurasi</a:t>
            </a:r>
            <a:r>
              <a:rPr lang="en-US" sz="1400" dirty="0">
                <a:solidFill>
                  <a:srgbClr val="0070C0"/>
                </a:solidFill>
              </a:rPr>
              <a:t> storage</a:t>
            </a:r>
            <a:r>
              <a:rPr lang="en-US" sz="1400" dirty="0" smtClean="0">
                <a:solidFill>
                  <a:srgbClr val="0070C0"/>
                </a:solidFill>
              </a:rPr>
              <a:t>.</a:t>
            </a:r>
            <a:endParaRPr lang="en-US" sz="1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400" b="1" dirty="0" smtClean="0">
                <a:solidFill>
                  <a:srgbClr val="0070C0"/>
                </a:solidFill>
              </a:rPr>
              <a:t>11. </a:t>
            </a:r>
            <a:r>
              <a:rPr lang="en-US" sz="1400" b="1" dirty="0" err="1" smtClean="0">
                <a:solidFill>
                  <a:srgbClr val="0070C0"/>
                </a:solidFill>
              </a:rPr>
              <a:t>user.cfg</a:t>
            </a:r>
            <a:endParaRPr lang="en-US" sz="1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70C0"/>
                </a:solidFill>
              </a:rPr>
              <a:t>File </a:t>
            </a:r>
            <a:r>
              <a:rPr lang="en-US" sz="1400" dirty="0" err="1">
                <a:solidFill>
                  <a:srgbClr val="0070C0"/>
                </a:solidFill>
              </a:rPr>
              <a:t>user.cfg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ini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berisi</a:t>
            </a:r>
            <a:r>
              <a:rPr lang="en-US" sz="1400" dirty="0">
                <a:solidFill>
                  <a:srgbClr val="0070C0"/>
                </a:solidFill>
              </a:rPr>
              <a:t> user.</a:t>
            </a:r>
          </a:p>
          <a:p>
            <a:pPr marL="0" indent="0">
              <a:buNone/>
            </a:pPr>
            <a:r>
              <a:rPr lang="en-US" sz="1400" b="1" dirty="0" smtClean="0">
                <a:solidFill>
                  <a:srgbClr val="0070C0"/>
                </a:solidFill>
              </a:rPr>
              <a:t>12 .version</a:t>
            </a:r>
            <a:endParaRPr lang="en-US" sz="1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400" dirty="0" err="1">
                <a:solidFill>
                  <a:srgbClr val="0070C0"/>
                </a:solidFill>
              </a:rPr>
              <a:t>Pada</a:t>
            </a:r>
            <a:r>
              <a:rPr lang="en-US" sz="1400" dirty="0">
                <a:solidFill>
                  <a:srgbClr val="0070C0"/>
                </a:solidFill>
              </a:rPr>
              <a:t> file .version </a:t>
            </a:r>
            <a:r>
              <a:rPr lang="en-US" sz="1400" dirty="0" err="1">
                <a:solidFill>
                  <a:srgbClr val="0070C0"/>
                </a:solidFill>
              </a:rPr>
              <a:t>ini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akan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berisi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versi-versi</a:t>
            </a:r>
            <a:r>
              <a:rPr lang="en-US" sz="1400" dirty="0">
                <a:solidFill>
                  <a:srgbClr val="0070C0"/>
                </a:solidFill>
              </a:rPr>
              <a:t> resources </a:t>
            </a:r>
            <a:r>
              <a:rPr lang="en-US" sz="1400" dirty="0" err="1">
                <a:solidFill>
                  <a:srgbClr val="0070C0"/>
                </a:solidFill>
              </a:rPr>
              <a:t>untuk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mendeteksi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perubahan</a:t>
            </a:r>
            <a:r>
              <a:rPr lang="en-US" sz="1400" dirty="0" smtClean="0">
                <a:solidFill>
                  <a:srgbClr val="0070C0"/>
                </a:solidFill>
              </a:rPr>
              <a:t>.</a:t>
            </a:r>
            <a:endParaRPr lang="en-US" sz="1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400" b="1" dirty="0" smtClean="0">
                <a:solidFill>
                  <a:srgbClr val="0070C0"/>
                </a:solidFill>
              </a:rPr>
              <a:t>13 .</a:t>
            </a:r>
            <a:r>
              <a:rPr lang="en-US" sz="1400" b="1" dirty="0" err="1" smtClean="0">
                <a:solidFill>
                  <a:srgbClr val="0070C0"/>
                </a:solidFill>
              </a:rPr>
              <a:t>vmlist</a:t>
            </a:r>
            <a:endParaRPr lang="en-US" sz="1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400" dirty="0" err="1">
                <a:solidFill>
                  <a:srgbClr val="0070C0"/>
                </a:solidFill>
              </a:rPr>
              <a:t>Pada</a:t>
            </a:r>
            <a:r>
              <a:rPr lang="en-US" sz="1400" dirty="0">
                <a:solidFill>
                  <a:srgbClr val="0070C0"/>
                </a:solidFill>
              </a:rPr>
              <a:t> file .</a:t>
            </a:r>
            <a:r>
              <a:rPr lang="en-US" sz="1400" dirty="0" err="1">
                <a:solidFill>
                  <a:srgbClr val="0070C0"/>
                </a:solidFill>
              </a:rPr>
              <a:t>vmlist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ini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berisi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daftar</a:t>
            </a:r>
            <a:r>
              <a:rPr lang="en-US" sz="1400" dirty="0">
                <a:solidFill>
                  <a:srgbClr val="0070C0"/>
                </a:solidFill>
              </a:rPr>
              <a:t> virtual machine yang </a:t>
            </a:r>
            <a:r>
              <a:rPr lang="en-US" sz="1400" dirty="0" err="1">
                <a:solidFill>
                  <a:srgbClr val="0070C0"/>
                </a:solidFill>
              </a:rPr>
              <a:t>berada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pada</a:t>
            </a:r>
            <a:r>
              <a:rPr lang="en-US" sz="1400" dirty="0">
                <a:solidFill>
                  <a:srgbClr val="0070C0"/>
                </a:solidFill>
              </a:rPr>
              <a:t> cluster. </a:t>
            </a:r>
            <a:r>
              <a:rPr lang="en-US" sz="1400" dirty="0" err="1">
                <a:solidFill>
                  <a:srgbClr val="0070C0"/>
                </a:solidFill>
              </a:rPr>
              <a:t>Pada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contoh</a:t>
            </a:r>
            <a:r>
              <a:rPr lang="en-US" sz="1400" dirty="0">
                <a:solidFill>
                  <a:srgbClr val="0070C0"/>
                </a:solidFill>
              </a:rPr>
              <a:t> kali </a:t>
            </a:r>
            <a:r>
              <a:rPr lang="en-US" sz="1400" dirty="0" err="1">
                <a:solidFill>
                  <a:srgbClr val="0070C0"/>
                </a:solidFill>
              </a:rPr>
              <a:t>ini</a:t>
            </a:r>
            <a:r>
              <a:rPr lang="en-US" sz="1400" dirty="0">
                <a:solidFill>
                  <a:srgbClr val="0070C0"/>
                </a:solidFill>
              </a:rPr>
              <a:t> </a:t>
            </a:r>
            <a:r>
              <a:rPr lang="en-US" sz="1400" dirty="0" err="1">
                <a:solidFill>
                  <a:srgbClr val="0070C0"/>
                </a:solidFill>
              </a:rPr>
              <a:t>isinya</a:t>
            </a:r>
            <a:r>
              <a:rPr lang="en-US" sz="1400" dirty="0">
                <a:solidFill>
                  <a:srgbClr val="0070C0"/>
                </a:solidFill>
              </a:rPr>
              <a:t>:</a:t>
            </a:r>
          </a:p>
          <a:p>
            <a:pPr marL="0" indent="0">
              <a:buNone/>
            </a:pPr>
            <a:r>
              <a:rPr lang="en-US" sz="1050" i="1" dirty="0">
                <a:solidFill>
                  <a:srgbClr val="0070C0"/>
                </a:solidFill>
              </a:rPr>
              <a:t>{</a:t>
            </a:r>
          </a:p>
          <a:p>
            <a:pPr marL="0" indent="0">
              <a:buNone/>
            </a:pPr>
            <a:r>
              <a:rPr lang="en-US" sz="1050" i="1" dirty="0">
                <a:solidFill>
                  <a:srgbClr val="0070C0"/>
                </a:solidFill>
              </a:rPr>
              <a:t>"version": 1,</a:t>
            </a:r>
          </a:p>
          <a:p>
            <a:pPr marL="0" indent="0">
              <a:buNone/>
            </a:pPr>
            <a:r>
              <a:rPr lang="en-US" sz="1050" i="1" dirty="0">
                <a:solidFill>
                  <a:srgbClr val="0070C0"/>
                </a:solidFill>
              </a:rPr>
              <a:t>"ids": {</a:t>
            </a:r>
          </a:p>
          <a:p>
            <a:pPr marL="0" indent="0">
              <a:buNone/>
            </a:pPr>
            <a:r>
              <a:rPr lang="en-US" sz="1050" i="1" dirty="0">
                <a:solidFill>
                  <a:srgbClr val="0070C0"/>
                </a:solidFill>
              </a:rPr>
              <a:t>"100": { "node": "</a:t>
            </a:r>
            <a:r>
              <a:rPr lang="en-US" sz="1050" i="1" dirty="0" err="1">
                <a:solidFill>
                  <a:srgbClr val="0070C0"/>
                </a:solidFill>
              </a:rPr>
              <a:t>cormicpve</a:t>
            </a:r>
            <a:r>
              <a:rPr lang="en-US" sz="1050" i="1" dirty="0">
                <a:solidFill>
                  <a:srgbClr val="0070C0"/>
                </a:solidFill>
              </a:rPr>
              <a:t>", "type": "</a:t>
            </a:r>
            <a:r>
              <a:rPr lang="en-US" sz="1050" i="1" dirty="0" err="1">
                <a:solidFill>
                  <a:srgbClr val="0070C0"/>
                </a:solidFill>
              </a:rPr>
              <a:t>qemu</a:t>
            </a:r>
            <a:r>
              <a:rPr lang="en-US" sz="1050" i="1" dirty="0">
                <a:solidFill>
                  <a:srgbClr val="0070C0"/>
                </a:solidFill>
              </a:rPr>
              <a:t>", "version": 2 },</a:t>
            </a:r>
          </a:p>
          <a:p>
            <a:pPr marL="0" indent="0">
              <a:buNone/>
            </a:pPr>
            <a:r>
              <a:rPr lang="en-US" sz="1050" i="1" dirty="0">
                <a:solidFill>
                  <a:srgbClr val="0070C0"/>
                </a:solidFill>
              </a:rPr>
              <a:t>"101": { "node": "</a:t>
            </a:r>
            <a:r>
              <a:rPr lang="en-US" sz="1050" i="1" dirty="0" err="1">
                <a:solidFill>
                  <a:srgbClr val="0070C0"/>
                </a:solidFill>
              </a:rPr>
              <a:t>cormicpve</a:t>
            </a:r>
            <a:r>
              <a:rPr lang="en-US" sz="1050" i="1" dirty="0">
                <a:solidFill>
                  <a:srgbClr val="0070C0"/>
                </a:solidFill>
              </a:rPr>
              <a:t>", "type": "</a:t>
            </a:r>
            <a:r>
              <a:rPr lang="en-US" sz="1050" i="1" dirty="0" err="1">
                <a:solidFill>
                  <a:srgbClr val="0070C0"/>
                </a:solidFill>
              </a:rPr>
              <a:t>qemu</a:t>
            </a:r>
            <a:r>
              <a:rPr lang="en-US" sz="1050" i="1" dirty="0">
                <a:solidFill>
                  <a:srgbClr val="0070C0"/>
                </a:solidFill>
              </a:rPr>
              <a:t>", "version": 3 },</a:t>
            </a:r>
          </a:p>
          <a:p>
            <a:pPr marL="0" indent="0">
              <a:buNone/>
            </a:pPr>
            <a:r>
              <a:rPr lang="en-US" sz="1050" i="1" dirty="0">
                <a:solidFill>
                  <a:srgbClr val="0070C0"/>
                </a:solidFill>
              </a:rPr>
              <a:t>"102": { "node": "</a:t>
            </a:r>
            <a:r>
              <a:rPr lang="en-US" sz="1050" i="1" dirty="0" err="1">
                <a:solidFill>
                  <a:srgbClr val="0070C0"/>
                </a:solidFill>
              </a:rPr>
              <a:t>cormicpve</a:t>
            </a:r>
            <a:r>
              <a:rPr lang="en-US" sz="1050" i="1" dirty="0">
                <a:solidFill>
                  <a:srgbClr val="0070C0"/>
                </a:solidFill>
              </a:rPr>
              <a:t>", "type": "</a:t>
            </a:r>
            <a:r>
              <a:rPr lang="en-US" sz="1050" i="1" dirty="0" err="1">
                <a:solidFill>
                  <a:srgbClr val="0070C0"/>
                </a:solidFill>
              </a:rPr>
              <a:t>qemu</a:t>
            </a:r>
            <a:r>
              <a:rPr lang="en-US" sz="1050" i="1" dirty="0">
                <a:solidFill>
                  <a:srgbClr val="0070C0"/>
                </a:solidFill>
              </a:rPr>
              <a:t>", "version": 1 }}</a:t>
            </a:r>
          </a:p>
          <a:p>
            <a:pPr marL="0" indent="0">
              <a:buNone/>
            </a:pPr>
            <a:r>
              <a:rPr lang="en-US" sz="1050" i="1" dirty="0" smtClean="0">
                <a:solidFill>
                  <a:srgbClr val="0070C0"/>
                </a:solidFill>
              </a:rPr>
              <a:t>}</a:t>
            </a:r>
            <a:r>
              <a:rPr lang="en-US" sz="1400" dirty="0" smtClean="0">
                <a:solidFill>
                  <a:srgbClr val="0070C0"/>
                </a:solidFill>
              </a:rPr>
              <a:t> </a:t>
            </a:r>
            <a:endParaRPr lang="en-US" sz="1400" dirty="0">
              <a:solidFill>
                <a:srgbClr val="0070C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0486" t="48077" r="41181" b="39487"/>
          <a:stretch/>
        </p:blipFill>
        <p:spPr>
          <a:xfrm>
            <a:off x="6781800" y="1372204"/>
            <a:ext cx="2618464" cy="96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426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7.5 File System Layout (Part 4)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5993" t="44730" r="19324" b="43929"/>
          <a:stretch/>
        </p:blipFill>
        <p:spPr>
          <a:xfrm>
            <a:off x="2380343" y="2365829"/>
            <a:ext cx="8171543" cy="1132114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19427" y="1464562"/>
            <a:ext cx="3976688" cy="980568"/>
          </a:xfrm>
        </p:spPr>
        <p:txBody>
          <a:bodyPr>
            <a:normAutofit lnSpcReduction="10000"/>
          </a:bodyPr>
          <a:lstStyle/>
          <a:p>
            <a:r>
              <a:rPr lang="en-ID" b="1" dirty="0">
                <a:solidFill>
                  <a:srgbClr val="0070C0"/>
                </a:solidFill>
              </a:rPr>
              <a:t>2</a:t>
            </a:r>
            <a:r>
              <a:rPr lang="en-ID" b="1" dirty="0" smtClean="0">
                <a:solidFill>
                  <a:srgbClr val="0070C0"/>
                </a:solidFill>
              </a:rPr>
              <a:t>. </a:t>
            </a:r>
            <a:r>
              <a:rPr lang="en-ID" b="1" dirty="0" err="1" smtClean="0">
                <a:solidFill>
                  <a:srgbClr val="0070C0"/>
                </a:solidFill>
              </a:rPr>
              <a:t>Simbolic</a:t>
            </a:r>
            <a:r>
              <a:rPr lang="en-ID" b="1" dirty="0" smtClean="0">
                <a:solidFill>
                  <a:srgbClr val="0070C0"/>
                </a:solidFill>
              </a:rPr>
              <a:t> Link</a:t>
            </a:r>
            <a:r>
              <a:rPr lang="en-ID" b="1" dirty="0">
                <a:solidFill>
                  <a:srgbClr val="0070C0"/>
                </a:solidFill>
              </a:rPr>
              <a:t/>
            </a:r>
            <a:br>
              <a:rPr lang="en-ID" b="1" dirty="0">
                <a:solidFill>
                  <a:srgbClr val="0070C0"/>
                </a:solidFill>
              </a:rPr>
            </a:br>
            <a:r>
              <a:rPr lang="en-ID" b="1" dirty="0">
                <a:solidFill>
                  <a:srgbClr val="0070C0"/>
                </a:solidFill>
              </a:rPr>
              <a:t/>
            </a:r>
            <a:br>
              <a:rPr lang="en-ID" b="1" dirty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902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7.5 File System Layout (Part 5)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6152" t="63632" r="19165" b="23428"/>
          <a:stretch/>
        </p:blipFill>
        <p:spPr>
          <a:xfrm>
            <a:off x="2380343" y="2365828"/>
            <a:ext cx="8171543" cy="1291771"/>
          </a:xfrm>
          <a:prstGeom prst="rect">
            <a:avLst/>
          </a:prstGeom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19427" y="1464562"/>
            <a:ext cx="6066744" cy="980568"/>
          </a:xfrm>
        </p:spPr>
        <p:txBody>
          <a:bodyPr>
            <a:normAutofit lnSpcReduction="10000"/>
          </a:bodyPr>
          <a:lstStyle/>
          <a:p>
            <a:r>
              <a:rPr lang="en-ID" b="1" dirty="0" smtClean="0">
                <a:solidFill>
                  <a:srgbClr val="0070C0"/>
                </a:solidFill>
              </a:rPr>
              <a:t>3</a:t>
            </a:r>
            <a:r>
              <a:rPr lang="en-ID" b="1" dirty="0">
                <a:solidFill>
                  <a:srgbClr val="0070C0"/>
                </a:solidFill>
              </a:rPr>
              <a:t>. Special status files </a:t>
            </a:r>
            <a:r>
              <a:rPr lang="en-ID" b="1" dirty="0" smtClean="0">
                <a:solidFill>
                  <a:srgbClr val="0070C0"/>
                </a:solidFill>
              </a:rPr>
              <a:t>for debugging </a:t>
            </a:r>
            <a:r>
              <a:rPr lang="en-ID" b="1" dirty="0">
                <a:solidFill>
                  <a:srgbClr val="0070C0"/>
                </a:solidFill>
              </a:rPr>
              <a:t>(JSON)</a:t>
            </a:r>
            <a:br>
              <a:rPr lang="en-ID" b="1" dirty="0">
                <a:solidFill>
                  <a:srgbClr val="0070C0"/>
                </a:solidFill>
              </a:rPr>
            </a:br>
            <a:r>
              <a:rPr lang="en-ID" b="1" dirty="0">
                <a:solidFill>
                  <a:srgbClr val="0070C0"/>
                </a:solidFill>
              </a:rPr>
              <a:t/>
            </a:r>
            <a:br>
              <a:rPr lang="en-ID" b="1" dirty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7369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7.5 File System Layout (Part 5)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19427" y="1464562"/>
            <a:ext cx="6066744" cy="980568"/>
          </a:xfrm>
        </p:spPr>
        <p:txBody>
          <a:bodyPr>
            <a:normAutofit lnSpcReduction="10000"/>
          </a:bodyPr>
          <a:lstStyle/>
          <a:p>
            <a:r>
              <a:rPr lang="en-ID" b="1" dirty="0" smtClean="0">
                <a:solidFill>
                  <a:srgbClr val="0070C0"/>
                </a:solidFill>
              </a:rPr>
              <a:t>3</a:t>
            </a:r>
            <a:r>
              <a:rPr lang="en-ID" b="1" dirty="0">
                <a:solidFill>
                  <a:srgbClr val="0070C0"/>
                </a:solidFill>
              </a:rPr>
              <a:t>. </a:t>
            </a:r>
            <a:r>
              <a:rPr lang="en-ID" b="1" dirty="0" smtClean="0">
                <a:solidFill>
                  <a:srgbClr val="0070C0"/>
                </a:solidFill>
              </a:rPr>
              <a:t>Enable/Disable Debugging</a:t>
            </a:r>
            <a:r>
              <a:rPr lang="en-ID" b="1" dirty="0">
                <a:solidFill>
                  <a:srgbClr val="0070C0"/>
                </a:solidFill>
              </a:rPr>
              <a:t/>
            </a:r>
            <a:br>
              <a:rPr lang="en-ID" b="1" dirty="0">
                <a:solidFill>
                  <a:srgbClr val="0070C0"/>
                </a:solidFill>
              </a:rPr>
            </a:br>
            <a:r>
              <a:rPr lang="en-ID" b="1" dirty="0">
                <a:solidFill>
                  <a:srgbClr val="0070C0"/>
                </a:solidFill>
              </a:rPr>
              <a:t/>
            </a:r>
            <a:br>
              <a:rPr lang="en-ID" b="1" dirty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0" y="2828836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Kita </a:t>
            </a:r>
            <a:r>
              <a:rPr lang="en-US" dirty="0" err="1" smtClean="0">
                <a:solidFill>
                  <a:srgbClr val="0070C0"/>
                </a:solidFill>
              </a:rPr>
              <a:t>dapat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mengkatifkan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pesan</a:t>
            </a:r>
            <a:r>
              <a:rPr lang="en-US" dirty="0" smtClean="0">
                <a:solidFill>
                  <a:srgbClr val="0070C0"/>
                </a:solidFill>
              </a:rPr>
              <a:t> verbose syslog </a:t>
            </a:r>
            <a:r>
              <a:rPr lang="en-US" dirty="0" err="1" smtClean="0">
                <a:solidFill>
                  <a:srgbClr val="0070C0"/>
                </a:solidFill>
              </a:rPr>
              <a:t>dengan</a:t>
            </a:r>
            <a:r>
              <a:rPr lang="en-US" dirty="0" smtClean="0">
                <a:solidFill>
                  <a:srgbClr val="0070C0"/>
                </a:solidFill>
              </a:rPr>
              <a:t>: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i="1" dirty="0" smtClean="0">
                <a:solidFill>
                  <a:srgbClr val="0070C0"/>
                </a:solidFill>
              </a:rPr>
              <a:t>echo "1" &gt;/</a:t>
            </a:r>
            <a:r>
              <a:rPr lang="en-US" i="1" dirty="0" err="1" smtClean="0">
                <a:solidFill>
                  <a:srgbClr val="0070C0"/>
                </a:solidFill>
              </a:rPr>
              <a:t>etc</a:t>
            </a:r>
            <a:r>
              <a:rPr lang="en-US" i="1" dirty="0" smtClean="0">
                <a:solidFill>
                  <a:srgbClr val="0070C0"/>
                </a:solidFill>
              </a:rPr>
              <a:t>/</a:t>
            </a:r>
            <a:r>
              <a:rPr lang="en-US" i="1" dirty="0" err="1" smtClean="0">
                <a:solidFill>
                  <a:srgbClr val="0070C0"/>
                </a:solidFill>
              </a:rPr>
              <a:t>pve</a:t>
            </a:r>
            <a:r>
              <a:rPr lang="en-US" i="1" dirty="0" smtClean="0">
                <a:solidFill>
                  <a:srgbClr val="0070C0"/>
                </a:solidFill>
              </a:rPr>
              <a:t>/.debug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And </a:t>
            </a:r>
            <a:r>
              <a:rPr lang="en-US" dirty="0" err="1" smtClean="0">
                <a:solidFill>
                  <a:srgbClr val="0070C0"/>
                </a:solidFill>
              </a:rPr>
              <a:t>menonaktifkan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pesan</a:t>
            </a:r>
            <a:r>
              <a:rPr lang="en-US" dirty="0" smtClean="0">
                <a:solidFill>
                  <a:srgbClr val="0070C0"/>
                </a:solidFill>
              </a:rPr>
              <a:t> verbose syslog </a:t>
            </a:r>
            <a:r>
              <a:rPr lang="en-US" dirty="0" err="1" smtClean="0">
                <a:solidFill>
                  <a:srgbClr val="0070C0"/>
                </a:solidFill>
              </a:rPr>
              <a:t>dengan</a:t>
            </a:r>
            <a:r>
              <a:rPr lang="en-US" dirty="0" smtClean="0">
                <a:solidFill>
                  <a:srgbClr val="0070C0"/>
                </a:solidFill>
              </a:rPr>
              <a:t> :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i="1" dirty="0" smtClean="0">
                <a:solidFill>
                  <a:srgbClr val="0070C0"/>
                </a:solidFill>
              </a:rPr>
              <a:t>echo "0" &gt;/</a:t>
            </a:r>
            <a:r>
              <a:rPr lang="en-US" i="1" dirty="0" err="1" smtClean="0">
                <a:solidFill>
                  <a:srgbClr val="0070C0"/>
                </a:solidFill>
              </a:rPr>
              <a:t>etc</a:t>
            </a:r>
            <a:r>
              <a:rPr lang="en-US" i="1" dirty="0" smtClean="0">
                <a:solidFill>
                  <a:srgbClr val="0070C0"/>
                </a:solidFill>
              </a:rPr>
              <a:t>/</a:t>
            </a:r>
            <a:r>
              <a:rPr lang="en-US" i="1" dirty="0" err="1" smtClean="0">
                <a:solidFill>
                  <a:srgbClr val="0070C0"/>
                </a:solidFill>
              </a:rPr>
              <a:t>pve</a:t>
            </a:r>
            <a:r>
              <a:rPr lang="en-US" i="1" dirty="0" smtClean="0">
                <a:solidFill>
                  <a:srgbClr val="0070C0"/>
                </a:solidFill>
              </a:rPr>
              <a:t>/.debug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0662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7.6 Recovery (Part 1)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07885" y="2119085"/>
            <a:ext cx="876662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dirty="0" err="1" smtClean="0">
                <a:solidFill>
                  <a:srgbClr val="0070C0"/>
                </a:solidFill>
              </a:rPr>
              <a:t>Jika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terdapat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permasalahan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dengan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menggunakan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Proxmox</a:t>
            </a:r>
            <a:r>
              <a:rPr lang="en-ID" dirty="0" smtClean="0">
                <a:solidFill>
                  <a:srgbClr val="0070C0"/>
                </a:solidFill>
              </a:rPr>
              <a:t> VE host, </a:t>
            </a:r>
            <a:r>
              <a:rPr lang="en-ID" dirty="0" err="1" smtClean="0">
                <a:solidFill>
                  <a:srgbClr val="0070C0"/>
                </a:solidFill>
              </a:rPr>
              <a:t>seperti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isu</a:t>
            </a:r>
            <a:r>
              <a:rPr lang="en-ID" dirty="0" smtClean="0">
                <a:solidFill>
                  <a:srgbClr val="0070C0"/>
                </a:solidFill>
              </a:rPr>
              <a:t> hardware, yang </a:t>
            </a:r>
            <a:r>
              <a:rPr lang="en-ID" dirty="0" err="1" smtClean="0">
                <a:solidFill>
                  <a:srgbClr val="0070C0"/>
                </a:solidFill>
              </a:rPr>
              <a:t>dapat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dilakukan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adalah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cukup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menyalin</a:t>
            </a:r>
            <a:r>
              <a:rPr lang="en-ID" dirty="0" smtClean="0">
                <a:solidFill>
                  <a:srgbClr val="0070C0"/>
                </a:solidFill>
              </a:rPr>
              <a:t> file database </a:t>
            </a:r>
            <a:r>
              <a:rPr lang="en-ID" dirty="0" err="1" smtClean="0">
                <a:solidFill>
                  <a:srgbClr val="0070C0"/>
                </a:solidFill>
              </a:rPr>
              <a:t>pmxcfs</a:t>
            </a:r>
            <a:r>
              <a:rPr lang="en-ID" dirty="0" smtClean="0">
                <a:solidFill>
                  <a:srgbClr val="0070C0"/>
                </a:solidFill>
              </a:rPr>
              <a:t> / </a:t>
            </a:r>
            <a:r>
              <a:rPr lang="en-ID" dirty="0" err="1" smtClean="0">
                <a:solidFill>
                  <a:srgbClr val="0070C0"/>
                </a:solidFill>
              </a:rPr>
              <a:t>dan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memintahkannya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ke</a:t>
            </a:r>
            <a:r>
              <a:rPr lang="en-ID" dirty="0" smtClean="0">
                <a:solidFill>
                  <a:srgbClr val="0070C0"/>
                </a:solidFill>
              </a:rPr>
              <a:t> host </a:t>
            </a:r>
            <a:r>
              <a:rPr lang="en-ID" dirty="0" err="1" smtClean="0">
                <a:solidFill>
                  <a:srgbClr val="0070C0"/>
                </a:solidFill>
              </a:rPr>
              <a:t>Proxmox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ve</a:t>
            </a:r>
            <a:r>
              <a:rPr lang="en-ID" dirty="0" smtClean="0">
                <a:solidFill>
                  <a:srgbClr val="0070C0"/>
                </a:solidFill>
              </a:rPr>
              <a:t> yang </a:t>
            </a:r>
            <a:r>
              <a:rPr lang="en-ID" dirty="0" err="1" smtClean="0">
                <a:solidFill>
                  <a:srgbClr val="0070C0"/>
                </a:solidFill>
              </a:rPr>
              <a:t>baru</a:t>
            </a:r>
            <a:r>
              <a:rPr lang="en-ID" dirty="0" smtClean="0">
                <a:solidFill>
                  <a:srgbClr val="0070C0"/>
                </a:solidFill>
              </a:rPr>
              <a:t>.</a:t>
            </a:r>
          </a:p>
          <a:p>
            <a:endParaRPr lang="en-ID" dirty="0" smtClean="0">
              <a:solidFill>
                <a:srgbClr val="0070C0"/>
              </a:solidFill>
            </a:endParaRPr>
          </a:p>
          <a:p>
            <a:endParaRPr lang="en-ID" dirty="0">
              <a:solidFill>
                <a:srgbClr val="0070C0"/>
              </a:solidFill>
            </a:endParaRPr>
          </a:p>
          <a:p>
            <a:r>
              <a:rPr lang="en-ID" dirty="0" err="1" smtClean="0">
                <a:solidFill>
                  <a:srgbClr val="0070C0"/>
                </a:solidFill>
              </a:rPr>
              <a:t>Pada</a:t>
            </a:r>
            <a:r>
              <a:rPr lang="en-ID" dirty="0" smtClean="0">
                <a:solidFill>
                  <a:srgbClr val="0070C0"/>
                </a:solidFill>
              </a:rPr>
              <a:t> host yang </a:t>
            </a:r>
            <a:r>
              <a:rPr lang="en-ID" dirty="0" err="1" smtClean="0">
                <a:solidFill>
                  <a:srgbClr val="0070C0"/>
                </a:solidFill>
              </a:rPr>
              <a:t>baru</a:t>
            </a:r>
            <a:r>
              <a:rPr lang="en-ID" dirty="0" smtClean="0">
                <a:solidFill>
                  <a:srgbClr val="0070C0"/>
                </a:solidFill>
              </a:rPr>
              <a:t> (</a:t>
            </a:r>
            <a:r>
              <a:rPr lang="en-ID" dirty="0" err="1" smtClean="0">
                <a:solidFill>
                  <a:srgbClr val="0070C0"/>
                </a:solidFill>
              </a:rPr>
              <a:t>tanpa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dijalankan</a:t>
            </a:r>
            <a:r>
              <a:rPr lang="en-ID" dirty="0" smtClean="0">
                <a:solidFill>
                  <a:srgbClr val="0070C0"/>
                </a:solidFill>
              </a:rPr>
              <a:t>), </a:t>
            </a:r>
            <a:r>
              <a:rPr lang="en-ID" dirty="0" err="1" smtClean="0">
                <a:solidFill>
                  <a:srgbClr val="0070C0"/>
                </a:solidFill>
              </a:rPr>
              <a:t>kita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harus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menghentikan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pve</a:t>
            </a:r>
            <a:r>
              <a:rPr lang="en-ID" dirty="0" smtClean="0">
                <a:solidFill>
                  <a:srgbClr val="0070C0"/>
                </a:solidFill>
              </a:rPr>
              <a:t>-cluster service </a:t>
            </a:r>
            <a:r>
              <a:rPr lang="en-ID" dirty="0" err="1" smtClean="0">
                <a:solidFill>
                  <a:srgbClr val="0070C0"/>
                </a:solidFill>
              </a:rPr>
              <a:t>dan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mengganti</a:t>
            </a:r>
            <a:r>
              <a:rPr lang="en-ID" dirty="0" smtClean="0">
                <a:solidFill>
                  <a:srgbClr val="0070C0"/>
                </a:solidFill>
              </a:rPr>
              <a:t> file </a:t>
            </a:r>
            <a:r>
              <a:rPr lang="en-ID" dirty="0" err="1" smtClean="0">
                <a:solidFill>
                  <a:srgbClr val="0070C0"/>
                </a:solidFill>
              </a:rPr>
              <a:t>config.db</a:t>
            </a:r>
            <a:r>
              <a:rPr lang="en-ID" dirty="0" smtClean="0">
                <a:solidFill>
                  <a:srgbClr val="0070C0"/>
                </a:solidFill>
              </a:rPr>
              <a:t> (</a:t>
            </a:r>
            <a:r>
              <a:rPr lang="en-ID" dirty="0" err="1" smtClean="0">
                <a:solidFill>
                  <a:srgbClr val="0070C0"/>
                </a:solidFill>
              </a:rPr>
              <a:t>dengan</a:t>
            </a:r>
            <a:r>
              <a:rPr lang="en-ID" dirty="0" smtClean="0">
                <a:solidFill>
                  <a:srgbClr val="0070C0"/>
                </a:solidFill>
              </a:rPr>
              <a:t> permission 0600). </a:t>
            </a:r>
          </a:p>
          <a:p>
            <a:endParaRPr lang="en-ID" dirty="0">
              <a:solidFill>
                <a:srgbClr val="0070C0"/>
              </a:solidFill>
            </a:endParaRPr>
          </a:p>
          <a:p>
            <a:r>
              <a:rPr lang="en-ID" dirty="0" err="1" smtClean="0">
                <a:solidFill>
                  <a:srgbClr val="0070C0"/>
                </a:solidFill>
              </a:rPr>
              <a:t>Kedua</a:t>
            </a:r>
            <a:r>
              <a:rPr lang="en-ID" dirty="0" smtClean="0">
                <a:solidFill>
                  <a:srgbClr val="0070C0"/>
                </a:solidFill>
              </a:rPr>
              <a:t>, </a:t>
            </a:r>
            <a:r>
              <a:rPr lang="en-ID" dirty="0" err="1" smtClean="0">
                <a:solidFill>
                  <a:srgbClr val="0070C0"/>
                </a:solidFill>
              </a:rPr>
              <a:t>adaptasikan</a:t>
            </a:r>
            <a:r>
              <a:rPr lang="en-ID" dirty="0" smtClean="0">
                <a:solidFill>
                  <a:srgbClr val="0070C0"/>
                </a:solidFill>
              </a:rPr>
              <a:t> /</a:t>
            </a:r>
            <a:r>
              <a:rPr lang="en-ID" dirty="0" err="1" smtClean="0">
                <a:solidFill>
                  <a:srgbClr val="0070C0"/>
                </a:solidFill>
              </a:rPr>
              <a:t>etc</a:t>
            </a:r>
            <a:r>
              <a:rPr lang="en-ID" dirty="0" smtClean="0">
                <a:solidFill>
                  <a:srgbClr val="0070C0"/>
                </a:solidFill>
              </a:rPr>
              <a:t>/hostname </a:t>
            </a:r>
            <a:r>
              <a:rPr lang="en-ID" dirty="0" err="1" smtClean="0">
                <a:solidFill>
                  <a:srgbClr val="0070C0"/>
                </a:solidFill>
              </a:rPr>
              <a:t>dan</a:t>
            </a:r>
            <a:r>
              <a:rPr lang="en-ID" dirty="0" smtClean="0">
                <a:solidFill>
                  <a:srgbClr val="0070C0"/>
                </a:solidFill>
              </a:rPr>
              <a:t> /</a:t>
            </a:r>
            <a:r>
              <a:rPr lang="en-ID" dirty="0" err="1" smtClean="0">
                <a:solidFill>
                  <a:srgbClr val="0070C0"/>
                </a:solidFill>
              </a:rPr>
              <a:t>etc</a:t>
            </a:r>
            <a:r>
              <a:rPr lang="en-ID" dirty="0" smtClean="0">
                <a:solidFill>
                  <a:srgbClr val="0070C0"/>
                </a:solidFill>
              </a:rPr>
              <a:t>/host </a:t>
            </a:r>
            <a:r>
              <a:rPr lang="en-ID" dirty="0" err="1" smtClean="0">
                <a:solidFill>
                  <a:srgbClr val="0070C0"/>
                </a:solidFill>
              </a:rPr>
              <a:t>berdasarkan</a:t>
            </a:r>
            <a:r>
              <a:rPr lang="en-ID" dirty="0" smtClean="0">
                <a:solidFill>
                  <a:srgbClr val="0070C0"/>
                </a:solidFill>
              </a:rPr>
              <a:t> host </a:t>
            </a:r>
            <a:r>
              <a:rPr lang="en-ID" dirty="0" err="1" smtClean="0">
                <a:solidFill>
                  <a:srgbClr val="0070C0"/>
                </a:solidFill>
              </a:rPr>
              <a:t>Proxmox</a:t>
            </a:r>
            <a:r>
              <a:rPr lang="en-ID" dirty="0" smtClean="0">
                <a:solidFill>
                  <a:srgbClr val="0070C0"/>
                </a:solidFill>
              </a:rPr>
              <a:t> VE yang </a:t>
            </a:r>
            <a:r>
              <a:rPr lang="en-ID" dirty="0" err="1" smtClean="0">
                <a:solidFill>
                  <a:srgbClr val="0070C0"/>
                </a:solidFill>
              </a:rPr>
              <a:t>hilang</a:t>
            </a:r>
            <a:r>
              <a:rPr lang="en-ID" dirty="0" smtClean="0">
                <a:solidFill>
                  <a:srgbClr val="0070C0"/>
                </a:solidFill>
              </a:rPr>
              <a:t>, </a:t>
            </a:r>
            <a:r>
              <a:rPr lang="en-ID" dirty="0" err="1" smtClean="0">
                <a:solidFill>
                  <a:srgbClr val="0070C0"/>
                </a:solidFill>
              </a:rPr>
              <a:t>kemudian</a:t>
            </a:r>
            <a:r>
              <a:rPr lang="en-ID" dirty="0" smtClean="0">
                <a:solidFill>
                  <a:srgbClr val="0070C0"/>
                </a:solidFill>
              </a:rPr>
              <a:t> me reboot </a:t>
            </a:r>
            <a:r>
              <a:rPr lang="en-ID" dirty="0" err="1" smtClean="0">
                <a:solidFill>
                  <a:srgbClr val="0070C0"/>
                </a:solidFill>
              </a:rPr>
              <a:t>dan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cek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ulang</a:t>
            </a:r>
            <a:r>
              <a:rPr lang="en-ID" dirty="0" smtClean="0">
                <a:solidFill>
                  <a:srgbClr val="0070C0"/>
                </a:solidFill>
              </a:rPr>
              <a:t>. (Dan </a:t>
            </a:r>
            <a:r>
              <a:rPr lang="en-ID" dirty="0" err="1" smtClean="0">
                <a:solidFill>
                  <a:srgbClr val="0070C0"/>
                </a:solidFill>
              </a:rPr>
              <a:t>jangan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lupa</a:t>
            </a:r>
            <a:r>
              <a:rPr lang="en-ID" dirty="0" smtClean="0">
                <a:solidFill>
                  <a:srgbClr val="0070C0"/>
                </a:solidFill>
              </a:rPr>
              <a:t> data VM/CT </a:t>
            </a:r>
            <a:r>
              <a:rPr lang="en-ID" dirty="0" err="1" smtClean="0">
                <a:solidFill>
                  <a:srgbClr val="0070C0"/>
                </a:solidFill>
              </a:rPr>
              <a:t>anda</a:t>
            </a:r>
            <a:r>
              <a:rPr lang="en-ID" dirty="0" smtClean="0">
                <a:solidFill>
                  <a:srgbClr val="0070C0"/>
                </a:solidFill>
              </a:rPr>
              <a:t>).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194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7.6 Recovery (Part 2)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07885" y="2119085"/>
            <a:ext cx="876662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dirty="0" smtClean="0">
                <a:solidFill>
                  <a:srgbClr val="0070C0"/>
                </a:solidFill>
              </a:rPr>
              <a:t>The recommended way is to reinstall the node after you removed it from your cluster. This makes sure that all secret cluster/</a:t>
            </a:r>
            <a:r>
              <a:rPr lang="en-ID" dirty="0" err="1" smtClean="0">
                <a:solidFill>
                  <a:srgbClr val="0070C0"/>
                </a:solidFill>
              </a:rPr>
              <a:t>ssh</a:t>
            </a:r>
            <a:r>
              <a:rPr lang="en-ID" dirty="0" smtClean="0">
                <a:solidFill>
                  <a:srgbClr val="0070C0"/>
                </a:solidFill>
              </a:rPr>
              <a:t> keys and any shared configuration data is destroyed.</a:t>
            </a:r>
          </a:p>
          <a:p>
            <a:endParaRPr lang="en-ID" dirty="0">
              <a:solidFill>
                <a:srgbClr val="0070C0"/>
              </a:solidFill>
            </a:endParaRPr>
          </a:p>
          <a:p>
            <a:r>
              <a:rPr lang="en-ID" dirty="0" smtClean="0">
                <a:solidFill>
                  <a:srgbClr val="0070C0"/>
                </a:solidFill>
              </a:rPr>
              <a:t>Cara yang </a:t>
            </a:r>
            <a:r>
              <a:rPr lang="en-ID" dirty="0" err="1" smtClean="0">
                <a:solidFill>
                  <a:srgbClr val="0070C0"/>
                </a:solidFill>
              </a:rPr>
              <a:t>direkomendasikan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adalah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menginstall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ulang</a:t>
            </a:r>
            <a:r>
              <a:rPr lang="en-ID" dirty="0" smtClean="0">
                <a:solidFill>
                  <a:srgbClr val="0070C0"/>
                </a:solidFill>
              </a:rPr>
              <a:t> node </a:t>
            </a:r>
            <a:r>
              <a:rPr lang="en-ID" dirty="0" err="1" smtClean="0">
                <a:solidFill>
                  <a:srgbClr val="0070C0"/>
                </a:solidFill>
              </a:rPr>
              <a:t>setelah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anda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menghapusnya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dari</a:t>
            </a:r>
            <a:r>
              <a:rPr lang="en-ID" dirty="0" smtClean="0">
                <a:solidFill>
                  <a:srgbClr val="0070C0"/>
                </a:solidFill>
              </a:rPr>
              <a:t> cluster. Hal </a:t>
            </a:r>
            <a:r>
              <a:rPr lang="en-ID" dirty="0" err="1" smtClean="0">
                <a:solidFill>
                  <a:srgbClr val="0070C0"/>
                </a:solidFill>
              </a:rPr>
              <a:t>ini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untuk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memastikan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bahwa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semua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kunci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rahasia</a:t>
            </a:r>
            <a:r>
              <a:rPr lang="en-ID" dirty="0" smtClean="0">
                <a:solidFill>
                  <a:srgbClr val="0070C0"/>
                </a:solidFill>
              </a:rPr>
              <a:t> cluster/</a:t>
            </a:r>
            <a:r>
              <a:rPr lang="en-ID" dirty="0" err="1" smtClean="0">
                <a:solidFill>
                  <a:srgbClr val="0070C0"/>
                </a:solidFill>
              </a:rPr>
              <a:t>ssh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semua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konfigurasi</a:t>
            </a:r>
            <a:r>
              <a:rPr lang="en-ID" dirty="0" smtClean="0">
                <a:solidFill>
                  <a:srgbClr val="0070C0"/>
                </a:solidFill>
              </a:rPr>
              <a:t> data yang di share </a:t>
            </a:r>
            <a:r>
              <a:rPr lang="en-ID" dirty="0" err="1" smtClean="0">
                <a:solidFill>
                  <a:srgbClr val="0070C0"/>
                </a:solidFill>
              </a:rPr>
              <a:t>dihilangkan</a:t>
            </a:r>
            <a:r>
              <a:rPr lang="en-ID" dirty="0" smtClean="0">
                <a:solidFill>
                  <a:srgbClr val="0070C0"/>
                </a:solidFill>
              </a:rPr>
              <a:t>.</a:t>
            </a:r>
          </a:p>
          <a:p>
            <a:endParaRPr lang="en-ID" dirty="0" smtClean="0">
              <a:solidFill>
                <a:srgbClr val="0070C0"/>
              </a:solidFill>
            </a:endParaRPr>
          </a:p>
          <a:p>
            <a:r>
              <a:rPr lang="en-ID" dirty="0" err="1" smtClean="0">
                <a:solidFill>
                  <a:srgbClr val="0070C0"/>
                </a:solidFill>
              </a:rPr>
              <a:t>Dalam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beberapa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kasus</a:t>
            </a:r>
            <a:r>
              <a:rPr lang="en-ID" dirty="0" smtClean="0">
                <a:solidFill>
                  <a:srgbClr val="0070C0"/>
                </a:solidFill>
              </a:rPr>
              <a:t>, </a:t>
            </a:r>
            <a:r>
              <a:rPr lang="en-ID" dirty="0" err="1" smtClean="0">
                <a:solidFill>
                  <a:srgbClr val="0070C0"/>
                </a:solidFill>
              </a:rPr>
              <a:t>anda</a:t>
            </a:r>
            <a:r>
              <a:rPr lang="en-ID" dirty="0" smtClean="0">
                <a:solidFill>
                  <a:srgbClr val="0070C0"/>
                </a:solidFill>
              </a:rPr>
              <a:t> bias </a:t>
            </a:r>
            <a:r>
              <a:rPr lang="en-ID" dirty="0" err="1" smtClean="0">
                <a:solidFill>
                  <a:srgbClr val="0070C0"/>
                </a:solidFill>
              </a:rPr>
              <a:t>memilih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untuk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meletakan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sebuah</a:t>
            </a:r>
            <a:r>
              <a:rPr lang="en-ID" dirty="0" smtClean="0">
                <a:solidFill>
                  <a:srgbClr val="0070C0"/>
                </a:solidFill>
              </a:rPr>
              <a:t> node </a:t>
            </a:r>
            <a:r>
              <a:rPr lang="en-ID" dirty="0" err="1" smtClean="0">
                <a:solidFill>
                  <a:srgbClr val="0070C0"/>
                </a:solidFill>
              </a:rPr>
              <a:t>kembali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ke</a:t>
            </a:r>
            <a:r>
              <a:rPr lang="en-ID" dirty="0" smtClean="0">
                <a:solidFill>
                  <a:srgbClr val="0070C0"/>
                </a:solidFill>
              </a:rPr>
              <a:t> local mode </a:t>
            </a:r>
            <a:r>
              <a:rPr lang="en-ID" dirty="0" err="1" smtClean="0">
                <a:solidFill>
                  <a:srgbClr val="0070C0"/>
                </a:solidFill>
              </a:rPr>
              <a:t>tanpa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harus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instalasi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ulang</a:t>
            </a:r>
            <a:r>
              <a:rPr lang="en-ID" dirty="0" smtClean="0">
                <a:solidFill>
                  <a:srgbClr val="0070C0"/>
                </a:solidFill>
              </a:rPr>
              <a:t>, </a:t>
            </a:r>
            <a:r>
              <a:rPr lang="en-ID" dirty="0" err="1" smtClean="0">
                <a:solidFill>
                  <a:srgbClr val="0070C0"/>
                </a:solidFill>
              </a:rPr>
              <a:t>sebagaimana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dijelaskan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pada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b="1" dirty="0" smtClean="0">
                <a:solidFill>
                  <a:srgbClr val="0070C0"/>
                </a:solidFill>
              </a:rPr>
              <a:t>Separate A Node Without Reinstalling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219427" y="1464562"/>
            <a:ext cx="6066744" cy="980568"/>
          </a:xfrm>
        </p:spPr>
        <p:txBody>
          <a:bodyPr>
            <a:normAutofit lnSpcReduction="10000"/>
          </a:bodyPr>
          <a:lstStyle/>
          <a:p>
            <a:r>
              <a:rPr lang="en-ID" b="1" dirty="0" smtClean="0">
                <a:solidFill>
                  <a:srgbClr val="0070C0"/>
                </a:solidFill>
              </a:rPr>
              <a:t>1. </a:t>
            </a:r>
            <a:r>
              <a:rPr lang="en-ID" b="1" dirty="0" err="1" smtClean="0">
                <a:solidFill>
                  <a:srgbClr val="0070C0"/>
                </a:solidFill>
              </a:rPr>
              <a:t>Menghapus</a:t>
            </a:r>
            <a:r>
              <a:rPr lang="en-ID" b="1" dirty="0" smtClean="0">
                <a:solidFill>
                  <a:srgbClr val="0070C0"/>
                </a:solidFill>
              </a:rPr>
              <a:t> Cluster Configuration</a:t>
            </a:r>
            <a:r>
              <a:rPr lang="en-ID" b="1" dirty="0">
                <a:solidFill>
                  <a:srgbClr val="0070C0"/>
                </a:solidFill>
              </a:rPr>
              <a:t/>
            </a:r>
            <a:br>
              <a:rPr lang="en-ID" b="1" dirty="0">
                <a:solidFill>
                  <a:srgbClr val="0070C0"/>
                </a:solidFill>
              </a:rPr>
            </a:br>
            <a:r>
              <a:rPr lang="en-ID" b="1" dirty="0">
                <a:solidFill>
                  <a:srgbClr val="0070C0"/>
                </a:solidFill>
              </a:rPr>
              <a:t/>
            </a:r>
            <a:br>
              <a:rPr lang="en-ID" b="1" dirty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164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7.6 Recovery (Part 3)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07885" y="2119085"/>
            <a:ext cx="876662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sz="1600" dirty="0" err="1" smtClean="0">
                <a:solidFill>
                  <a:srgbClr val="0070C0"/>
                </a:solidFill>
              </a:rPr>
              <a:t>Untuk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konfigurasi</a:t>
            </a:r>
            <a:r>
              <a:rPr lang="en-ID" sz="1600" dirty="0" smtClean="0">
                <a:solidFill>
                  <a:srgbClr val="0070C0"/>
                </a:solidFill>
              </a:rPr>
              <a:t> file guest (</a:t>
            </a:r>
            <a:r>
              <a:rPr lang="en-ID" sz="1600" dirty="0" err="1" smtClean="0">
                <a:solidFill>
                  <a:srgbClr val="0070C0"/>
                </a:solidFill>
              </a:rPr>
              <a:t>tamu</a:t>
            </a:r>
            <a:r>
              <a:rPr lang="en-ID" sz="1600" dirty="0" smtClean="0">
                <a:solidFill>
                  <a:srgbClr val="0070C0"/>
                </a:solidFill>
              </a:rPr>
              <a:t>) </a:t>
            </a:r>
            <a:r>
              <a:rPr lang="en-ID" sz="1600" dirty="0" err="1" smtClean="0">
                <a:solidFill>
                  <a:srgbClr val="0070C0"/>
                </a:solidFill>
              </a:rPr>
              <a:t>dalm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>
                <a:solidFill>
                  <a:srgbClr val="0070C0"/>
                </a:solidFill>
              </a:rPr>
              <a:t>nodes/&lt;NAME&gt;/</a:t>
            </a:r>
            <a:r>
              <a:rPr lang="en-ID" sz="1600" dirty="0" err="1">
                <a:solidFill>
                  <a:srgbClr val="0070C0"/>
                </a:solidFill>
              </a:rPr>
              <a:t>qemu</a:t>
            </a:r>
            <a:r>
              <a:rPr lang="en-ID" sz="1600" dirty="0">
                <a:solidFill>
                  <a:srgbClr val="0070C0"/>
                </a:solidFill>
              </a:rPr>
              <a:t>-server/ (VMs) and nodes/&lt;NAME&gt;/ </a:t>
            </a:r>
            <a:r>
              <a:rPr lang="en-ID" sz="1600" dirty="0" err="1">
                <a:solidFill>
                  <a:srgbClr val="0070C0"/>
                </a:solidFill>
              </a:rPr>
              <a:t>lxc</a:t>
            </a:r>
            <a:r>
              <a:rPr lang="en-ID" sz="1600" dirty="0">
                <a:solidFill>
                  <a:srgbClr val="0070C0"/>
                </a:solidFill>
              </a:rPr>
              <a:t>/ (containers), </a:t>
            </a:r>
            <a:r>
              <a:rPr lang="en-ID" sz="1600" dirty="0" err="1" smtClean="0">
                <a:solidFill>
                  <a:srgbClr val="0070C0"/>
                </a:solidFill>
              </a:rPr>
              <a:t>Proxmox</a:t>
            </a:r>
            <a:r>
              <a:rPr lang="en-ID" sz="1600" dirty="0" smtClean="0">
                <a:solidFill>
                  <a:srgbClr val="0070C0"/>
                </a:solidFill>
              </a:rPr>
              <a:t> VE </a:t>
            </a:r>
            <a:r>
              <a:rPr lang="en-ID" sz="1600" dirty="0" err="1" smtClean="0">
                <a:solidFill>
                  <a:srgbClr val="0070C0"/>
                </a:solidFill>
              </a:rPr>
              <a:t>melihat</a:t>
            </a:r>
            <a:r>
              <a:rPr lang="en-ID" sz="1600" dirty="0" smtClean="0">
                <a:solidFill>
                  <a:srgbClr val="0070C0"/>
                </a:solidFill>
              </a:rPr>
              <a:t> node yang </a:t>
            </a:r>
            <a:r>
              <a:rPr lang="en-ID" sz="1600" dirty="0" err="1" smtClean="0">
                <a:solidFill>
                  <a:srgbClr val="0070C0"/>
                </a:solidFill>
              </a:rPr>
              <a:t>memiliki</a:t>
            </a:r>
            <a:r>
              <a:rPr lang="en-ID" sz="1600" dirty="0" smtClean="0">
                <a:solidFill>
                  <a:srgbClr val="0070C0"/>
                </a:solidFill>
              </a:rPr>
              <a:t> &lt;NAME&gt; </a:t>
            </a:r>
            <a:r>
              <a:rPr lang="en-ID" sz="1600" dirty="0" err="1" smtClean="0">
                <a:solidFill>
                  <a:srgbClr val="0070C0"/>
                </a:solidFill>
              </a:rPr>
              <a:t>sebagai</a:t>
            </a:r>
            <a:r>
              <a:rPr lang="en-ID" sz="1600" dirty="0" smtClean="0">
                <a:solidFill>
                  <a:srgbClr val="0070C0"/>
                </a:solidFill>
              </a:rPr>
              <a:t> owner </a:t>
            </a:r>
            <a:r>
              <a:rPr lang="en-ID" sz="1600" dirty="0" err="1" smtClean="0">
                <a:solidFill>
                  <a:srgbClr val="0070C0"/>
                </a:solidFill>
              </a:rPr>
              <a:t>dari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akun</a:t>
            </a:r>
            <a:r>
              <a:rPr lang="en-ID" sz="1600" dirty="0" smtClean="0">
                <a:solidFill>
                  <a:srgbClr val="0070C0"/>
                </a:solidFill>
              </a:rPr>
              <a:t> guest yang </a:t>
            </a:r>
            <a:r>
              <a:rPr lang="en-ID" sz="1600" dirty="0" err="1" smtClean="0">
                <a:solidFill>
                  <a:srgbClr val="0070C0"/>
                </a:solidFill>
              </a:rPr>
              <a:t>respektif</a:t>
            </a:r>
            <a:r>
              <a:rPr lang="en-ID" sz="1600" dirty="0" smtClean="0">
                <a:solidFill>
                  <a:srgbClr val="0070C0"/>
                </a:solidFill>
              </a:rPr>
              <a:t>. </a:t>
            </a:r>
            <a:r>
              <a:rPr lang="en-ID" sz="1600" dirty="0" err="1" smtClean="0">
                <a:solidFill>
                  <a:srgbClr val="0070C0"/>
                </a:solidFill>
              </a:rPr>
              <a:t>Konsep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ini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menyediakan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kegunaan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dari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penguncian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lokan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daripada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penguncian</a:t>
            </a:r>
            <a:r>
              <a:rPr lang="en-ID" sz="1600" dirty="0" smtClean="0">
                <a:solidFill>
                  <a:srgbClr val="0070C0"/>
                </a:solidFill>
              </a:rPr>
              <a:t> cluster yang </a:t>
            </a:r>
            <a:r>
              <a:rPr lang="en-ID" sz="1600" dirty="0" err="1" smtClean="0">
                <a:solidFill>
                  <a:srgbClr val="0070C0"/>
                </a:solidFill>
              </a:rPr>
              <a:t>luas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dan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mahal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untuk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menghindari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perbedaan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perubahan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konfigurasi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dari</a:t>
            </a:r>
            <a:r>
              <a:rPr lang="en-ID" sz="1600" dirty="0" smtClean="0">
                <a:solidFill>
                  <a:srgbClr val="0070C0"/>
                </a:solidFill>
              </a:rPr>
              <a:t> user guest.</a:t>
            </a:r>
          </a:p>
          <a:p>
            <a:pPr algn="just"/>
            <a:endParaRPr lang="en-ID" sz="1600" dirty="0" smtClean="0">
              <a:solidFill>
                <a:srgbClr val="0070C0"/>
              </a:solidFill>
            </a:endParaRPr>
          </a:p>
          <a:p>
            <a:pPr algn="just"/>
            <a:r>
              <a:rPr lang="en-ID" sz="1600" dirty="0" err="1" smtClean="0">
                <a:solidFill>
                  <a:srgbClr val="0070C0"/>
                </a:solidFill>
              </a:rPr>
              <a:t>Sebagai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konsekuensinya</a:t>
            </a:r>
            <a:r>
              <a:rPr lang="en-ID" sz="1600" dirty="0" smtClean="0">
                <a:solidFill>
                  <a:srgbClr val="0070C0"/>
                </a:solidFill>
              </a:rPr>
              <a:t>, </a:t>
            </a:r>
            <a:r>
              <a:rPr lang="en-ID" sz="1600" dirty="0" err="1" smtClean="0">
                <a:solidFill>
                  <a:srgbClr val="0070C0"/>
                </a:solidFill>
              </a:rPr>
              <a:t>jika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pemilik</a:t>
            </a:r>
            <a:r>
              <a:rPr lang="en-ID" sz="1600" dirty="0" smtClean="0">
                <a:solidFill>
                  <a:srgbClr val="0070C0"/>
                </a:solidFill>
              </a:rPr>
              <a:t> node </a:t>
            </a:r>
            <a:r>
              <a:rPr lang="en-ID" sz="1600" dirty="0" err="1" smtClean="0">
                <a:solidFill>
                  <a:srgbClr val="0070C0"/>
                </a:solidFill>
              </a:rPr>
              <a:t>dari</a:t>
            </a:r>
            <a:r>
              <a:rPr lang="en-ID" sz="1600" dirty="0" smtClean="0">
                <a:solidFill>
                  <a:srgbClr val="0070C0"/>
                </a:solidFill>
              </a:rPr>
              <a:t> user guest </a:t>
            </a:r>
            <a:r>
              <a:rPr lang="en-ID" sz="1600" dirty="0" err="1" smtClean="0">
                <a:solidFill>
                  <a:srgbClr val="0070C0"/>
                </a:solidFill>
              </a:rPr>
              <a:t>gagal</a:t>
            </a:r>
            <a:r>
              <a:rPr lang="en-ID" sz="1600" dirty="0" smtClean="0">
                <a:solidFill>
                  <a:srgbClr val="0070C0"/>
                </a:solidFill>
              </a:rPr>
              <a:t> (missal </a:t>
            </a:r>
            <a:r>
              <a:rPr lang="en-ID" sz="1600" dirty="0" err="1" smtClean="0">
                <a:solidFill>
                  <a:srgbClr val="0070C0"/>
                </a:solidFill>
              </a:rPr>
              <a:t>dikarenakan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kekurangan</a:t>
            </a:r>
            <a:r>
              <a:rPr lang="en-ID" sz="1600" dirty="0" smtClean="0">
                <a:solidFill>
                  <a:srgbClr val="0070C0"/>
                </a:solidFill>
              </a:rPr>
              <a:t> power supply, </a:t>
            </a:r>
            <a:r>
              <a:rPr lang="en-ID" sz="1600" dirty="0" err="1" smtClean="0">
                <a:solidFill>
                  <a:srgbClr val="0070C0"/>
                </a:solidFill>
              </a:rPr>
              <a:t>adanya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kejadian</a:t>
            </a:r>
            <a:r>
              <a:rPr lang="en-ID" sz="1600" dirty="0">
                <a:solidFill>
                  <a:srgbClr val="0070C0"/>
                </a:solidFill>
              </a:rPr>
              <a:t> </a:t>
            </a:r>
            <a:r>
              <a:rPr lang="en-ID" sz="1600" dirty="0" smtClean="0">
                <a:solidFill>
                  <a:srgbClr val="0070C0"/>
                </a:solidFill>
              </a:rPr>
              <a:t>system </a:t>
            </a:r>
            <a:r>
              <a:rPr lang="en-ID" sz="1600" dirty="0" err="1" smtClean="0">
                <a:solidFill>
                  <a:srgbClr val="0070C0"/>
                </a:solidFill>
              </a:rPr>
              <a:t>bertabrakan</a:t>
            </a:r>
            <a:r>
              <a:rPr lang="en-ID" sz="1600" dirty="0" smtClean="0">
                <a:solidFill>
                  <a:srgbClr val="0070C0"/>
                </a:solidFill>
              </a:rPr>
              <a:t>, </a:t>
            </a:r>
            <a:r>
              <a:rPr lang="en-ID" sz="1600" dirty="0" err="1" smtClean="0">
                <a:solidFill>
                  <a:srgbClr val="0070C0"/>
                </a:solidFill>
              </a:rPr>
              <a:t>dsb</a:t>
            </a:r>
            <a:r>
              <a:rPr lang="en-ID" sz="1600" dirty="0" smtClean="0">
                <a:solidFill>
                  <a:srgbClr val="0070C0"/>
                </a:solidFill>
              </a:rPr>
              <a:t>), </a:t>
            </a:r>
            <a:r>
              <a:rPr lang="en-ID" sz="1600" dirty="0" err="1" smtClean="0">
                <a:solidFill>
                  <a:srgbClr val="0070C0"/>
                </a:solidFill>
              </a:rPr>
              <a:t>maka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sebuah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perpindahan</a:t>
            </a:r>
            <a:r>
              <a:rPr lang="en-ID" sz="1600" dirty="0" smtClean="0">
                <a:solidFill>
                  <a:srgbClr val="0070C0"/>
                </a:solidFill>
              </a:rPr>
              <a:t> regular </a:t>
            </a:r>
            <a:r>
              <a:rPr lang="en-ID" sz="1600" dirty="0" err="1" smtClean="0">
                <a:solidFill>
                  <a:srgbClr val="0070C0"/>
                </a:solidFill>
              </a:rPr>
              <a:t>tidak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dimungkinkan</a:t>
            </a:r>
            <a:r>
              <a:rPr lang="en-ID" sz="1600" dirty="0" smtClean="0">
                <a:solidFill>
                  <a:srgbClr val="0070C0"/>
                </a:solidFill>
              </a:rPr>
              <a:t> (</a:t>
            </a:r>
            <a:r>
              <a:rPr lang="en-ID" sz="1600" dirty="0" err="1" smtClean="0">
                <a:solidFill>
                  <a:srgbClr val="0070C0"/>
                </a:solidFill>
              </a:rPr>
              <a:t>bahkan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jika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semua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penyimpanan</a:t>
            </a:r>
            <a:r>
              <a:rPr lang="en-ID" sz="1600" dirty="0" smtClean="0">
                <a:solidFill>
                  <a:srgbClr val="0070C0"/>
                </a:solidFill>
              </a:rPr>
              <a:t> (disk) </a:t>
            </a:r>
            <a:r>
              <a:rPr lang="en-ID" sz="1600" dirty="0" err="1" smtClean="0">
                <a:solidFill>
                  <a:srgbClr val="0070C0"/>
                </a:solidFill>
              </a:rPr>
              <a:t>berada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dalam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penyimpanyan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bersama</a:t>
            </a:r>
            <a:r>
              <a:rPr lang="en-ID" sz="1600" dirty="0" smtClean="0">
                <a:solidFill>
                  <a:srgbClr val="0070C0"/>
                </a:solidFill>
              </a:rPr>
              <a:t>) </a:t>
            </a:r>
            <a:r>
              <a:rPr lang="en-ID" sz="1600" dirty="0" err="1" smtClean="0">
                <a:solidFill>
                  <a:srgbClr val="0070C0"/>
                </a:solidFill>
              </a:rPr>
              <a:t>karena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penguncial</a:t>
            </a:r>
            <a:r>
              <a:rPr lang="en-ID" sz="1600" dirty="0" smtClean="0">
                <a:solidFill>
                  <a:srgbClr val="0070C0"/>
                </a:solidFill>
              </a:rPr>
              <a:t> local </a:t>
            </a:r>
            <a:r>
              <a:rPr lang="en-ID" sz="1600" dirty="0" err="1" smtClean="0">
                <a:solidFill>
                  <a:srgbClr val="0070C0"/>
                </a:solidFill>
              </a:rPr>
              <a:t>dari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kepemilikan</a:t>
            </a:r>
            <a:r>
              <a:rPr lang="en-ID" sz="1600" dirty="0" smtClean="0">
                <a:solidFill>
                  <a:srgbClr val="0070C0"/>
                </a:solidFill>
              </a:rPr>
              <a:t> node (yang </a:t>
            </a:r>
            <a:r>
              <a:rPr lang="en-ID" sz="1600" dirty="0" err="1" smtClean="0">
                <a:solidFill>
                  <a:srgbClr val="0070C0"/>
                </a:solidFill>
              </a:rPr>
              <a:t>mati</a:t>
            </a:r>
            <a:r>
              <a:rPr lang="en-ID" sz="1600" dirty="0" smtClean="0">
                <a:solidFill>
                  <a:srgbClr val="0070C0"/>
                </a:solidFill>
              </a:rPr>
              <a:t>) </a:t>
            </a:r>
            <a:r>
              <a:rPr lang="en-ID" sz="1600" dirty="0" err="1" smtClean="0">
                <a:solidFill>
                  <a:srgbClr val="0070C0"/>
                </a:solidFill>
              </a:rPr>
              <a:t>merupakan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hal</a:t>
            </a:r>
            <a:r>
              <a:rPr lang="en-ID" sz="1600" dirty="0" smtClean="0">
                <a:solidFill>
                  <a:srgbClr val="0070C0"/>
                </a:solidFill>
              </a:rPr>
              <a:t> yang </a:t>
            </a:r>
            <a:r>
              <a:rPr lang="en-ID" sz="1600" dirty="0" err="1" smtClean="0">
                <a:solidFill>
                  <a:srgbClr val="0070C0"/>
                </a:solidFill>
              </a:rPr>
              <a:t>tidak</a:t>
            </a:r>
            <a:r>
              <a:rPr lang="en-ID" sz="1600" dirty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didapat</a:t>
            </a:r>
            <a:r>
              <a:rPr lang="en-ID" sz="1600" dirty="0" smtClean="0">
                <a:solidFill>
                  <a:srgbClr val="0070C0"/>
                </a:solidFill>
              </a:rPr>
              <a:t>. Hal </a:t>
            </a:r>
            <a:r>
              <a:rPr lang="en-ID" sz="1600" dirty="0" err="1" smtClean="0">
                <a:solidFill>
                  <a:srgbClr val="0070C0"/>
                </a:solidFill>
              </a:rPr>
              <a:t>ini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bukanlah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masalah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untuk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akun</a:t>
            </a:r>
            <a:r>
              <a:rPr lang="en-ID" sz="1600" dirty="0" smtClean="0">
                <a:solidFill>
                  <a:srgbClr val="0070C0"/>
                </a:solidFill>
              </a:rPr>
              <a:t> guest </a:t>
            </a:r>
            <a:r>
              <a:rPr lang="en-ID" sz="1600" dirty="0" err="1" smtClean="0">
                <a:solidFill>
                  <a:srgbClr val="0070C0"/>
                </a:solidFill>
              </a:rPr>
              <a:t>dengan</a:t>
            </a:r>
            <a:r>
              <a:rPr lang="en-ID" sz="1600" dirty="0" smtClean="0">
                <a:solidFill>
                  <a:srgbClr val="0070C0"/>
                </a:solidFill>
              </a:rPr>
              <a:t> HA yang </a:t>
            </a:r>
            <a:r>
              <a:rPr lang="en-ID" sz="1600" dirty="0" err="1" smtClean="0">
                <a:solidFill>
                  <a:srgbClr val="0070C0"/>
                </a:solidFill>
              </a:rPr>
              <a:t>termanagemen</a:t>
            </a:r>
            <a:r>
              <a:rPr lang="en-ID" sz="1600" dirty="0" smtClean="0">
                <a:solidFill>
                  <a:srgbClr val="0070C0"/>
                </a:solidFill>
              </a:rPr>
              <a:t>. </a:t>
            </a:r>
            <a:r>
              <a:rPr lang="en-ID" sz="1600" dirty="0" err="1" smtClean="0">
                <a:solidFill>
                  <a:srgbClr val="0070C0"/>
                </a:solidFill>
              </a:rPr>
              <a:t>Seperti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Proxmox</a:t>
            </a:r>
            <a:r>
              <a:rPr lang="en-ID" sz="1600" dirty="0" smtClean="0">
                <a:solidFill>
                  <a:srgbClr val="0070C0"/>
                </a:solidFill>
              </a:rPr>
              <a:t> VE’s High Availability stack </a:t>
            </a:r>
            <a:r>
              <a:rPr lang="en-ID" sz="1600" dirty="0" err="1" smtClean="0">
                <a:solidFill>
                  <a:srgbClr val="0070C0"/>
                </a:solidFill>
              </a:rPr>
              <a:t>menyediakan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kebutuhan</a:t>
            </a:r>
            <a:r>
              <a:rPr lang="en-ID" sz="1600" dirty="0" smtClean="0">
                <a:solidFill>
                  <a:srgbClr val="0070C0"/>
                </a:solidFill>
              </a:rPr>
              <a:t> (cluster-wide) </a:t>
            </a:r>
            <a:r>
              <a:rPr lang="en-ID" sz="1600" dirty="0" err="1" smtClean="0">
                <a:solidFill>
                  <a:srgbClr val="0070C0"/>
                </a:solidFill>
              </a:rPr>
              <a:t>dalam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penguncian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dan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pengawasan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fungsional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untuk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memastikan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dan</a:t>
            </a:r>
            <a:r>
              <a:rPr lang="en-ID" sz="1600" dirty="0" smtClean="0">
                <a:solidFill>
                  <a:srgbClr val="0070C0"/>
                </a:solidFill>
              </a:rPr>
              <a:t> recovery </a:t>
            </a:r>
            <a:r>
              <a:rPr lang="en-ID" sz="1600" dirty="0" err="1" smtClean="0">
                <a:solidFill>
                  <a:srgbClr val="0070C0"/>
                </a:solidFill>
              </a:rPr>
              <a:t>secara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benar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dan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otomatis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untuk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akun</a:t>
            </a:r>
            <a:r>
              <a:rPr lang="en-ID" sz="1600" dirty="0" smtClean="0">
                <a:solidFill>
                  <a:srgbClr val="0070C0"/>
                </a:solidFill>
              </a:rPr>
              <a:t> user guest </a:t>
            </a:r>
            <a:r>
              <a:rPr lang="en-ID" sz="1600" dirty="0" err="1" smtClean="0">
                <a:solidFill>
                  <a:srgbClr val="0070C0"/>
                </a:solidFill>
              </a:rPr>
              <a:t>dari</a:t>
            </a:r>
            <a:r>
              <a:rPr lang="en-ID" sz="1600" dirty="0" smtClean="0">
                <a:solidFill>
                  <a:srgbClr val="0070C0"/>
                </a:solidFill>
              </a:rPr>
              <a:t> “fenced nodes”.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219426" y="1464562"/>
            <a:ext cx="7706860" cy="980568"/>
          </a:xfrm>
        </p:spPr>
        <p:txBody>
          <a:bodyPr>
            <a:normAutofit lnSpcReduction="10000"/>
          </a:bodyPr>
          <a:lstStyle/>
          <a:p>
            <a:r>
              <a:rPr lang="en-ID" b="1" dirty="0">
                <a:solidFill>
                  <a:srgbClr val="0070C0"/>
                </a:solidFill>
              </a:rPr>
              <a:t>2. </a:t>
            </a:r>
            <a:r>
              <a:rPr lang="en-ID" b="1" dirty="0" err="1" smtClean="0">
                <a:solidFill>
                  <a:srgbClr val="0070C0"/>
                </a:solidFill>
              </a:rPr>
              <a:t>Merecover</a:t>
            </a:r>
            <a:r>
              <a:rPr lang="en-ID" b="1" dirty="0" smtClean="0">
                <a:solidFill>
                  <a:srgbClr val="0070C0"/>
                </a:solidFill>
              </a:rPr>
              <a:t>/</a:t>
            </a:r>
            <a:r>
              <a:rPr lang="en-ID" b="1" dirty="0" err="1" smtClean="0">
                <a:solidFill>
                  <a:srgbClr val="0070C0"/>
                </a:solidFill>
              </a:rPr>
              <a:t>Memindah</a:t>
            </a:r>
            <a:r>
              <a:rPr lang="en-ID" b="1" dirty="0" smtClean="0">
                <a:solidFill>
                  <a:srgbClr val="0070C0"/>
                </a:solidFill>
              </a:rPr>
              <a:t> </a:t>
            </a:r>
            <a:r>
              <a:rPr lang="en-ID" b="1" dirty="0" err="1" smtClean="0">
                <a:solidFill>
                  <a:srgbClr val="0070C0"/>
                </a:solidFill>
              </a:rPr>
              <a:t>Akun</a:t>
            </a:r>
            <a:r>
              <a:rPr lang="en-ID" b="1" dirty="0" smtClean="0">
                <a:solidFill>
                  <a:srgbClr val="0070C0"/>
                </a:solidFill>
              </a:rPr>
              <a:t> </a:t>
            </a:r>
            <a:r>
              <a:rPr lang="en-ID" b="1" dirty="0">
                <a:solidFill>
                  <a:srgbClr val="0070C0"/>
                </a:solidFill>
              </a:rPr>
              <a:t>Guests </a:t>
            </a:r>
            <a:r>
              <a:rPr lang="en-ID" b="1" dirty="0" err="1" smtClean="0">
                <a:solidFill>
                  <a:srgbClr val="0070C0"/>
                </a:solidFill>
              </a:rPr>
              <a:t>dari</a:t>
            </a:r>
            <a:r>
              <a:rPr lang="en-ID" b="1" dirty="0" smtClean="0">
                <a:solidFill>
                  <a:srgbClr val="0070C0"/>
                </a:solidFill>
              </a:rPr>
              <a:t> Node yang </a:t>
            </a:r>
            <a:r>
              <a:rPr lang="en-ID" b="1" dirty="0" err="1" smtClean="0">
                <a:solidFill>
                  <a:srgbClr val="0070C0"/>
                </a:solidFill>
              </a:rPr>
              <a:t>Gagal</a:t>
            </a:r>
            <a:r>
              <a:rPr lang="en-ID" b="1" dirty="0">
                <a:solidFill>
                  <a:srgbClr val="0070C0"/>
                </a:solidFill>
              </a:rPr>
              <a:t/>
            </a:r>
            <a:br>
              <a:rPr lang="en-ID" b="1" dirty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612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7.6 Recovery (Part 4)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07885" y="2119085"/>
            <a:ext cx="876662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dirty="0" err="1" smtClean="0">
                <a:solidFill>
                  <a:srgbClr val="0070C0"/>
                </a:solidFill>
              </a:rPr>
              <a:t>Jika</a:t>
            </a:r>
            <a:r>
              <a:rPr lang="en-ID" dirty="0" smtClean="0">
                <a:solidFill>
                  <a:srgbClr val="0070C0"/>
                </a:solidFill>
              </a:rPr>
              <a:t> user guest </a:t>
            </a:r>
            <a:r>
              <a:rPr lang="en-ID" dirty="0" err="1" smtClean="0">
                <a:solidFill>
                  <a:srgbClr val="0070C0"/>
                </a:solidFill>
              </a:rPr>
              <a:t>dengan</a:t>
            </a:r>
            <a:r>
              <a:rPr lang="en-ID" dirty="0" smtClean="0">
                <a:solidFill>
                  <a:srgbClr val="0070C0"/>
                </a:solidFill>
              </a:rPr>
              <a:t> HA yang </a:t>
            </a:r>
            <a:r>
              <a:rPr lang="en-ID" dirty="0" err="1" smtClean="0">
                <a:solidFill>
                  <a:srgbClr val="0070C0"/>
                </a:solidFill>
              </a:rPr>
              <a:t>tidak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termanajemen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hanya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dapat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mensharing</a:t>
            </a:r>
            <a:r>
              <a:rPr lang="en-ID" dirty="0" smtClean="0">
                <a:solidFill>
                  <a:srgbClr val="0070C0"/>
                </a:solidFill>
              </a:rPr>
              <a:t> disk (</a:t>
            </a:r>
            <a:r>
              <a:rPr lang="en-ID" dirty="0" err="1" smtClean="0">
                <a:solidFill>
                  <a:srgbClr val="0070C0"/>
                </a:solidFill>
              </a:rPr>
              <a:t>dan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tidak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ada</a:t>
            </a:r>
            <a:r>
              <a:rPr lang="en-ID" dirty="0" smtClean="0">
                <a:solidFill>
                  <a:srgbClr val="0070C0"/>
                </a:solidFill>
              </a:rPr>
              <a:t> local resource yang </a:t>
            </a:r>
            <a:r>
              <a:rPr lang="en-ID" dirty="0" err="1" smtClean="0">
                <a:solidFill>
                  <a:srgbClr val="0070C0"/>
                </a:solidFill>
              </a:rPr>
              <a:t>tersedia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pada</a:t>
            </a:r>
            <a:r>
              <a:rPr lang="en-ID" dirty="0" smtClean="0">
                <a:solidFill>
                  <a:srgbClr val="0070C0"/>
                </a:solidFill>
              </a:rPr>
              <a:t> node yang </a:t>
            </a:r>
            <a:r>
              <a:rPr lang="en-ID" dirty="0" err="1" smtClean="0">
                <a:solidFill>
                  <a:srgbClr val="0070C0"/>
                </a:solidFill>
              </a:rPr>
              <a:t>gagal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terkonfigurasi</a:t>
            </a:r>
            <a:r>
              <a:rPr lang="en-ID" dirty="0" smtClean="0">
                <a:solidFill>
                  <a:srgbClr val="0070C0"/>
                </a:solidFill>
              </a:rPr>
              <a:t>) manual recovery </a:t>
            </a:r>
            <a:r>
              <a:rPr lang="en-ID" dirty="0" err="1" smtClean="0">
                <a:solidFill>
                  <a:srgbClr val="0070C0"/>
                </a:solidFill>
              </a:rPr>
              <a:t>adalah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memungkinkan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dengan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hanya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memindahkan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konfigurasi</a:t>
            </a:r>
            <a:r>
              <a:rPr lang="en-ID" dirty="0" smtClean="0">
                <a:solidFill>
                  <a:srgbClr val="0070C0"/>
                </a:solidFill>
              </a:rPr>
              <a:t> user guest file </a:t>
            </a:r>
            <a:r>
              <a:rPr lang="en-ID" dirty="0" err="1" smtClean="0">
                <a:solidFill>
                  <a:srgbClr val="0070C0"/>
                </a:solidFill>
              </a:rPr>
              <a:t>dari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direktore</a:t>
            </a:r>
            <a:r>
              <a:rPr lang="en-ID" dirty="0" smtClean="0">
                <a:solidFill>
                  <a:srgbClr val="0070C0"/>
                </a:solidFill>
              </a:rPr>
              <a:t> node yang </a:t>
            </a:r>
            <a:r>
              <a:rPr lang="en-ID" dirty="0" err="1" smtClean="0">
                <a:solidFill>
                  <a:srgbClr val="0070C0"/>
                </a:solidFill>
              </a:rPr>
              <a:t>gagal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pada</a:t>
            </a:r>
            <a:r>
              <a:rPr lang="en-ID" dirty="0" smtClean="0">
                <a:solidFill>
                  <a:srgbClr val="0070C0"/>
                </a:solidFill>
              </a:rPr>
              <a:t> /</a:t>
            </a:r>
            <a:r>
              <a:rPr lang="en-ID" dirty="0" err="1" smtClean="0">
                <a:solidFill>
                  <a:srgbClr val="0070C0"/>
                </a:solidFill>
              </a:rPr>
              <a:t>etc</a:t>
            </a:r>
            <a:r>
              <a:rPr lang="en-ID" dirty="0" smtClean="0">
                <a:solidFill>
                  <a:srgbClr val="0070C0"/>
                </a:solidFill>
              </a:rPr>
              <a:t>/</a:t>
            </a:r>
            <a:r>
              <a:rPr lang="en-ID" dirty="0" err="1" smtClean="0">
                <a:solidFill>
                  <a:srgbClr val="0070C0"/>
                </a:solidFill>
              </a:rPr>
              <a:t>pve</a:t>
            </a:r>
            <a:r>
              <a:rPr lang="en-ID" dirty="0" smtClean="0">
                <a:solidFill>
                  <a:srgbClr val="0070C0"/>
                </a:solidFill>
              </a:rPr>
              <a:t>/ </a:t>
            </a:r>
            <a:r>
              <a:rPr lang="en-ID" dirty="0" err="1" smtClean="0">
                <a:solidFill>
                  <a:srgbClr val="0070C0"/>
                </a:solidFill>
              </a:rPr>
              <a:t>kepada</a:t>
            </a:r>
            <a:r>
              <a:rPr lang="en-ID" dirty="0" smtClean="0">
                <a:solidFill>
                  <a:srgbClr val="0070C0"/>
                </a:solidFill>
              </a:rPr>
              <a:t> node </a:t>
            </a:r>
            <a:r>
              <a:rPr lang="en-ID" dirty="0" err="1" smtClean="0">
                <a:solidFill>
                  <a:srgbClr val="0070C0"/>
                </a:solidFill>
              </a:rPr>
              <a:t>direktori</a:t>
            </a:r>
            <a:r>
              <a:rPr lang="en-ID" dirty="0" smtClean="0">
                <a:solidFill>
                  <a:srgbClr val="0070C0"/>
                </a:solidFill>
              </a:rPr>
              <a:t> yang </a:t>
            </a:r>
            <a:r>
              <a:rPr lang="en-ID" dirty="0" err="1" smtClean="0">
                <a:solidFill>
                  <a:srgbClr val="0070C0"/>
                </a:solidFill>
              </a:rPr>
              <a:t>hidup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smtClean="0">
                <a:solidFill>
                  <a:srgbClr val="0070C0"/>
                </a:solidFill>
              </a:rPr>
              <a:t>(yang </a:t>
            </a:r>
            <a:r>
              <a:rPr lang="en-ID" dirty="0" err="1" smtClean="0">
                <a:solidFill>
                  <a:srgbClr val="0070C0"/>
                </a:solidFill>
              </a:rPr>
              <a:t>mana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merubah</a:t>
            </a:r>
            <a:r>
              <a:rPr lang="en-ID" dirty="0" smtClean="0">
                <a:solidFill>
                  <a:srgbClr val="0070C0"/>
                </a:solidFill>
              </a:rPr>
              <a:t> logical owner </a:t>
            </a:r>
            <a:r>
              <a:rPr lang="en-ID" dirty="0" err="1" smtClean="0">
                <a:solidFill>
                  <a:srgbClr val="0070C0"/>
                </a:solidFill>
              </a:rPr>
              <a:t>atau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lokasi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dari</a:t>
            </a:r>
            <a:r>
              <a:rPr lang="en-ID" dirty="0" smtClean="0">
                <a:solidFill>
                  <a:srgbClr val="0070C0"/>
                </a:solidFill>
              </a:rPr>
              <a:t> user guest). </a:t>
            </a:r>
          </a:p>
          <a:p>
            <a:pPr algn="just"/>
            <a:endParaRPr lang="en-ID" dirty="0" smtClean="0">
              <a:solidFill>
                <a:srgbClr val="0070C0"/>
              </a:solidFill>
            </a:endParaRPr>
          </a:p>
          <a:p>
            <a:pPr algn="just"/>
            <a:r>
              <a:rPr lang="en-ID" dirty="0" err="1" smtClean="0">
                <a:solidFill>
                  <a:srgbClr val="0070C0"/>
                </a:solidFill>
              </a:rPr>
              <a:t>Sebagai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contoh</a:t>
            </a:r>
            <a:r>
              <a:rPr lang="en-ID" dirty="0" smtClean="0">
                <a:solidFill>
                  <a:srgbClr val="0070C0"/>
                </a:solidFill>
              </a:rPr>
              <a:t>, </a:t>
            </a:r>
            <a:r>
              <a:rPr lang="en-ID" dirty="0" err="1" smtClean="0">
                <a:solidFill>
                  <a:srgbClr val="0070C0"/>
                </a:solidFill>
              </a:rPr>
              <a:t>merecover</a:t>
            </a:r>
            <a:r>
              <a:rPr lang="en-ID" dirty="0" smtClean="0">
                <a:solidFill>
                  <a:srgbClr val="0070C0"/>
                </a:solidFill>
              </a:rPr>
              <a:t> VM </a:t>
            </a:r>
            <a:r>
              <a:rPr lang="en-ID" dirty="0" err="1" smtClean="0">
                <a:solidFill>
                  <a:srgbClr val="0070C0"/>
                </a:solidFill>
              </a:rPr>
              <a:t>dengan</a:t>
            </a:r>
            <a:r>
              <a:rPr lang="en-ID" dirty="0" smtClean="0">
                <a:solidFill>
                  <a:srgbClr val="0070C0"/>
                </a:solidFill>
              </a:rPr>
              <a:t> ID 100 </a:t>
            </a:r>
            <a:r>
              <a:rPr lang="en-ID" dirty="0" err="1" smtClean="0">
                <a:solidFill>
                  <a:srgbClr val="0070C0"/>
                </a:solidFill>
              </a:rPr>
              <a:t>dari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sebuah</a:t>
            </a:r>
            <a:r>
              <a:rPr lang="en-ID" dirty="0" smtClean="0">
                <a:solidFill>
                  <a:srgbClr val="0070C0"/>
                </a:solidFill>
              </a:rPr>
              <a:t> node1 yang </a:t>
            </a:r>
            <a:r>
              <a:rPr lang="en-ID" dirty="0" err="1" smtClean="0">
                <a:solidFill>
                  <a:srgbClr val="0070C0"/>
                </a:solidFill>
              </a:rPr>
              <a:t>mati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kepada</a:t>
            </a:r>
            <a:r>
              <a:rPr lang="en-ID" dirty="0" smtClean="0">
                <a:solidFill>
                  <a:srgbClr val="0070C0"/>
                </a:solidFill>
              </a:rPr>
              <a:t> node lain, node2 </a:t>
            </a:r>
            <a:r>
              <a:rPr lang="en-ID" dirty="0" err="1" smtClean="0">
                <a:solidFill>
                  <a:srgbClr val="0070C0"/>
                </a:solidFill>
              </a:rPr>
              <a:t>bekerja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dengan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perintah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eksekusi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berikut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ketika</a:t>
            </a:r>
            <a:r>
              <a:rPr lang="en-ID" dirty="0" smtClean="0">
                <a:solidFill>
                  <a:srgbClr val="0070C0"/>
                </a:solidFill>
              </a:rPr>
              <a:t> log in </a:t>
            </a:r>
            <a:r>
              <a:rPr lang="en-ID" dirty="0" err="1" smtClean="0">
                <a:solidFill>
                  <a:srgbClr val="0070C0"/>
                </a:solidFill>
              </a:rPr>
              <a:t>sebagai</a:t>
            </a:r>
            <a:r>
              <a:rPr lang="en-ID" dirty="0" smtClean="0">
                <a:solidFill>
                  <a:srgbClr val="0070C0"/>
                </a:solidFill>
              </a:rPr>
              <a:t> root </a:t>
            </a:r>
            <a:r>
              <a:rPr lang="en-ID" dirty="0" err="1" smtClean="0">
                <a:solidFill>
                  <a:srgbClr val="0070C0"/>
                </a:solidFill>
              </a:rPr>
              <a:t>pada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semua</a:t>
            </a:r>
            <a:r>
              <a:rPr lang="en-ID" dirty="0" smtClean="0">
                <a:solidFill>
                  <a:srgbClr val="0070C0"/>
                </a:solidFill>
              </a:rPr>
              <a:t> member node </a:t>
            </a:r>
            <a:r>
              <a:rPr lang="en-ID" dirty="0" err="1" smtClean="0">
                <a:solidFill>
                  <a:srgbClr val="0070C0"/>
                </a:solidFill>
              </a:rPr>
              <a:t>dari</a:t>
            </a:r>
            <a:r>
              <a:rPr lang="en-ID" dirty="0" smtClean="0">
                <a:solidFill>
                  <a:srgbClr val="0070C0"/>
                </a:solidFill>
              </a:rPr>
              <a:t> cluster:</a:t>
            </a:r>
          </a:p>
          <a:p>
            <a:pPr algn="just"/>
            <a:endParaRPr lang="en-ID" dirty="0" smtClean="0">
              <a:solidFill>
                <a:srgbClr val="0070C0"/>
              </a:solidFill>
            </a:endParaRPr>
          </a:p>
          <a:p>
            <a:pPr algn="just"/>
            <a:r>
              <a:rPr lang="en-ID" i="1" dirty="0" smtClean="0">
                <a:solidFill>
                  <a:srgbClr val="0070C0"/>
                </a:solidFill>
              </a:rPr>
              <a:t>mv /</a:t>
            </a:r>
            <a:r>
              <a:rPr lang="en-ID" i="1" dirty="0" err="1" smtClean="0">
                <a:solidFill>
                  <a:srgbClr val="0070C0"/>
                </a:solidFill>
              </a:rPr>
              <a:t>etc</a:t>
            </a:r>
            <a:r>
              <a:rPr lang="en-ID" i="1" dirty="0" smtClean="0">
                <a:solidFill>
                  <a:srgbClr val="0070C0"/>
                </a:solidFill>
              </a:rPr>
              <a:t>/</a:t>
            </a:r>
            <a:r>
              <a:rPr lang="en-ID" i="1" dirty="0" err="1" smtClean="0">
                <a:solidFill>
                  <a:srgbClr val="0070C0"/>
                </a:solidFill>
              </a:rPr>
              <a:t>pve</a:t>
            </a:r>
            <a:r>
              <a:rPr lang="en-ID" i="1" dirty="0" smtClean="0">
                <a:solidFill>
                  <a:srgbClr val="0070C0"/>
                </a:solidFill>
              </a:rPr>
              <a:t>/nodes/node1/</a:t>
            </a:r>
            <a:r>
              <a:rPr lang="en-ID" i="1" dirty="0" err="1" smtClean="0">
                <a:solidFill>
                  <a:srgbClr val="0070C0"/>
                </a:solidFill>
              </a:rPr>
              <a:t>qemu</a:t>
            </a:r>
            <a:r>
              <a:rPr lang="en-ID" i="1" dirty="0" smtClean="0">
                <a:solidFill>
                  <a:srgbClr val="0070C0"/>
                </a:solidFill>
              </a:rPr>
              <a:t>-server/100.conf /</a:t>
            </a:r>
            <a:r>
              <a:rPr lang="en-ID" i="1" dirty="0" err="1" smtClean="0">
                <a:solidFill>
                  <a:srgbClr val="0070C0"/>
                </a:solidFill>
              </a:rPr>
              <a:t>etc</a:t>
            </a:r>
            <a:r>
              <a:rPr lang="en-ID" i="1" dirty="0" smtClean="0">
                <a:solidFill>
                  <a:srgbClr val="0070C0"/>
                </a:solidFill>
              </a:rPr>
              <a:t>/</a:t>
            </a:r>
            <a:r>
              <a:rPr lang="en-ID" i="1" dirty="0" err="1" smtClean="0">
                <a:solidFill>
                  <a:srgbClr val="0070C0"/>
                </a:solidFill>
              </a:rPr>
              <a:t>pve</a:t>
            </a:r>
            <a:r>
              <a:rPr lang="en-ID" i="1" dirty="0" smtClean="0">
                <a:solidFill>
                  <a:srgbClr val="0070C0"/>
                </a:solidFill>
              </a:rPr>
              <a:t>/nodes/node2/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187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7.7 Sharing File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dari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Penyimpanan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Host’s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Dengan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VM Guest 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07885" y="2119085"/>
            <a:ext cx="876662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dirty="0" err="1" smtClean="0">
                <a:solidFill>
                  <a:srgbClr val="0070C0"/>
                </a:solidFill>
              </a:rPr>
              <a:t>Berikut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akan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dijelaskan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bagaimana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melakukan</a:t>
            </a:r>
            <a:r>
              <a:rPr lang="en-ID" dirty="0" smtClean="0">
                <a:solidFill>
                  <a:srgbClr val="0070C0"/>
                </a:solidFill>
              </a:rPr>
              <a:t> sharing hard drive </a:t>
            </a:r>
            <a:r>
              <a:rPr lang="en-ID" dirty="0" err="1" smtClean="0">
                <a:solidFill>
                  <a:srgbClr val="0070C0"/>
                </a:solidFill>
              </a:rPr>
              <a:t>dengan</a:t>
            </a:r>
            <a:r>
              <a:rPr lang="en-ID" dirty="0" smtClean="0">
                <a:solidFill>
                  <a:srgbClr val="0070C0"/>
                </a:solidFill>
              </a:rPr>
              <a:t> VM Guest. Hal </a:t>
            </a:r>
            <a:r>
              <a:rPr lang="en-ID" dirty="0" err="1" smtClean="0">
                <a:solidFill>
                  <a:srgbClr val="0070C0"/>
                </a:solidFill>
              </a:rPr>
              <a:t>ini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bermanfaat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untuk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menambahkan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kapasitas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penyimpanan</a:t>
            </a:r>
            <a:r>
              <a:rPr lang="en-ID" dirty="0" smtClean="0">
                <a:solidFill>
                  <a:srgbClr val="0070C0"/>
                </a:solidFill>
              </a:rPr>
              <a:t>, sharing file </a:t>
            </a:r>
            <a:r>
              <a:rPr lang="en-ID" dirty="0" err="1" smtClean="0">
                <a:solidFill>
                  <a:srgbClr val="0070C0"/>
                </a:solidFill>
              </a:rPr>
              <a:t>dengan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banyak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akun</a:t>
            </a:r>
            <a:r>
              <a:rPr lang="en-ID" dirty="0" smtClean="0">
                <a:solidFill>
                  <a:srgbClr val="0070C0"/>
                </a:solidFill>
              </a:rPr>
              <a:t>/user guest </a:t>
            </a:r>
            <a:r>
              <a:rPr lang="en-ID" dirty="0" err="1" smtClean="0">
                <a:solidFill>
                  <a:srgbClr val="0070C0"/>
                </a:solidFill>
              </a:rPr>
              <a:t>dan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banyak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hal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lainnya</a:t>
            </a:r>
            <a:r>
              <a:rPr lang="en-ID" dirty="0" smtClean="0">
                <a:solidFill>
                  <a:srgbClr val="0070C0"/>
                </a:solidFill>
              </a:rPr>
              <a:t>.</a:t>
            </a:r>
          </a:p>
          <a:p>
            <a:pPr algn="just"/>
            <a:endParaRPr lang="en-ID" dirty="0">
              <a:solidFill>
                <a:srgbClr val="0070C0"/>
              </a:solidFill>
            </a:endParaRPr>
          </a:p>
          <a:p>
            <a:pPr algn="just"/>
            <a:r>
              <a:rPr lang="en-ID" dirty="0" smtClean="0">
                <a:solidFill>
                  <a:srgbClr val="0070C0"/>
                </a:solidFill>
              </a:rPr>
              <a:t>Kita </a:t>
            </a:r>
            <a:r>
              <a:rPr lang="en-ID" dirty="0" err="1" smtClean="0">
                <a:solidFill>
                  <a:srgbClr val="0070C0"/>
                </a:solidFill>
              </a:rPr>
              <a:t>asumsikan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dahulu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apa</a:t>
            </a:r>
            <a:r>
              <a:rPr lang="en-ID" dirty="0" smtClean="0">
                <a:solidFill>
                  <a:srgbClr val="0070C0"/>
                </a:solidFill>
              </a:rPr>
              <a:t> yang </a:t>
            </a:r>
            <a:r>
              <a:rPr lang="en-ID" dirty="0" err="1" smtClean="0">
                <a:solidFill>
                  <a:srgbClr val="0070C0"/>
                </a:solidFill>
              </a:rPr>
              <a:t>akan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dibuat</a:t>
            </a:r>
            <a:r>
              <a:rPr lang="en-ID" dirty="0" smtClean="0">
                <a:solidFill>
                  <a:srgbClr val="0070C0"/>
                </a:solidFill>
              </a:rPr>
              <a:t>. </a:t>
            </a:r>
            <a:r>
              <a:rPr lang="en-ID" dirty="0" err="1" smtClean="0">
                <a:solidFill>
                  <a:srgbClr val="0070C0"/>
                </a:solidFill>
              </a:rPr>
              <a:t>Tentukan</a:t>
            </a:r>
            <a:r>
              <a:rPr lang="en-ID" dirty="0" smtClean="0">
                <a:solidFill>
                  <a:srgbClr val="0070C0"/>
                </a:solidFill>
              </a:rPr>
              <a:t> parameter </a:t>
            </a:r>
            <a:r>
              <a:rPr lang="en-ID" dirty="0" err="1" smtClean="0">
                <a:solidFill>
                  <a:srgbClr val="0070C0"/>
                </a:solidFill>
              </a:rPr>
              <a:t>dan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ketentuan</a:t>
            </a:r>
            <a:r>
              <a:rPr lang="en-ID" dirty="0" smtClean="0">
                <a:solidFill>
                  <a:srgbClr val="0070C0"/>
                </a:solidFill>
              </a:rPr>
              <a:t> yang </a:t>
            </a:r>
            <a:r>
              <a:rPr lang="en-ID" dirty="0" err="1" smtClean="0">
                <a:solidFill>
                  <a:srgbClr val="0070C0"/>
                </a:solidFill>
              </a:rPr>
              <a:t>dibutuhkan</a:t>
            </a:r>
            <a:r>
              <a:rPr lang="en-ID" dirty="0" smtClean="0">
                <a:solidFill>
                  <a:srgbClr val="0070C0"/>
                </a:solidFill>
              </a:rPr>
              <a:t>:</a:t>
            </a:r>
          </a:p>
          <a:p>
            <a:pPr algn="just"/>
            <a:endParaRPr lang="en-ID" dirty="0" smtClean="0">
              <a:solidFill>
                <a:srgbClr val="0070C0"/>
              </a:solidFill>
            </a:endParaRPr>
          </a:p>
          <a:p>
            <a:pPr marL="342900" indent="-342900" algn="just">
              <a:buAutoNum type="arabicPeriod"/>
            </a:pPr>
            <a:r>
              <a:rPr lang="en-ID" dirty="0" smtClean="0">
                <a:solidFill>
                  <a:srgbClr val="0070C0"/>
                </a:solidFill>
              </a:rPr>
              <a:t>Host’s </a:t>
            </a:r>
            <a:r>
              <a:rPr lang="en-ID" dirty="0">
                <a:solidFill>
                  <a:srgbClr val="0070C0"/>
                </a:solidFill>
              </a:rPr>
              <a:t>drive/partition </a:t>
            </a:r>
            <a:r>
              <a:rPr lang="en-ID" dirty="0" smtClean="0">
                <a:solidFill>
                  <a:srgbClr val="0070C0"/>
                </a:solidFill>
              </a:rPr>
              <a:t>yang </a:t>
            </a:r>
            <a:r>
              <a:rPr lang="en-ID" dirty="0" err="1" smtClean="0">
                <a:solidFill>
                  <a:srgbClr val="0070C0"/>
                </a:solidFill>
              </a:rPr>
              <a:t>akan</a:t>
            </a:r>
            <a:r>
              <a:rPr lang="en-ID" dirty="0" smtClean="0">
                <a:solidFill>
                  <a:srgbClr val="0070C0"/>
                </a:solidFill>
              </a:rPr>
              <a:t> di share </a:t>
            </a:r>
            <a:r>
              <a:rPr lang="en-ID" dirty="0" err="1" smtClean="0">
                <a:solidFill>
                  <a:srgbClr val="0070C0"/>
                </a:solidFill>
              </a:rPr>
              <a:t>adalah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>
                <a:solidFill>
                  <a:srgbClr val="0070C0"/>
                </a:solidFill>
              </a:rPr>
              <a:t>/</a:t>
            </a:r>
            <a:r>
              <a:rPr lang="en-ID" dirty="0" err="1">
                <a:solidFill>
                  <a:srgbClr val="0070C0"/>
                </a:solidFill>
              </a:rPr>
              <a:t>dev</a:t>
            </a:r>
            <a:r>
              <a:rPr lang="en-ID" dirty="0">
                <a:solidFill>
                  <a:srgbClr val="0070C0"/>
                </a:solidFill>
              </a:rPr>
              <a:t>/sdb1</a:t>
            </a:r>
          </a:p>
          <a:p>
            <a:pPr marL="342900" indent="-342900" algn="just">
              <a:buAutoNum type="arabicPeriod"/>
            </a:pPr>
            <a:r>
              <a:rPr lang="en-ID" dirty="0" smtClean="0">
                <a:solidFill>
                  <a:srgbClr val="0070C0"/>
                </a:solidFill>
              </a:rPr>
              <a:t>Host drive </a:t>
            </a:r>
            <a:r>
              <a:rPr lang="en-ID" dirty="0" err="1">
                <a:solidFill>
                  <a:srgbClr val="0070C0"/>
                </a:solidFill>
              </a:rPr>
              <a:t>filesystem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adalah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>
                <a:solidFill>
                  <a:srgbClr val="0070C0"/>
                </a:solidFill>
              </a:rPr>
              <a:t>ext4</a:t>
            </a:r>
          </a:p>
          <a:p>
            <a:pPr marL="342900" indent="-342900" algn="just">
              <a:buAutoNum type="arabicPeriod"/>
            </a:pPr>
            <a:r>
              <a:rPr lang="en-ID" dirty="0" smtClean="0">
                <a:solidFill>
                  <a:srgbClr val="0070C0"/>
                </a:solidFill>
              </a:rPr>
              <a:t>VM guest drive yang </a:t>
            </a:r>
            <a:r>
              <a:rPr lang="en-ID" dirty="0" err="1" smtClean="0">
                <a:solidFill>
                  <a:srgbClr val="0070C0"/>
                </a:solidFill>
              </a:rPr>
              <a:t>akan</a:t>
            </a:r>
            <a:r>
              <a:rPr lang="en-ID" dirty="0" smtClean="0">
                <a:solidFill>
                  <a:srgbClr val="0070C0"/>
                </a:solidFill>
              </a:rPr>
              <a:t> di share </a:t>
            </a:r>
            <a:r>
              <a:rPr lang="en-ID" dirty="0" err="1" smtClean="0">
                <a:solidFill>
                  <a:srgbClr val="0070C0"/>
                </a:solidFill>
              </a:rPr>
              <a:t>memiliki</a:t>
            </a:r>
            <a:r>
              <a:rPr lang="en-ID" dirty="0" smtClean="0">
                <a:solidFill>
                  <a:srgbClr val="0070C0"/>
                </a:solidFill>
              </a:rPr>
              <a:t> ID </a:t>
            </a:r>
            <a:r>
              <a:rPr lang="en-ID" dirty="0">
                <a:solidFill>
                  <a:srgbClr val="0070C0"/>
                </a:solidFill>
              </a:rPr>
              <a:t>100</a:t>
            </a:r>
          </a:p>
          <a:p>
            <a:pPr marL="342900" indent="-342900" algn="just">
              <a:buAutoNum type="arabicPeriod"/>
            </a:pPr>
            <a:r>
              <a:rPr lang="en-ID" dirty="0" smtClean="0">
                <a:solidFill>
                  <a:srgbClr val="0070C0"/>
                </a:solidFill>
              </a:rPr>
              <a:t>Drive </a:t>
            </a:r>
            <a:r>
              <a:rPr lang="en-ID" dirty="0" err="1" smtClean="0">
                <a:solidFill>
                  <a:srgbClr val="0070C0"/>
                </a:solidFill>
              </a:rPr>
              <a:t>akan</a:t>
            </a:r>
            <a:r>
              <a:rPr lang="en-ID" dirty="0" smtClean="0">
                <a:solidFill>
                  <a:srgbClr val="0070C0"/>
                </a:solidFill>
              </a:rPr>
              <a:t> di mounted </a:t>
            </a:r>
            <a:r>
              <a:rPr lang="en-ID" dirty="0" err="1" smtClean="0">
                <a:solidFill>
                  <a:srgbClr val="0070C0"/>
                </a:solidFill>
              </a:rPr>
              <a:t>pada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direktori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>
                <a:solidFill>
                  <a:srgbClr val="0070C0"/>
                </a:solidFill>
              </a:rPr>
              <a:t>/</a:t>
            </a:r>
            <a:r>
              <a:rPr lang="en-ID" dirty="0" err="1">
                <a:solidFill>
                  <a:srgbClr val="0070C0"/>
                </a:solidFill>
              </a:rPr>
              <a:t>mnt</a:t>
            </a:r>
            <a:r>
              <a:rPr lang="en-ID" dirty="0">
                <a:solidFill>
                  <a:srgbClr val="0070C0"/>
                </a:solidFill>
              </a:rPr>
              <a:t>/drive </a:t>
            </a:r>
            <a:r>
              <a:rPr lang="en-ID" dirty="0" err="1" smtClean="0">
                <a:solidFill>
                  <a:srgbClr val="0070C0"/>
                </a:solidFill>
              </a:rPr>
              <a:t>pada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akun</a:t>
            </a:r>
            <a:r>
              <a:rPr lang="en-ID" dirty="0" smtClean="0">
                <a:solidFill>
                  <a:srgbClr val="0070C0"/>
                </a:solidFill>
              </a:rPr>
              <a:t> guest </a:t>
            </a:r>
            <a:endParaRPr lang="en-ID" dirty="0">
              <a:solidFill>
                <a:srgbClr val="0070C0"/>
              </a:solidFill>
            </a:endParaRPr>
          </a:p>
          <a:p>
            <a:pPr marL="342900" indent="-342900" algn="just">
              <a:buAutoNum type="arabicPeriod"/>
            </a:pPr>
            <a:endParaRPr lang="en-ID" dirty="0">
              <a:solidFill>
                <a:srgbClr val="0070C0"/>
              </a:solidFill>
            </a:endParaRPr>
          </a:p>
          <a:p>
            <a:pPr marL="342900" indent="-342900" algn="just">
              <a:buAutoNum type="arabicPeriod"/>
            </a:pPr>
            <a:endParaRPr lang="en-ID" dirty="0" smtClean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073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7.7 Sharing File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dari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Penyimpanan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Host’s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Dengan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VM Guest 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09477" y="1853248"/>
            <a:ext cx="8766629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b="1" dirty="0" err="1" smtClean="0">
                <a:solidFill>
                  <a:srgbClr val="0070C0"/>
                </a:solidFill>
              </a:rPr>
              <a:t>Konfigurasi</a:t>
            </a:r>
            <a:r>
              <a:rPr lang="en-ID" b="1" dirty="0" smtClean="0">
                <a:solidFill>
                  <a:srgbClr val="0070C0"/>
                </a:solidFill>
              </a:rPr>
              <a:t> </a:t>
            </a:r>
            <a:r>
              <a:rPr lang="en-ID" b="1" dirty="0" err="1">
                <a:solidFill>
                  <a:srgbClr val="0070C0"/>
                </a:solidFill>
              </a:rPr>
              <a:t>p</a:t>
            </a:r>
            <a:r>
              <a:rPr lang="en-ID" b="1" dirty="0" err="1" smtClean="0">
                <a:solidFill>
                  <a:srgbClr val="0070C0"/>
                </a:solidFill>
              </a:rPr>
              <a:t>ada</a:t>
            </a:r>
            <a:r>
              <a:rPr lang="en-ID" b="1" dirty="0" smtClean="0">
                <a:solidFill>
                  <a:srgbClr val="0070C0"/>
                </a:solidFill>
              </a:rPr>
              <a:t> Host</a:t>
            </a:r>
            <a:endParaRPr lang="en-ID" b="1" dirty="0">
              <a:solidFill>
                <a:srgbClr val="0070C0"/>
              </a:solidFill>
            </a:endParaRPr>
          </a:p>
          <a:p>
            <a:pPr algn="just"/>
            <a:r>
              <a:rPr lang="en-ID" sz="1600" b="1" dirty="0">
                <a:solidFill>
                  <a:srgbClr val="0070C0"/>
                </a:solidFill>
              </a:rPr>
              <a:t>1. </a:t>
            </a:r>
            <a:r>
              <a:rPr lang="en-ID" sz="1600" b="1" dirty="0" err="1" smtClean="0">
                <a:solidFill>
                  <a:srgbClr val="0070C0"/>
                </a:solidFill>
              </a:rPr>
              <a:t>Ubah</a:t>
            </a:r>
            <a:r>
              <a:rPr lang="en-ID" sz="1600" b="1" dirty="0" smtClean="0">
                <a:solidFill>
                  <a:srgbClr val="0070C0"/>
                </a:solidFill>
              </a:rPr>
              <a:t> file VM </a:t>
            </a:r>
            <a:r>
              <a:rPr lang="en-ID" sz="1600" b="1" dirty="0" err="1" smtClean="0">
                <a:solidFill>
                  <a:srgbClr val="0070C0"/>
                </a:solidFill>
              </a:rPr>
              <a:t>Conf</a:t>
            </a:r>
            <a:endParaRPr lang="en-ID" sz="1600" b="1" dirty="0">
              <a:solidFill>
                <a:srgbClr val="0070C0"/>
              </a:solidFill>
            </a:endParaRPr>
          </a:p>
          <a:p>
            <a:pPr algn="just"/>
            <a:endParaRPr lang="en-ID" sz="1600" dirty="0">
              <a:solidFill>
                <a:srgbClr val="0070C0"/>
              </a:solidFill>
            </a:endParaRPr>
          </a:p>
          <a:p>
            <a:pPr algn="just"/>
            <a:r>
              <a:rPr lang="en-ID" sz="1600" i="1" dirty="0">
                <a:solidFill>
                  <a:srgbClr val="0070C0"/>
                </a:solidFill>
              </a:rPr>
              <a:t>vi /</a:t>
            </a:r>
            <a:r>
              <a:rPr lang="en-ID" sz="1600" i="1" dirty="0" err="1">
                <a:solidFill>
                  <a:srgbClr val="0070C0"/>
                </a:solidFill>
              </a:rPr>
              <a:t>etc</a:t>
            </a:r>
            <a:r>
              <a:rPr lang="en-ID" sz="1600" i="1" dirty="0">
                <a:solidFill>
                  <a:srgbClr val="0070C0"/>
                </a:solidFill>
              </a:rPr>
              <a:t>/</a:t>
            </a:r>
            <a:r>
              <a:rPr lang="en-ID" sz="1600" i="1" dirty="0" err="1">
                <a:solidFill>
                  <a:srgbClr val="0070C0"/>
                </a:solidFill>
              </a:rPr>
              <a:t>pve</a:t>
            </a:r>
            <a:r>
              <a:rPr lang="en-ID" sz="1600" i="1" dirty="0">
                <a:solidFill>
                  <a:srgbClr val="0070C0"/>
                </a:solidFill>
              </a:rPr>
              <a:t>/</a:t>
            </a:r>
            <a:r>
              <a:rPr lang="en-ID" sz="1600" i="1" dirty="0" err="1">
                <a:solidFill>
                  <a:srgbClr val="0070C0"/>
                </a:solidFill>
              </a:rPr>
              <a:t>qemu</a:t>
            </a:r>
            <a:r>
              <a:rPr lang="en-ID" sz="1600" i="1" dirty="0">
                <a:solidFill>
                  <a:srgbClr val="0070C0"/>
                </a:solidFill>
              </a:rPr>
              <a:t>-server/100.conf </a:t>
            </a:r>
            <a:endParaRPr lang="en-ID" sz="1600" i="1" dirty="0" smtClean="0">
              <a:solidFill>
                <a:srgbClr val="0070C0"/>
              </a:solidFill>
            </a:endParaRPr>
          </a:p>
          <a:p>
            <a:pPr algn="just"/>
            <a:endParaRPr lang="en-ID" sz="1600" i="1" dirty="0">
              <a:solidFill>
                <a:srgbClr val="0070C0"/>
              </a:solidFill>
            </a:endParaRPr>
          </a:p>
          <a:p>
            <a:pPr algn="just"/>
            <a:endParaRPr lang="en-ID" sz="1600" dirty="0" smtClean="0">
              <a:solidFill>
                <a:srgbClr val="0070C0"/>
              </a:solidFill>
            </a:endParaRPr>
          </a:p>
          <a:p>
            <a:pPr algn="just"/>
            <a:r>
              <a:rPr lang="en-ID" sz="1600" dirty="0" err="1" smtClean="0">
                <a:solidFill>
                  <a:srgbClr val="0070C0"/>
                </a:solidFill>
              </a:rPr>
              <a:t>Tambahakan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baris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baru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untuk</a:t>
            </a:r>
            <a:r>
              <a:rPr lang="en-ID" sz="1600" dirty="0" smtClean="0">
                <a:solidFill>
                  <a:srgbClr val="0070C0"/>
                </a:solidFill>
              </a:rPr>
              <a:t> drive/</a:t>
            </a:r>
            <a:r>
              <a:rPr lang="en-ID" sz="1600" dirty="0" err="1" smtClean="0">
                <a:solidFill>
                  <a:srgbClr val="0070C0"/>
                </a:solidFill>
              </a:rPr>
              <a:t>penyimpanan</a:t>
            </a:r>
            <a:r>
              <a:rPr lang="en-ID" sz="1600" dirty="0" smtClean="0">
                <a:solidFill>
                  <a:srgbClr val="0070C0"/>
                </a:solidFill>
              </a:rPr>
              <a:t> yang </a:t>
            </a:r>
            <a:r>
              <a:rPr lang="en-ID" sz="1600" dirty="0" err="1" smtClean="0">
                <a:solidFill>
                  <a:srgbClr val="0070C0"/>
                </a:solidFill>
              </a:rPr>
              <a:t>akan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dilakukan</a:t>
            </a:r>
            <a:r>
              <a:rPr lang="en-ID" sz="1600" dirty="0" smtClean="0">
                <a:solidFill>
                  <a:srgbClr val="0070C0"/>
                </a:solidFill>
              </a:rPr>
              <a:t> sharing. ide3 </a:t>
            </a:r>
            <a:r>
              <a:rPr lang="en-ID" sz="1600" dirty="0" err="1" smtClean="0">
                <a:solidFill>
                  <a:srgbClr val="0070C0"/>
                </a:solidFill>
              </a:rPr>
              <a:t>dapat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berupa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nomor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apa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saja</a:t>
            </a:r>
            <a:r>
              <a:rPr lang="en-ID" sz="1600" dirty="0" smtClean="0">
                <a:solidFill>
                  <a:srgbClr val="0070C0"/>
                </a:solidFill>
              </a:rPr>
              <a:t> yang </a:t>
            </a:r>
            <a:r>
              <a:rPr lang="en-ID" sz="1600" dirty="0" err="1" smtClean="0">
                <a:solidFill>
                  <a:srgbClr val="0070C0"/>
                </a:solidFill>
              </a:rPr>
              <a:t>belum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terdaftar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pada</a:t>
            </a:r>
            <a:r>
              <a:rPr lang="en-ID" sz="1600" dirty="0" smtClean="0">
                <a:solidFill>
                  <a:srgbClr val="0070C0"/>
                </a:solidFill>
              </a:rPr>
              <a:t> IDE device </a:t>
            </a:r>
            <a:r>
              <a:rPr lang="en-ID" sz="1600" dirty="0" err="1" smtClean="0">
                <a:solidFill>
                  <a:srgbClr val="0070C0"/>
                </a:solidFill>
              </a:rPr>
              <a:t>lainnya</a:t>
            </a:r>
            <a:r>
              <a:rPr lang="en-ID" sz="1600" dirty="0" smtClean="0">
                <a:solidFill>
                  <a:srgbClr val="0070C0"/>
                </a:solidFill>
              </a:rPr>
              <a:t>:</a:t>
            </a:r>
            <a:endParaRPr lang="en-ID" sz="1600" dirty="0">
              <a:solidFill>
                <a:srgbClr val="0070C0"/>
              </a:solidFill>
            </a:endParaRPr>
          </a:p>
          <a:p>
            <a:pPr algn="just"/>
            <a:endParaRPr lang="en-ID" sz="1600" dirty="0">
              <a:solidFill>
                <a:srgbClr val="0070C0"/>
              </a:solidFill>
            </a:endParaRPr>
          </a:p>
          <a:p>
            <a:pPr algn="just"/>
            <a:r>
              <a:rPr lang="en-ID" sz="1600" i="1" dirty="0">
                <a:solidFill>
                  <a:srgbClr val="0070C0"/>
                </a:solidFill>
              </a:rPr>
              <a:t>ide3: /</a:t>
            </a:r>
            <a:r>
              <a:rPr lang="en-ID" sz="1600" i="1" dirty="0" err="1" smtClean="0">
                <a:solidFill>
                  <a:srgbClr val="0070C0"/>
                </a:solidFill>
              </a:rPr>
              <a:t>dev</a:t>
            </a:r>
            <a:r>
              <a:rPr lang="en-ID" sz="1600" i="1" dirty="0" smtClean="0">
                <a:solidFill>
                  <a:srgbClr val="0070C0"/>
                </a:solidFill>
              </a:rPr>
              <a:t>/sdb1</a:t>
            </a:r>
          </a:p>
          <a:p>
            <a:pPr algn="just"/>
            <a:endParaRPr lang="en-ID" sz="1600" i="1" dirty="0">
              <a:solidFill>
                <a:srgbClr val="0070C0"/>
              </a:solidFill>
            </a:endParaRPr>
          </a:p>
          <a:p>
            <a:pPr algn="just"/>
            <a:endParaRPr lang="en-ID" sz="1600" dirty="0">
              <a:solidFill>
                <a:srgbClr val="0070C0"/>
              </a:solidFill>
            </a:endParaRPr>
          </a:p>
          <a:p>
            <a:pPr algn="just"/>
            <a:r>
              <a:rPr lang="en-ID" sz="1600" b="1" dirty="0">
                <a:solidFill>
                  <a:srgbClr val="0070C0"/>
                </a:solidFill>
              </a:rPr>
              <a:t>2. </a:t>
            </a:r>
            <a:r>
              <a:rPr lang="en-ID" sz="1600" b="1" dirty="0" err="1" smtClean="0">
                <a:solidFill>
                  <a:srgbClr val="0070C0"/>
                </a:solidFill>
              </a:rPr>
              <a:t>Matikan</a:t>
            </a:r>
            <a:r>
              <a:rPr lang="en-ID" sz="1600" b="1" dirty="0" smtClean="0">
                <a:solidFill>
                  <a:srgbClr val="0070C0"/>
                </a:solidFill>
              </a:rPr>
              <a:t> </a:t>
            </a:r>
            <a:r>
              <a:rPr lang="en-ID" sz="1600" b="1" dirty="0">
                <a:solidFill>
                  <a:srgbClr val="0070C0"/>
                </a:solidFill>
              </a:rPr>
              <a:t>the Guest, </a:t>
            </a:r>
            <a:r>
              <a:rPr lang="en-ID" sz="1600" b="1" dirty="0" err="1" smtClean="0">
                <a:solidFill>
                  <a:srgbClr val="0070C0"/>
                </a:solidFill>
              </a:rPr>
              <a:t>Kemudian</a:t>
            </a:r>
            <a:r>
              <a:rPr lang="en-ID" sz="1600" b="1" dirty="0" smtClean="0">
                <a:solidFill>
                  <a:srgbClr val="0070C0"/>
                </a:solidFill>
              </a:rPr>
              <a:t> </a:t>
            </a:r>
            <a:r>
              <a:rPr lang="en-ID" sz="1600" b="1" dirty="0">
                <a:solidFill>
                  <a:srgbClr val="0070C0"/>
                </a:solidFill>
              </a:rPr>
              <a:t>Restart</a:t>
            </a:r>
          </a:p>
          <a:p>
            <a:pPr algn="just"/>
            <a:r>
              <a:rPr lang="en-ID" sz="1600" dirty="0" err="1" smtClean="0">
                <a:solidFill>
                  <a:srgbClr val="0070C0"/>
                </a:solidFill>
              </a:rPr>
              <a:t>Matikan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secara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keseluruhan</a:t>
            </a:r>
            <a:r>
              <a:rPr lang="en-ID" sz="1600" dirty="0" smtClean="0">
                <a:solidFill>
                  <a:srgbClr val="0070C0"/>
                </a:solidFill>
              </a:rPr>
              <a:t> system </a:t>
            </a:r>
            <a:r>
              <a:rPr lang="en-ID" sz="1600" dirty="0" err="1" smtClean="0">
                <a:solidFill>
                  <a:srgbClr val="0070C0"/>
                </a:solidFill>
              </a:rPr>
              <a:t>dan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kemudian</a:t>
            </a:r>
            <a:r>
              <a:rPr lang="en-ID" sz="1600" dirty="0" smtClean="0">
                <a:solidFill>
                  <a:srgbClr val="0070C0"/>
                </a:solidFill>
              </a:rPr>
              <a:t> restart (</a:t>
            </a:r>
            <a:r>
              <a:rPr lang="en-ID" sz="1600" dirty="0" err="1" smtClean="0">
                <a:solidFill>
                  <a:srgbClr val="0070C0"/>
                </a:solidFill>
              </a:rPr>
              <a:t>tidak</a:t>
            </a:r>
            <a:r>
              <a:rPr lang="en-ID" sz="1600" dirty="0" smtClean="0">
                <a:solidFill>
                  <a:srgbClr val="0070C0"/>
                </a:solidFill>
              </a:rPr>
              <a:t> </a:t>
            </a:r>
            <a:r>
              <a:rPr lang="en-ID" sz="1600" dirty="0" err="1" smtClean="0">
                <a:solidFill>
                  <a:srgbClr val="0070C0"/>
                </a:solidFill>
              </a:rPr>
              <a:t>sekedar</a:t>
            </a:r>
            <a:r>
              <a:rPr lang="en-ID" sz="1600" dirty="0" smtClean="0">
                <a:solidFill>
                  <a:srgbClr val="0070C0"/>
                </a:solidFill>
              </a:rPr>
              <a:t> reboot </a:t>
            </a:r>
            <a:r>
              <a:rPr lang="en-ID" sz="1600" dirty="0" err="1" smtClean="0">
                <a:solidFill>
                  <a:srgbClr val="0070C0"/>
                </a:solidFill>
              </a:rPr>
              <a:t>biasa</a:t>
            </a:r>
            <a:r>
              <a:rPr lang="en-ID" sz="1600" dirty="0" smtClean="0">
                <a:solidFill>
                  <a:srgbClr val="0070C0"/>
                </a:solidFill>
              </a:rPr>
              <a:t>) </a:t>
            </a:r>
          </a:p>
          <a:p>
            <a:pPr algn="just"/>
            <a:endParaRPr lang="en-ID" sz="1600" dirty="0">
              <a:solidFill>
                <a:srgbClr val="0070C0"/>
              </a:solidFill>
            </a:endParaRPr>
          </a:p>
          <a:p>
            <a:pPr algn="just"/>
            <a:r>
              <a:rPr lang="en-ID" sz="1600" i="1" dirty="0">
                <a:solidFill>
                  <a:srgbClr val="0070C0"/>
                </a:solidFill>
              </a:rPr>
              <a:t>shutdown -h now</a:t>
            </a:r>
          </a:p>
          <a:p>
            <a:pPr marL="342900" indent="-342900" algn="just">
              <a:buAutoNum type="arabicPeriod"/>
            </a:pPr>
            <a:endParaRPr lang="en-ID" sz="1600" dirty="0" smtClean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22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17144" t="27986" r="34126" b="67619"/>
          <a:stretch/>
        </p:blipFill>
        <p:spPr>
          <a:xfrm>
            <a:off x="1266599" y="2919948"/>
            <a:ext cx="8911772" cy="43542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16905" t="37453" r="34307" b="58445"/>
          <a:stretch/>
        </p:blipFill>
        <p:spPr>
          <a:xfrm>
            <a:off x="1309379" y="4422076"/>
            <a:ext cx="892243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69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7.7 Sharing File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dari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Penyimpanan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Host’s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Dengan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VM Guest 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65472" y="2078973"/>
            <a:ext cx="8766629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sz="1400" b="1" dirty="0" err="1" smtClean="0">
                <a:solidFill>
                  <a:srgbClr val="0070C0"/>
                </a:solidFill>
              </a:rPr>
              <a:t>Konfigurasi</a:t>
            </a:r>
            <a:r>
              <a:rPr lang="en-ID" sz="1400" b="1" dirty="0" smtClean="0">
                <a:solidFill>
                  <a:srgbClr val="0070C0"/>
                </a:solidFill>
              </a:rPr>
              <a:t> </a:t>
            </a:r>
            <a:r>
              <a:rPr lang="en-ID" sz="1400" b="1" dirty="0" err="1">
                <a:solidFill>
                  <a:srgbClr val="0070C0"/>
                </a:solidFill>
              </a:rPr>
              <a:t>p</a:t>
            </a:r>
            <a:r>
              <a:rPr lang="en-ID" sz="1400" b="1" dirty="0" err="1" smtClean="0">
                <a:solidFill>
                  <a:srgbClr val="0070C0"/>
                </a:solidFill>
              </a:rPr>
              <a:t>ada</a:t>
            </a:r>
            <a:r>
              <a:rPr lang="en-ID" sz="1400" b="1" dirty="0" smtClean="0">
                <a:solidFill>
                  <a:srgbClr val="0070C0"/>
                </a:solidFill>
              </a:rPr>
              <a:t> Guest</a:t>
            </a:r>
          </a:p>
          <a:p>
            <a:pPr algn="just"/>
            <a:r>
              <a:rPr lang="en-ID" sz="1400" b="1" dirty="0">
                <a:solidFill>
                  <a:srgbClr val="0070C0"/>
                </a:solidFill>
              </a:rPr>
              <a:t>1. </a:t>
            </a:r>
            <a:r>
              <a:rPr lang="en-ID" sz="1400" b="1" dirty="0" err="1" smtClean="0">
                <a:solidFill>
                  <a:srgbClr val="0070C0"/>
                </a:solidFill>
              </a:rPr>
              <a:t>Temukan</a:t>
            </a:r>
            <a:r>
              <a:rPr lang="en-ID" sz="1400" b="1" dirty="0" smtClean="0">
                <a:solidFill>
                  <a:srgbClr val="0070C0"/>
                </a:solidFill>
              </a:rPr>
              <a:t> </a:t>
            </a:r>
            <a:r>
              <a:rPr lang="en-ID" sz="1400" b="1" dirty="0">
                <a:solidFill>
                  <a:srgbClr val="0070C0"/>
                </a:solidFill>
              </a:rPr>
              <a:t>drive’s UUID:</a:t>
            </a:r>
          </a:p>
          <a:p>
            <a:pPr algn="just"/>
            <a:endParaRPr lang="en-ID" sz="1400" b="1" i="1" dirty="0">
              <a:solidFill>
                <a:srgbClr val="0070C0"/>
              </a:solidFill>
            </a:endParaRPr>
          </a:p>
          <a:p>
            <a:pPr algn="just"/>
            <a:r>
              <a:rPr lang="en-ID" sz="1200" i="1" dirty="0" err="1">
                <a:solidFill>
                  <a:srgbClr val="0070C0"/>
                </a:solidFill>
              </a:rPr>
              <a:t>ls</a:t>
            </a:r>
            <a:r>
              <a:rPr lang="en-ID" sz="1200" i="1" dirty="0">
                <a:solidFill>
                  <a:srgbClr val="0070C0"/>
                </a:solidFill>
              </a:rPr>
              <a:t> -</a:t>
            </a:r>
            <a:r>
              <a:rPr lang="en-ID" sz="1200" i="1" dirty="0" err="1">
                <a:solidFill>
                  <a:srgbClr val="0070C0"/>
                </a:solidFill>
              </a:rPr>
              <a:t>lsa</a:t>
            </a:r>
            <a:r>
              <a:rPr lang="en-ID" sz="1200" i="1" dirty="0">
                <a:solidFill>
                  <a:srgbClr val="0070C0"/>
                </a:solidFill>
              </a:rPr>
              <a:t> /</a:t>
            </a:r>
            <a:r>
              <a:rPr lang="en-ID" sz="1200" i="1" dirty="0" err="1">
                <a:solidFill>
                  <a:srgbClr val="0070C0"/>
                </a:solidFill>
              </a:rPr>
              <a:t>dev</a:t>
            </a:r>
            <a:r>
              <a:rPr lang="en-ID" sz="1200" i="1" dirty="0">
                <a:solidFill>
                  <a:srgbClr val="0070C0"/>
                </a:solidFill>
              </a:rPr>
              <a:t>/disk/by-</a:t>
            </a:r>
            <a:r>
              <a:rPr lang="en-ID" sz="1200" i="1" dirty="0" err="1">
                <a:solidFill>
                  <a:srgbClr val="0070C0"/>
                </a:solidFill>
              </a:rPr>
              <a:t>uuid</a:t>
            </a:r>
            <a:r>
              <a:rPr lang="en-ID" sz="1200" i="1" dirty="0" smtClean="0">
                <a:solidFill>
                  <a:srgbClr val="0070C0"/>
                </a:solidFill>
              </a:rPr>
              <a:t>/</a:t>
            </a:r>
          </a:p>
          <a:p>
            <a:pPr algn="just"/>
            <a:endParaRPr lang="en-ID" sz="1200" dirty="0">
              <a:solidFill>
                <a:srgbClr val="0070C0"/>
              </a:solidFill>
            </a:endParaRPr>
          </a:p>
          <a:p>
            <a:pPr algn="just"/>
            <a:r>
              <a:rPr lang="en-ID" sz="1200" dirty="0">
                <a:solidFill>
                  <a:srgbClr val="0070C0"/>
                </a:solidFill>
              </a:rPr>
              <a:t>	</a:t>
            </a:r>
          </a:p>
          <a:p>
            <a:pPr algn="just"/>
            <a:r>
              <a:rPr lang="en-ID" sz="1200" dirty="0" err="1" smtClean="0">
                <a:solidFill>
                  <a:srgbClr val="0070C0"/>
                </a:solidFill>
              </a:rPr>
              <a:t>Cari</a:t>
            </a:r>
            <a:r>
              <a:rPr lang="en-ID" sz="1200" dirty="0" smtClean="0">
                <a:solidFill>
                  <a:srgbClr val="0070C0"/>
                </a:solidFill>
              </a:rPr>
              <a:t> UUID </a:t>
            </a:r>
            <a:r>
              <a:rPr lang="en-ID" sz="1200" dirty="0" err="1" smtClean="0">
                <a:solidFill>
                  <a:srgbClr val="0070C0"/>
                </a:solidFill>
              </a:rPr>
              <a:t>dari</a:t>
            </a:r>
            <a:r>
              <a:rPr lang="en-ID" sz="1200" dirty="0" smtClean="0">
                <a:solidFill>
                  <a:srgbClr val="0070C0"/>
                </a:solidFill>
              </a:rPr>
              <a:t> </a:t>
            </a:r>
            <a:r>
              <a:rPr lang="en-ID" sz="1200" dirty="0">
                <a:solidFill>
                  <a:srgbClr val="0070C0"/>
                </a:solidFill>
              </a:rPr>
              <a:t>drive </a:t>
            </a:r>
            <a:r>
              <a:rPr lang="en-ID" sz="1200" dirty="0" err="1" smtClean="0">
                <a:solidFill>
                  <a:srgbClr val="0070C0"/>
                </a:solidFill>
              </a:rPr>
              <a:t>pada</a:t>
            </a:r>
            <a:r>
              <a:rPr lang="en-ID" sz="1200" dirty="0" smtClean="0">
                <a:solidFill>
                  <a:srgbClr val="0070C0"/>
                </a:solidFill>
              </a:rPr>
              <a:t> </a:t>
            </a:r>
            <a:r>
              <a:rPr lang="en-ID" sz="1200" dirty="0" err="1">
                <a:solidFill>
                  <a:srgbClr val="0070C0"/>
                </a:solidFill>
              </a:rPr>
              <a:t>sdb</a:t>
            </a:r>
            <a:r>
              <a:rPr lang="en-ID" sz="1200" dirty="0">
                <a:solidFill>
                  <a:srgbClr val="0070C0"/>
                </a:solidFill>
              </a:rPr>
              <a:t>:</a:t>
            </a:r>
          </a:p>
          <a:p>
            <a:pPr algn="just"/>
            <a:endParaRPr lang="en-ID" sz="1200" i="1" dirty="0">
              <a:solidFill>
                <a:srgbClr val="0070C0"/>
              </a:solidFill>
            </a:endParaRPr>
          </a:p>
          <a:p>
            <a:pPr algn="just"/>
            <a:r>
              <a:rPr lang="en-ID" sz="1200" dirty="0" err="1" smtClean="0">
                <a:solidFill>
                  <a:srgbClr val="0070C0"/>
                </a:solidFill>
              </a:rPr>
              <a:t>Misal</a:t>
            </a:r>
            <a:endParaRPr lang="en-ID" sz="1200" dirty="0">
              <a:solidFill>
                <a:srgbClr val="0070C0"/>
              </a:solidFill>
            </a:endParaRPr>
          </a:p>
          <a:p>
            <a:pPr algn="just"/>
            <a:r>
              <a:rPr lang="en-ID" sz="1200" dirty="0">
                <a:solidFill>
                  <a:srgbClr val="0070C0"/>
                </a:solidFill>
              </a:rPr>
              <a:t>	</a:t>
            </a:r>
          </a:p>
          <a:p>
            <a:pPr algn="just"/>
            <a:endParaRPr lang="en-ID" sz="1400" b="1" dirty="0">
              <a:solidFill>
                <a:srgbClr val="0070C0"/>
              </a:solidFill>
            </a:endParaRPr>
          </a:p>
          <a:p>
            <a:pPr algn="just"/>
            <a:r>
              <a:rPr lang="en-ID" sz="1400" b="1" dirty="0">
                <a:solidFill>
                  <a:srgbClr val="0070C0"/>
                </a:solidFill>
              </a:rPr>
              <a:t>2. Edit </a:t>
            </a:r>
            <a:r>
              <a:rPr lang="en-ID" sz="1400" b="1" dirty="0" err="1">
                <a:solidFill>
                  <a:srgbClr val="0070C0"/>
                </a:solidFill>
              </a:rPr>
              <a:t>fstab</a:t>
            </a:r>
            <a:endParaRPr lang="en-ID" sz="1400" b="1" dirty="0">
              <a:solidFill>
                <a:srgbClr val="0070C0"/>
              </a:solidFill>
            </a:endParaRPr>
          </a:p>
          <a:p>
            <a:pPr algn="just"/>
            <a:endParaRPr lang="en-ID" sz="1400" b="1" dirty="0">
              <a:solidFill>
                <a:srgbClr val="0070C0"/>
              </a:solidFill>
            </a:endParaRPr>
          </a:p>
          <a:p>
            <a:pPr algn="just"/>
            <a:r>
              <a:rPr lang="en-ID" sz="1200" dirty="0">
                <a:solidFill>
                  <a:srgbClr val="0070C0"/>
                </a:solidFill>
              </a:rPr>
              <a:t>Open /</a:t>
            </a:r>
            <a:r>
              <a:rPr lang="en-ID" sz="1200" dirty="0" err="1">
                <a:solidFill>
                  <a:srgbClr val="0070C0"/>
                </a:solidFill>
              </a:rPr>
              <a:t>etc</a:t>
            </a:r>
            <a:r>
              <a:rPr lang="en-ID" sz="1200" dirty="0">
                <a:solidFill>
                  <a:srgbClr val="0070C0"/>
                </a:solidFill>
              </a:rPr>
              <a:t>/</a:t>
            </a:r>
            <a:r>
              <a:rPr lang="en-ID" sz="1200" dirty="0" err="1">
                <a:solidFill>
                  <a:srgbClr val="0070C0"/>
                </a:solidFill>
              </a:rPr>
              <a:t>fstab</a:t>
            </a:r>
            <a:r>
              <a:rPr lang="en-ID" sz="1200" dirty="0">
                <a:solidFill>
                  <a:srgbClr val="0070C0"/>
                </a:solidFill>
              </a:rPr>
              <a:t>.</a:t>
            </a:r>
          </a:p>
          <a:p>
            <a:pPr algn="just"/>
            <a:endParaRPr lang="en-ID" sz="1200" dirty="0">
              <a:solidFill>
                <a:srgbClr val="0070C0"/>
              </a:solidFill>
            </a:endParaRPr>
          </a:p>
          <a:p>
            <a:pPr algn="just"/>
            <a:r>
              <a:rPr lang="en-ID" sz="1200" i="1" dirty="0" smtClean="0">
                <a:solidFill>
                  <a:srgbClr val="0070C0"/>
                </a:solidFill>
              </a:rPr>
              <a:t>vi </a:t>
            </a:r>
            <a:r>
              <a:rPr lang="en-ID" sz="1200" i="1" dirty="0">
                <a:solidFill>
                  <a:srgbClr val="0070C0"/>
                </a:solidFill>
              </a:rPr>
              <a:t>/</a:t>
            </a:r>
            <a:r>
              <a:rPr lang="en-ID" sz="1200" i="1" dirty="0" err="1">
                <a:solidFill>
                  <a:srgbClr val="0070C0"/>
                </a:solidFill>
              </a:rPr>
              <a:t>etc</a:t>
            </a:r>
            <a:r>
              <a:rPr lang="en-ID" sz="1200" i="1" dirty="0">
                <a:solidFill>
                  <a:srgbClr val="0070C0"/>
                </a:solidFill>
              </a:rPr>
              <a:t>/</a:t>
            </a:r>
            <a:r>
              <a:rPr lang="en-ID" sz="1200" i="1" dirty="0" err="1">
                <a:solidFill>
                  <a:srgbClr val="0070C0"/>
                </a:solidFill>
              </a:rPr>
              <a:t>fstab</a:t>
            </a:r>
            <a:endParaRPr lang="en-ID" sz="1200" i="1" dirty="0">
              <a:solidFill>
                <a:srgbClr val="0070C0"/>
              </a:solidFill>
            </a:endParaRPr>
          </a:p>
          <a:p>
            <a:pPr algn="just"/>
            <a:endParaRPr lang="en-ID" sz="1400" b="1" dirty="0">
              <a:solidFill>
                <a:srgbClr val="0070C0"/>
              </a:solidFill>
            </a:endParaRPr>
          </a:p>
          <a:p>
            <a:pPr algn="just"/>
            <a:endParaRPr lang="en-ID" sz="1400" b="1" dirty="0">
              <a:solidFill>
                <a:srgbClr val="0070C0"/>
              </a:solidFill>
            </a:endParaRPr>
          </a:p>
          <a:p>
            <a:pPr algn="just"/>
            <a:endParaRPr lang="en-ID" sz="1400" b="1" dirty="0">
              <a:solidFill>
                <a:srgbClr val="0070C0"/>
              </a:solidFill>
            </a:endParaRPr>
          </a:p>
          <a:p>
            <a:pPr marL="342900" indent="-342900" algn="just">
              <a:buAutoNum type="arabicPeriod"/>
            </a:pPr>
            <a:endParaRPr lang="en-ID" sz="1200" dirty="0" smtClean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23</a:t>
            </a:fld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/>
          <a:srcRect l="17187" t="31731" r="33751" b="65384"/>
          <a:stretch/>
        </p:blipFill>
        <p:spPr>
          <a:xfrm>
            <a:off x="1478334" y="2986726"/>
            <a:ext cx="8972550" cy="28575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/>
          <a:srcRect l="17187" t="41059" r="33751" b="56056"/>
          <a:stretch/>
        </p:blipFill>
        <p:spPr>
          <a:xfrm>
            <a:off x="1478334" y="4009907"/>
            <a:ext cx="8972550" cy="28575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/>
          <a:srcRect l="17135" t="54522" r="33803" b="42593"/>
          <a:stretch/>
        </p:blipFill>
        <p:spPr>
          <a:xfrm>
            <a:off x="1478334" y="5540912"/>
            <a:ext cx="8972550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78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7.7 Sharing File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dari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Penyimpanan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Host’s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Dengan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VM Guest 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9722" y="1955148"/>
            <a:ext cx="8766629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sz="1400" b="1" dirty="0" err="1" smtClean="0">
                <a:solidFill>
                  <a:srgbClr val="0070C0"/>
                </a:solidFill>
              </a:rPr>
              <a:t>Konfigurasi</a:t>
            </a:r>
            <a:r>
              <a:rPr lang="en-ID" sz="1400" b="1" dirty="0" smtClean="0">
                <a:solidFill>
                  <a:srgbClr val="0070C0"/>
                </a:solidFill>
              </a:rPr>
              <a:t> </a:t>
            </a:r>
            <a:r>
              <a:rPr lang="en-ID" sz="1400" b="1" dirty="0" err="1">
                <a:solidFill>
                  <a:srgbClr val="0070C0"/>
                </a:solidFill>
              </a:rPr>
              <a:t>p</a:t>
            </a:r>
            <a:r>
              <a:rPr lang="en-ID" sz="1400" b="1" dirty="0" err="1" smtClean="0">
                <a:solidFill>
                  <a:srgbClr val="0070C0"/>
                </a:solidFill>
              </a:rPr>
              <a:t>ada</a:t>
            </a:r>
            <a:r>
              <a:rPr lang="en-ID" sz="1400" b="1" dirty="0" smtClean="0">
                <a:solidFill>
                  <a:srgbClr val="0070C0"/>
                </a:solidFill>
              </a:rPr>
              <a:t> Guest</a:t>
            </a:r>
          </a:p>
          <a:p>
            <a:pPr algn="just"/>
            <a:endParaRPr lang="en-ID" sz="1400" b="1" dirty="0">
              <a:solidFill>
                <a:srgbClr val="0070C0"/>
              </a:solidFill>
            </a:endParaRPr>
          </a:p>
          <a:p>
            <a:pPr algn="just"/>
            <a:r>
              <a:rPr lang="en-ID" sz="1400" dirty="0" err="1" smtClean="0">
                <a:solidFill>
                  <a:srgbClr val="0070C0"/>
                </a:solidFill>
              </a:rPr>
              <a:t>Tambahkan</a:t>
            </a:r>
            <a:r>
              <a:rPr lang="en-ID" sz="1400" dirty="0" smtClean="0">
                <a:solidFill>
                  <a:srgbClr val="0070C0"/>
                </a:solidFill>
              </a:rPr>
              <a:t> </a:t>
            </a:r>
            <a:r>
              <a:rPr lang="en-ID" sz="1400" dirty="0" err="1" smtClean="0">
                <a:solidFill>
                  <a:srgbClr val="0070C0"/>
                </a:solidFill>
              </a:rPr>
              <a:t>baris</a:t>
            </a:r>
            <a:r>
              <a:rPr lang="en-ID" sz="1400" dirty="0" smtClean="0">
                <a:solidFill>
                  <a:srgbClr val="0070C0"/>
                </a:solidFill>
              </a:rPr>
              <a:t> </a:t>
            </a:r>
            <a:r>
              <a:rPr lang="en-ID" sz="1400" dirty="0" err="1" smtClean="0">
                <a:solidFill>
                  <a:srgbClr val="0070C0"/>
                </a:solidFill>
              </a:rPr>
              <a:t>perintah</a:t>
            </a:r>
            <a:r>
              <a:rPr lang="en-ID" sz="1400" dirty="0" smtClean="0">
                <a:solidFill>
                  <a:srgbClr val="0070C0"/>
                </a:solidFill>
              </a:rPr>
              <a:t> </a:t>
            </a:r>
            <a:r>
              <a:rPr lang="en-ID" sz="1400" dirty="0" err="1" smtClean="0">
                <a:solidFill>
                  <a:srgbClr val="0070C0"/>
                </a:solidFill>
              </a:rPr>
              <a:t>berikut</a:t>
            </a:r>
            <a:r>
              <a:rPr lang="en-ID" sz="1400" dirty="0" smtClean="0">
                <a:solidFill>
                  <a:srgbClr val="0070C0"/>
                </a:solidFill>
              </a:rPr>
              <a:t>. </a:t>
            </a:r>
            <a:r>
              <a:rPr lang="en-ID" sz="1400" dirty="0" err="1" smtClean="0">
                <a:solidFill>
                  <a:srgbClr val="0070C0"/>
                </a:solidFill>
              </a:rPr>
              <a:t>Pastikan</a:t>
            </a:r>
            <a:r>
              <a:rPr lang="en-ID" sz="1400" dirty="0" smtClean="0">
                <a:solidFill>
                  <a:srgbClr val="0070C0"/>
                </a:solidFill>
              </a:rPr>
              <a:t> </a:t>
            </a:r>
            <a:r>
              <a:rPr lang="en-ID" sz="1400" dirty="0" err="1" smtClean="0">
                <a:solidFill>
                  <a:srgbClr val="0070C0"/>
                </a:solidFill>
              </a:rPr>
              <a:t>untuk</a:t>
            </a:r>
            <a:r>
              <a:rPr lang="en-ID" sz="1400" dirty="0" smtClean="0">
                <a:solidFill>
                  <a:srgbClr val="0070C0"/>
                </a:solidFill>
              </a:rPr>
              <a:t> </a:t>
            </a:r>
            <a:r>
              <a:rPr lang="en-ID" sz="1400" dirty="0" err="1" smtClean="0">
                <a:solidFill>
                  <a:srgbClr val="0070C0"/>
                </a:solidFill>
              </a:rPr>
              <a:t>mengganti</a:t>
            </a:r>
            <a:r>
              <a:rPr lang="en-ID" sz="1400" dirty="0" smtClean="0">
                <a:solidFill>
                  <a:srgbClr val="0070C0"/>
                </a:solidFill>
              </a:rPr>
              <a:t> UUID drive </a:t>
            </a:r>
            <a:r>
              <a:rPr lang="en-ID" sz="1400" dirty="0" err="1" smtClean="0">
                <a:solidFill>
                  <a:srgbClr val="0070C0"/>
                </a:solidFill>
              </a:rPr>
              <a:t>dan</a:t>
            </a:r>
            <a:r>
              <a:rPr lang="en-ID" sz="1400" dirty="0" smtClean="0">
                <a:solidFill>
                  <a:srgbClr val="0070C0"/>
                </a:solidFill>
              </a:rPr>
              <a:t> mount point </a:t>
            </a:r>
            <a:r>
              <a:rPr lang="en-ID" sz="1400" dirty="0" err="1" smtClean="0">
                <a:solidFill>
                  <a:srgbClr val="0070C0"/>
                </a:solidFill>
              </a:rPr>
              <a:t>nya</a:t>
            </a:r>
            <a:r>
              <a:rPr lang="en-ID" sz="1400" dirty="0" smtClean="0">
                <a:solidFill>
                  <a:srgbClr val="0070C0"/>
                </a:solidFill>
              </a:rPr>
              <a:t>:</a:t>
            </a:r>
          </a:p>
          <a:p>
            <a:pPr algn="just"/>
            <a:endParaRPr lang="en-ID" sz="1400" dirty="0">
              <a:solidFill>
                <a:srgbClr val="0070C0"/>
              </a:solidFill>
            </a:endParaRPr>
          </a:p>
          <a:p>
            <a:pPr algn="just"/>
            <a:r>
              <a:rPr lang="en-ID" sz="1400" dirty="0">
                <a:solidFill>
                  <a:srgbClr val="0070C0"/>
                </a:solidFill>
              </a:rPr>
              <a:t>UUID=abcde123-4567-fghi-8901-jklmnopq2345 /</a:t>
            </a:r>
            <a:r>
              <a:rPr lang="en-ID" sz="1400" dirty="0" err="1">
                <a:solidFill>
                  <a:srgbClr val="0070C0"/>
                </a:solidFill>
              </a:rPr>
              <a:t>mnt</a:t>
            </a:r>
            <a:r>
              <a:rPr lang="en-ID" sz="1400" dirty="0">
                <a:solidFill>
                  <a:srgbClr val="0070C0"/>
                </a:solidFill>
              </a:rPr>
              <a:t>/drive ext4 defaults 0 1</a:t>
            </a:r>
          </a:p>
          <a:p>
            <a:pPr algn="just"/>
            <a:endParaRPr lang="en-ID" sz="1400" dirty="0" smtClean="0">
              <a:solidFill>
                <a:srgbClr val="0070C0"/>
              </a:solidFill>
            </a:endParaRPr>
          </a:p>
          <a:p>
            <a:pPr algn="just"/>
            <a:endParaRPr lang="en-ID" sz="1400" dirty="0">
              <a:solidFill>
                <a:srgbClr val="0070C0"/>
              </a:solidFill>
            </a:endParaRPr>
          </a:p>
          <a:p>
            <a:pPr algn="just"/>
            <a:r>
              <a:rPr lang="en-ID" sz="1400" dirty="0">
                <a:solidFill>
                  <a:srgbClr val="0070C0"/>
                </a:solidFill>
              </a:rPr>
              <a:t>The drive will now mount at boot. To mount the drive now, without rebooting run:</a:t>
            </a:r>
          </a:p>
          <a:p>
            <a:pPr algn="just"/>
            <a:endParaRPr lang="en-ID" sz="1400" dirty="0">
              <a:solidFill>
                <a:srgbClr val="0070C0"/>
              </a:solidFill>
            </a:endParaRPr>
          </a:p>
          <a:p>
            <a:pPr algn="just"/>
            <a:r>
              <a:rPr lang="en-ID" sz="1400" dirty="0">
                <a:solidFill>
                  <a:srgbClr val="0070C0"/>
                </a:solidFill>
              </a:rPr>
              <a:t>mount -a</a:t>
            </a:r>
          </a:p>
          <a:p>
            <a:pPr algn="just"/>
            <a:endParaRPr lang="en-ID" sz="1400" b="1" dirty="0">
              <a:solidFill>
                <a:srgbClr val="0070C0"/>
              </a:solidFill>
            </a:endParaRPr>
          </a:p>
          <a:p>
            <a:pPr algn="just"/>
            <a:endParaRPr lang="en-ID" sz="1400" b="1" dirty="0">
              <a:solidFill>
                <a:srgbClr val="0070C0"/>
              </a:solidFill>
            </a:endParaRPr>
          </a:p>
          <a:p>
            <a:pPr algn="just"/>
            <a:endParaRPr lang="en-ID" sz="1400" b="1" dirty="0">
              <a:solidFill>
                <a:srgbClr val="0070C0"/>
              </a:solidFill>
            </a:endParaRPr>
          </a:p>
          <a:p>
            <a:pPr marL="342900" indent="-342900" algn="just">
              <a:buAutoNum type="arabicPeriod"/>
            </a:pPr>
            <a:endParaRPr lang="en-ID" sz="1200" dirty="0" smtClean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24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17083" t="63367" r="34376" b="33075"/>
          <a:stretch/>
        </p:blipFill>
        <p:spPr>
          <a:xfrm>
            <a:off x="1113244" y="3141606"/>
            <a:ext cx="8877300" cy="3524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16978" t="73079" r="34480" b="23363"/>
          <a:stretch/>
        </p:blipFill>
        <p:spPr>
          <a:xfrm>
            <a:off x="1113244" y="4198881"/>
            <a:ext cx="8877300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27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7.7 Sharing File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dari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Penyimpanan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Host’s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Dengan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VM Guest 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9722" y="1955148"/>
            <a:ext cx="876662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b="1" dirty="0" err="1" smtClean="0">
                <a:solidFill>
                  <a:srgbClr val="0070C0"/>
                </a:solidFill>
              </a:rPr>
              <a:t>Konfigurasi</a:t>
            </a:r>
            <a:r>
              <a:rPr lang="en-ID" b="1" dirty="0" smtClean="0">
                <a:solidFill>
                  <a:srgbClr val="0070C0"/>
                </a:solidFill>
              </a:rPr>
              <a:t> </a:t>
            </a:r>
            <a:r>
              <a:rPr lang="en-ID" b="1" dirty="0" err="1">
                <a:solidFill>
                  <a:srgbClr val="0070C0"/>
                </a:solidFill>
              </a:rPr>
              <a:t>p</a:t>
            </a:r>
            <a:r>
              <a:rPr lang="en-ID" b="1" dirty="0" err="1" smtClean="0">
                <a:solidFill>
                  <a:srgbClr val="0070C0"/>
                </a:solidFill>
              </a:rPr>
              <a:t>ada</a:t>
            </a:r>
            <a:r>
              <a:rPr lang="en-ID" b="1" dirty="0" smtClean="0">
                <a:solidFill>
                  <a:srgbClr val="0070C0"/>
                </a:solidFill>
              </a:rPr>
              <a:t> Guest</a:t>
            </a:r>
            <a:endParaRPr lang="en-ID" sz="1400" b="1" dirty="0" smtClean="0">
              <a:solidFill>
                <a:srgbClr val="0070C0"/>
              </a:solidFill>
            </a:endParaRPr>
          </a:p>
          <a:p>
            <a:pPr algn="just"/>
            <a:endParaRPr lang="en-ID" sz="1400" b="1" dirty="0">
              <a:solidFill>
                <a:srgbClr val="0070C0"/>
              </a:solidFill>
            </a:endParaRPr>
          </a:p>
          <a:p>
            <a:pPr algn="just"/>
            <a:r>
              <a:rPr lang="en-ID" sz="1400" dirty="0" err="1" smtClean="0">
                <a:solidFill>
                  <a:srgbClr val="0070C0"/>
                </a:solidFill>
              </a:rPr>
              <a:t>Tambahkan</a:t>
            </a:r>
            <a:r>
              <a:rPr lang="en-ID" sz="1400" dirty="0" smtClean="0">
                <a:solidFill>
                  <a:srgbClr val="0070C0"/>
                </a:solidFill>
              </a:rPr>
              <a:t> </a:t>
            </a:r>
            <a:r>
              <a:rPr lang="en-ID" sz="1400" dirty="0" err="1" smtClean="0">
                <a:solidFill>
                  <a:srgbClr val="0070C0"/>
                </a:solidFill>
              </a:rPr>
              <a:t>baris</a:t>
            </a:r>
            <a:r>
              <a:rPr lang="en-ID" sz="1400" dirty="0" smtClean="0">
                <a:solidFill>
                  <a:srgbClr val="0070C0"/>
                </a:solidFill>
              </a:rPr>
              <a:t> </a:t>
            </a:r>
            <a:r>
              <a:rPr lang="en-ID" sz="1400" dirty="0" err="1" smtClean="0">
                <a:solidFill>
                  <a:srgbClr val="0070C0"/>
                </a:solidFill>
              </a:rPr>
              <a:t>perintah</a:t>
            </a:r>
            <a:r>
              <a:rPr lang="en-ID" sz="1400" dirty="0" smtClean="0">
                <a:solidFill>
                  <a:srgbClr val="0070C0"/>
                </a:solidFill>
              </a:rPr>
              <a:t> </a:t>
            </a:r>
            <a:r>
              <a:rPr lang="en-ID" sz="1400" dirty="0" err="1" smtClean="0">
                <a:solidFill>
                  <a:srgbClr val="0070C0"/>
                </a:solidFill>
              </a:rPr>
              <a:t>berikut</a:t>
            </a:r>
            <a:r>
              <a:rPr lang="en-ID" sz="1400" dirty="0" smtClean="0">
                <a:solidFill>
                  <a:srgbClr val="0070C0"/>
                </a:solidFill>
              </a:rPr>
              <a:t>. </a:t>
            </a:r>
            <a:r>
              <a:rPr lang="en-ID" sz="1400" dirty="0" err="1" smtClean="0">
                <a:solidFill>
                  <a:srgbClr val="0070C0"/>
                </a:solidFill>
              </a:rPr>
              <a:t>Pastikan</a:t>
            </a:r>
            <a:r>
              <a:rPr lang="en-ID" sz="1400" dirty="0" smtClean="0">
                <a:solidFill>
                  <a:srgbClr val="0070C0"/>
                </a:solidFill>
              </a:rPr>
              <a:t> </a:t>
            </a:r>
            <a:r>
              <a:rPr lang="en-ID" sz="1400" dirty="0" err="1" smtClean="0">
                <a:solidFill>
                  <a:srgbClr val="0070C0"/>
                </a:solidFill>
              </a:rPr>
              <a:t>untuk</a:t>
            </a:r>
            <a:r>
              <a:rPr lang="en-ID" sz="1400" dirty="0" smtClean="0">
                <a:solidFill>
                  <a:srgbClr val="0070C0"/>
                </a:solidFill>
              </a:rPr>
              <a:t> </a:t>
            </a:r>
            <a:r>
              <a:rPr lang="en-ID" sz="1400" dirty="0" err="1" smtClean="0">
                <a:solidFill>
                  <a:srgbClr val="0070C0"/>
                </a:solidFill>
              </a:rPr>
              <a:t>mengganti</a:t>
            </a:r>
            <a:r>
              <a:rPr lang="en-ID" sz="1400" dirty="0" smtClean="0">
                <a:solidFill>
                  <a:srgbClr val="0070C0"/>
                </a:solidFill>
              </a:rPr>
              <a:t> UUID drive </a:t>
            </a:r>
            <a:r>
              <a:rPr lang="en-ID" sz="1400" dirty="0" err="1" smtClean="0">
                <a:solidFill>
                  <a:srgbClr val="0070C0"/>
                </a:solidFill>
              </a:rPr>
              <a:t>dan</a:t>
            </a:r>
            <a:r>
              <a:rPr lang="en-ID" sz="1400" dirty="0" smtClean="0">
                <a:solidFill>
                  <a:srgbClr val="0070C0"/>
                </a:solidFill>
              </a:rPr>
              <a:t> mount point </a:t>
            </a:r>
            <a:r>
              <a:rPr lang="en-ID" sz="1400" dirty="0" err="1" smtClean="0">
                <a:solidFill>
                  <a:srgbClr val="0070C0"/>
                </a:solidFill>
              </a:rPr>
              <a:t>nya</a:t>
            </a:r>
            <a:r>
              <a:rPr lang="en-ID" sz="1400" dirty="0" smtClean="0">
                <a:solidFill>
                  <a:srgbClr val="0070C0"/>
                </a:solidFill>
              </a:rPr>
              <a:t>:</a:t>
            </a:r>
          </a:p>
          <a:p>
            <a:pPr algn="just"/>
            <a:endParaRPr lang="en-ID" sz="1400" dirty="0">
              <a:solidFill>
                <a:srgbClr val="0070C0"/>
              </a:solidFill>
            </a:endParaRPr>
          </a:p>
          <a:p>
            <a:pPr algn="just"/>
            <a:r>
              <a:rPr lang="en-ID" sz="1400" dirty="0">
                <a:solidFill>
                  <a:srgbClr val="0070C0"/>
                </a:solidFill>
              </a:rPr>
              <a:t>UUID=abcde123-4567-fghi-8901-jklmnopq2345 /</a:t>
            </a:r>
            <a:r>
              <a:rPr lang="en-ID" sz="1400" dirty="0" err="1">
                <a:solidFill>
                  <a:srgbClr val="0070C0"/>
                </a:solidFill>
              </a:rPr>
              <a:t>mnt</a:t>
            </a:r>
            <a:r>
              <a:rPr lang="en-ID" sz="1400" dirty="0">
                <a:solidFill>
                  <a:srgbClr val="0070C0"/>
                </a:solidFill>
              </a:rPr>
              <a:t>/drive ext4 defaults 0 1</a:t>
            </a:r>
          </a:p>
          <a:p>
            <a:pPr algn="just"/>
            <a:endParaRPr lang="en-ID" sz="1400" dirty="0" smtClean="0">
              <a:solidFill>
                <a:srgbClr val="0070C0"/>
              </a:solidFill>
            </a:endParaRPr>
          </a:p>
          <a:p>
            <a:pPr algn="just"/>
            <a:endParaRPr lang="en-ID" sz="1400" dirty="0">
              <a:solidFill>
                <a:srgbClr val="0070C0"/>
              </a:solidFill>
            </a:endParaRPr>
          </a:p>
          <a:p>
            <a:pPr algn="just"/>
            <a:r>
              <a:rPr lang="en-ID" sz="1400" dirty="0">
                <a:solidFill>
                  <a:srgbClr val="0070C0"/>
                </a:solidFill>
              </a:rPr>
              <a:t>The drive will now mount at boot. To mount the drive now, without rebooting run:</a:t>
            </a:r>
          </a:p>
          <a:p>
            <a:pPr algn="just"/>
            <a:endParaRPr lang="en-ID" sz="1400" dirty="0">
              <a:solidFill>
                <a:srgbClr val="0070C0"/>
              </a:solidFill>
            </a:endParaRPr>
          </a:p>
          <a:p>
            <a:pPr algn="just"/>
            <a:r>
              <a:rPr lang="en-ID" sz="1400" dirty="0">
                <a:solidFill>
                  <a:srgbClr val="0070C0"/>
                </a:solidFill>
              </a:rPr>
              <a:t>mount -a</a:t>
            </a:r>
          </a:p>
          <a:p>
            <a:pPr algn="just"/>
            <a:endParaRPr lang="en-ID" sz="1400" b="1" dirty="0">
              <a:solidFill>
                <a:srgbClr val="0070C0"/>
              </a:solidFill>
            </a:endParaRPr>
          </a:p>
          <a:p>
            <a:pPr algn="just"/>
            <a:endParaRPr lang="en-ID" sz="1400" b="1" dirty="0">
              <a:solidFill>
                <a:srgbClr val="0070C0"/>
              </a:solidFill>
            </a:endParaRPr>
          </a:p>
          <a:p>
            <a:pPr algn="just"/>
            <a:endParaRPr lang="en-ID" sz="1400" b="1" dirty="0">
              <a:solidFill>
                <a:srgbClr val="0070C0"/>
              </a:solidFill>
            </a:endParaRPr>
          </a:p>
          <a:p>
            <a:pPr marL="342900" indent="-342900" algn="just">
              <a:buAutoNum type="arabicPeriod"/>
            </a:pPr>
            <a:endParaRPr lang="en-ID" sz="1200" dirty="0" smtClean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25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17083" t="63367" r="34376" b="33075"/>
          <a:stretch/>
        </p:blipFill>
        <p:spPr>
          <a:xfrm>
            <a:off x="1113244" y="3141606"/>
            <a:ext cx="8877300" cy="3524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16978" t="73079" r="34480" b="23363"/>
          <a:stretch/>
        </p:blipFill>
        <p:spPr>
          <a:xfrm>
            <a:off x="1113244" y="4198881"/>
            <a:ext cx="8877300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64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7.7 Sharing File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dari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Penyimpanan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Host’s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Dengan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VM Guest (GUI) 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9722" y="1955148"/>
            <a:ext cx="876662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b="1" dirty="0" err="1">
                <a:solidFill>
                  <a:srgbClr val="0070C0"/>
                </a:solidFill>
              </a:rPr>
              <a:t>Menambahkan</a:t>
            </a:r>
            <a:r>
              <a:rPr lang="en-ID" b="1" dirty="0">
                <a:solidFill>
                  <a:srgbClr val="0070C0"/>
                </a:solidFill>
              </a:rPr>
              <a:t> NFS share </a:t>
            </a:r>
            <a:r>
              <a:rPr lang="en-ID" b="1" dirty="0" err="1">
                <a:solidFill>
                  <a:srgbClr val="0070C0"/>
                </a:solidFill>
              </a:rPr>
              <a:t>ke</a:t>
            </a:r>
            <a:r>
              <a:rPr lang="en-ID" b="1" dirty="0">
                <a:solidFill>
                  <a:srgbClr val="0070C0"/>
                </a:solidFill>
              </a:rPr>
              <a:t> </a:t>
            </a:r>
            <a:r>
              <a:rPr lang="en-ID" b="1" dirty="0" err="1">
                <a:solidFill>
                  <a:srgbClr val="0070C0"/>
                </a:solidFill>
              </a:rPr>
              <a:t>Proxmox</a:t>
            </a:r>
            <a:r>
              <a:rPr lang="en-ID" b="1" dirty="0">
                <a:solidFill>
                  <a:srgbClr val="0070C0"/>
                </a:solidFill>
              </a:rPr>
              <a:t> </a:t>
            </a:r>
            <a:r>
              <a:rPr lang="en-ID" b="1" dirty="0" smtClean="0">
                <a:solidFill>
                  <a:srgbClr val="0070C0"/>
                </a:solidFill>
              </a:rPr>
              <a:t>VE</a:t>
            </a:r>
          </a:p>
          <a:p>
            <a:pPr algn="just"/>
            <a:endParaRPr lang="en-ID" dirty="0" smtClean="0">
              <a:solidFill>
                <a:srgbClr val="0070C0"/>
              </a:solidFill>
            </a:endParaRPr>
          </a:p>
          <a:p>
            <a:pPr algn="just"/>
            <a:r>
              <a:rPr lang="en-ID" dirty="0" smtClean="0">
                <a:solidFill>
                  <a:srgbClr val="0070C0"/>
                </a:solidFill>
              </a:rPr>
              <a:t>Salah </a:t>
            </a:r>
            <a:r>
              <a:rPr lang="en-ID" dirty="0" err="1">
                <a:solidFill>
                  <a:srgbClr val="0070C0"/>
                </a:solidFill>
              </a:rPr>
              <a:t>satu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syarat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dalam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penggunaan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fitur</a:t>
            </a:r>
            <a:r>
              <a:rPr lang="en-ID" dirty="0">
                <a:solidFill>
                  <a:srgbClr val="0070C0"/>
                </a:solidFill>
              </a:rPr>
              <a:t> high </a:t>
            </a:r>
            <a:r>
              <a:rPr lang="en-ID" dirty="0" smtClean="0">
                <a:solidFill>
                  <a:srgbClr val="0070C0"/>
                </a:solidFill>
              </a:rPr>
              <a:t>availability (HA) </a:t>
            </a:r>
            <a:r>
              <a:rPr lang="en-ID" dirty="0" err="1">
                <a:solidFill>
                  <a:srgbClr val="0070C0"/>
                </a:solidFill>
              </a:rPr>
              <a:t>dalam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Proxmox</a:t>
            </a:r>
            <a:r>
              <a:rPr lang="en-ID" dirty="0">
                <a:solidFill>
                  <a:srgbClr val="0070C0"/>
                </a:solidFill>
              </a:rPr>
              <a:t> VE </a:t>
            </a:r>
            <a:r>
              <a:rPr lang="en-ID" dirty="0" err="1">
                <a:solidFill>
                  <a:srgbClr val="0070C0"/>
                </a:solidFill>
              </a:rPr>
              <a:t>adalah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penggunaan</a:t>
            </a:r>
            <a:r>
              <a:rPr lang="en-ID" dirty="0">
                <a:solidFill>
                  <a:srgbClr val="0070C0"/>
                </a:solidFill>
              </a:rPr>
              <a:t> shared storage </a:t>
            </a:r>
            <a:r>
              <a:rPr lang="en-ID" dirty="0" err="1">
                <a:solidFill>
                  <a:srgbClr val="0070C0"/>
                </a:solidFill>
              </a:rPr>
              <a:t>dalam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menyimpan</a:t>
            </a:r>
            <a:r>
              <a:rPr lang="en-ID" dirty="0">
                <a:solidFill>
                  <a:srgbClr val="0070C0"/>
                </a:solidFill>
              </a:rPr>
              <a:t> image-image </a:t>
            </a:r>
            <a:r>
              <a:rPr lang="en-ID" dirty="0" err="1">
                <a:solidFill>
                  <a:srgbClr val="0070C0"/>
                </a:solidFill>
              </a:rPr>
              <a:t>dari</a:t>
            </a:r>
            <a:r>
              <a:rPr lang="en-ID" dirty="0">
                <a:solidFill>
                  <a:srgbClr val="0070C0"/>
                </a:solidFill>
              </a:rPr>
              <a:t> virtual-virtual </a:t>
            </a:r>
            <a:r>
              <a:rPr lang="en-ID" dirty="0" err="1">
                <a:solidFill>
                  <a:srgbClr val="0070C0"/>
                </a:solidFill>
              </a:rPr>
              <a:t>machinenya</a:t>
            </a:r>
            <a:r>
              <a:rPr lang="en-ID" dirty="0">
                <a:solidFill>
                  <a:srgbClr val="0070C0"/>
                </a:solidFill>
              </a:rPr>
              <a:t>. Storage NFS (Network File System) </a:t>
            </a:r>
            <a:r>
              <a:rPr lang="en-ID" dirty="0" err="1">
                <a:solidFill>
                  <a:srgbClr val="0070C0"/>
                </a:solidFill>
              </a:rPr>
              <a:t>merupakan</a:t>
            </a:r>
            <a:r>
              <a:rPr lang="en-ID" dirty="0">
                <a:solidFill>
                  <a:srgbClr val="0070C0"/>
                </a:solidFill>
              </a:rPr>
              <a:t> shared storage yang paling </a:t>
            </a:r>
            <a:r>
              <a:rPr lang="en-ID" dirty="0" err="1">
                <a:solidFill>
                  <a:srgbClr val="0070C0"/>
                </a:solidFill>
              </a:rPr>
              <a:t>mudah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digunakan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pada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lingkungan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virtualisasi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menggunakan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Proxmox</a:t>
            </a:r>
            <a:r>
              <a:rPr lang="en-ID" dirty="0">
                <a:solidFill>
                  <a:srgbClr val="0070C0"/>
                </a:solidFill>
              </a:rPr>
              <a:t> VE. </a:t>
            </a:r>
            <a:r>
              <a:rPr lang="en-ID" dirty="0" err="1">
                <a:solidFill>
                  <a:srgbClr val="0070C0"/>
                </a:solidFill>
              </a:rPr>
              <a:t>Berikut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akan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dijelaskan</a:t>
            </a:r>
            <a:r>
              <a:rPr lang="en-ID" dirty="0">
                <a:solidFill>
                  <a:srgbClr val="0070C0"/>
                </a:solidFill>
              </a:rPr>
              <a:t> setting </a:t>
            </a:r>
            <a:r>
              <a:rPr lang="en-ID" dirty="0" err="1">
                <a:solidFill>
                  <a:srgbClr val="0070C0"/>
                </a:solidFill>
              </a:rPr>
              <a:t>pada</a:t>
            </a:r>
            <a:r>
              <a:rPr lang="en-ID" dirty="0">
                <a:solidFill>
                  <a:srgbClr val="0070C0"/>
                </a:solidFill>
              </a:rPr>
              <a:t> NAS (Network Attached Storage) </a:t>
            </a:r>
            <a:r>
              <a:rPr lang="en-ID" dirty="0" err="1">
                <a:solidFill>
                  <a:srgbClr val="0070C0"/>
                </a:solidFill>
              </a:rPr>
              <a:t>dan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Proxmox</a:t>
            </a:r>
            <a:r>
              <a:rPr lang="en-ID" dirty="0">
                <a:solidFill>
                  <a:srgbClr val="0070C0"/>
                </a:solidFill>
              </a:rPr>
              <a:t> VE </a:t>
            </a:r>
            <a:r>
              <a:rPr lang="en-ID" dirty="0" err="1">
                <a:solidFill>
                  <a:srgbClr val="0070C0"/>
                </a:solidFill>
              </a:rPr>
              <a:t>supaya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Proxmox</a:t>
            </a:r>
            <a:r>
              <a:rPr lang="en-ID" dirty="0">
                <a:solidFill>
                  <a:srgbClr val="0070C0"/>
                </a:solidFill>
              </a:rPr>
              <a:t> VE </a:t>
            </a:r>
            <a:r>
              <a:rPr lang="en-ID" dirty="0" err="1">
                <a:solidFill>
                  <a:srgbClr val="0070C0"/>
                </a:solidFill>
              </a:rPr>
              <a:t>dapat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menggunakan</a:t>
            </a:r>
            <a:r>
              <a:rPr lang="en-ID" dirty="0">
                <a:solidFill>
                  <a:srgbClr val="0070C0"/>
                </a:solidFill>
              </a:rPr>
              <a:t> NFS storage yang </a:t>
            </a:r>
            <a:r>
              <a:rPr lang="en-ID" dirty="0" err="1">
                <a:solidFill>
                  <a:srgbClr val="0070C0"/>
                </a:solidFill>
              </a:rPr>
              <a:t>dishare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dari</a:t>
            </a:r>
            <a:r>
              <a:rPr lang="en-ID" dirty="0">
                <a:solidFill>
                  <a:srgbClr val="0070C0"/>
                </a:solidFill>
              </a:rPr>
              <a:t> NAS.</a:t>
            </a:r>
          </a:p>
          <a:p>
            <a:pPr algn="just"/>
            <a:endParaRPr lang="en-ID" dirty="0">
              <a:solidFill>
                <a:srgbClr val="0070C0"/>
              </a:solidFill>
            </a:endParaRPr>
          </a:p>
          <a:p>
            <a:pPr algn="just"/>
            <a:endParaRPr lang="en-ID" dirty="0" smtClean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0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7.7 Sharing File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dari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Penyimpanan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Host’s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Dengan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VM Guest (GUI) 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9722" y="1955148"/>
            <a:ext cx="87666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dirty="0">
                <a:solidFill>
                  <a:srgbClr val="0070C0"/>
                </a:solidFill>
              </a:rPr>
              <a:t>Setting </a:t>
            </a:r>
            <a:r>
              <a:rPr lang="en-ID" dirty="0" err="1">
                <a:solidFill>
                  <a:srgbClr val="0070C0"/>
                </a:solidFill>
              </a:rPr>
              <a:t>pada</a:t>
            </a:r>
            <a:r>
              <a:rPr lang="en-ID" dirty="0">
                <a:solidFill>
                  <a:srgbClr val="0070C0"/>
                </a:solidFill>
              </a:rPr>
              <a:t> server NAS:</a:t>
            </a:r>
          </a:p>
          <a:p>
            <a:pPr algn="just"/>
            <a:endParaRPr lang="en-ID" dirty="0">
              <a:solidFill>
                <a:srgbClr val="0070C0"/>
              </a:solidFill>
            </a:endParaRPr>
          </a:p>
          <a:p>
            <a:pPr algn="just"/>
            <a:r>
              <a:rPr lang="en-ID" dirty="0">
                <a:solidFill>
                  <a:srgbClr val="0070C0"/>
                </a:solidFill>
              </a:rPr>
              <a:t>   </a:t>
            </a:r>
            <a:r>
              <a:rPr lang="en-ID" dirty="0" smtClean="0">
                <a:solidFill>
                  <a:srgbClr val="0070C0"/>
                </a:solidFill>
              </a:rPr>
              <a:t>1. </a:t>
            </a:r>
            <a:r>
              <a:rPr lang="en-ID" dirty="0" err="1" smtClean="0">
                <a:solidFill>
                  <a:srgbClr val="0070C0"/>
                </a:solidFill>
              </a:rPr>
              <a:t>Aktifkan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>
                <a:solidFill>
                  <a:srgbClr val="0070C0"/>
                </a:solidFill>
              </a:rPr>
              <a:t>NFS</a:t>
            </a:r>
            <a:r>
              <a:rPr lang="en-ID" dirty="0" smtClean="0">
                <a:solidFill>
                  <a:srgbClr val="0070C0"/>
                </a:solidFill>
              </a:rPr>
              <a:t>:				2. </a:t>
            </a:r>
            <a:r>
              <a:rPr lang="en-ID" dirty="0" err="1" smtClean="0">
                <a:solidFill>
                  <a:srgbClr val="0070C0"/>
                </a:solidFill>
              </a:rPr>
              <a:t>Pilih</a:t>
            </a:r>
            <a:r>
              <a:rPr lang="en-ID" dirty="0" smtClean="0">
                <a:solidFill>
                  <a:srgbClr val="0070C0"/>
                </a:solidFill>
              </a:rPr>
              <a:t> setting </a:t>
            </a:r>
            <a:r>
              <a:rPr lang="en-ID" dirty="0" err="1" smtClean="0">
                <a:solidFill>
                  <a:srgbClr val="0070C0"/>
                </a:solidFill>
              </a:rPr>
              <a:t>terkait</a:t>
            </a:r>
            <a:r>
              <a:rPr lang="en-ID" dirty="0" smtClean="0">
                <a:solidFill>
                  <a:srgbClr val="0070C0"/>
                </a:solidFill>
              </a:rPr>
              <a:t> NFS:</a:t>
            </a:r>
            <a:endParaRPr lang="en-ID" dirty="0">
              <a:solidFill>
                <a:srgbClr val="0070C0"/>
              </a:solidFill>
            </a:endParaRPr>
          </a:p>
          <a:p>
            <a:pPr algn="just"/>
            <a:endParaRPr lang="en-ID" dirty="0" smtClean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847" y="3052458"/>
            <a:ext cx="4111625" cy="29181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393" y="2996101"/>
            <a:ext cx="3678598" cy="303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48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7.7 Sharing File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dari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Penyimpanan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Host’s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Dengan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VM Guest (GUI) 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6111" y="1955148"/>
            <a:ext cx="1036478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dirty="0">
                <a:solidFill>
                  <a:srgbClr val="0070C0"/>
                </a:solidFill>
              </a:rPr>
              <a:t>Setting </a:t>
            </a:r>
            <a:r>
              <a:rPr lang="en-ID" dirty="0" err="1">
                <a:solidFill>
                  <a:srgbClr val="0070C0"/>
                </a:solidFill>
              </a:rPr>
              <a:t>pada</a:t>
            </a:r>
            <a:r>
              <a:rPr lang="en-ID" dirty="0">
                <a:solidFill>
                  <a:srgbClr val="0070C0"/>
                </a:solidFill>
              </a:rPr>
              <a:t> server NAS:</a:t>
            </a:r>
          </a:p>
          <a:p>
            <a:pPr algn="just"/>
            <a:endParaRPr lang="en-ID" dirty="0">
              <a:solidFill>
                <a:srgbClr val="0070C0"/>
              </a:solidFill>
            </a:endParaRPr>
          </a:p>
          <a:p>
            <a:pPr algn="just"/>
            <a:r>
              <a:rPr lang="en-ID" dirty="0">
                <a:solidFill>
                  <a:srgbClr val="0070C0"/>
                </a:solidFill>
              </a:rPr>
              <a:t>   </a:t>
            </a:r>
            <a:r>
              <a:rPr lang="en-ID" dirty="0" smtClean="0">
                <a:solidFill>
                  <a:srgbClr val="0070C0"/>
                </a:solidFill>
              </a:rPr>
              <a:t>3</a:t>
            </a:r>
            <a:r>
              <a:rPr lang="en-ID" dirty="0">
                <a:solidFill>
                  <a:srgbClr val="0070C0"/>
                </a:solidFill>
              </a:rPr>
              <a:t>. </a:t>
            </a:r>
            <a:r>
              <a:rPr lang="en-ID" dirty="0" err="1">
                <a:solidFill>
                  <a:srgbClr val="0070C0"/>
                </a:solidFill>
              </a:rPr>
              <a:t>Tambahkan</a:t>
            </a:r>
            <a:r>
              <a:rPr lang="en-ID" dirty="0">
                <a:solidFill>
                  <a:srgbClr val="0070C0"/>
                </a:solidFill>
              </a:rPr>
              <a:t> IP server </a:t>
            </a:r>
            <a:r>
              <a:rPr lang="en-ID" dirty="0" err="1" smtClean="0">
                <a:solidFill>
                  <a:srgbClr val="0070C0"/>
                </a:solidFill>
              </a:rPr>
              <a:t>Proxmox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untuk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mendapatkan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akses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secara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penuh</a:t>
            </a:r>
            <a:r>
              <a:rPr lang="en-ID" dirty="0" smtClean="0">
                <a:solidFill>
                  <a:srgbClr val="0070C0"/>
                </a:solidFill>
              </a:rPr>
              <a:t>:	</a:t>
            </a:r>
            <a:r>
              <a:rPr lang="en-ID" dirty="0">
                <a:solidFill>
                  <a:srgbClr val="0070C0"/>
                </a:solidFill>
              </a:rPr>
              <a:t> </a:t>
            </a:r>
            <a:endParaRPr lang="en-ID" dirty="0" smtClean="0">
              <a:solidFill>
                <a:srgbClr val="0070C0"/>
              </a:solidFill>
            </a:endParaRPr>
          </a:p>
          <a:p>
            <a:pPr algn="just"/>
            <a:endParaRPr lang="en-ID" dirty="0">
              <a:solidFill>
                <a:srgbClr val="0070C0"/>
              </a:solidFill>
            </a:endParaRPr>
          </a:p>
          <a:p>
            <a:pPr algn="just"/>
            <a:endParaRPr lang="en-ID" dirty="0" smtClean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28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50" y="3005454"/>
            <a:ext cx="5213350" cy="334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17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7.7 Sharing File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dari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Penyimpanan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Host’s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Dengan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VM Guest (GUI) 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6111" y="1955148"/>
            <a:ext cx="103647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dirty="0">
                <a:solidFill>
                  <a:srgbClr val="0070C0"/>
                </a:solidFill>
              </a:rPr>
              <a:t>Setting </a:t>
            </a:r>
            <a:r>
              <a:rPr lang="en-ID" dirty="0" err="1">
                <a:solidFill>
                  <a:srgbClr val="0070C0"/>
                </a:solidFill>
              </a:rPr>
              <a:t>pada</a:t>
            </a:r>
            <a:r>
              <a:rPr lang="en-ID" dirty="0">
                <a:solidFill>
                  <a:srgbClr val="0070C0"/>
                </a:solidFill>
              </a:rPr>
              <a:t> server </a:t>
            </a:r>
            <a:r>
              <a:rPr lang="en-ID" b="1" dirty="0" err="1" smtClean="0">
                <a:solidFill>
                  <a:srgbClr val="0070C0"/>
                </a:solidFill>
              </a:rPr>
              <a:t>Proxmox</a:t>
            </a:r>
            <a:r>
              <a:rPr lang="en-ID" dirty="0" smtClean="0">
                <a:solidFill>
                  <a:srgbClr val="0070C0"/>
                </a:solidFill>
              </a:rPr>
              <a:t>:</a:t>
            </a:r>
            <a:endParaRPr lang="en-ID" dirty="0">
              <a:solidFill>
                <a:srgbClr val="0070C0"/>
              </a:solidFill>
            </a:endParaRPr>
          </a:p>
          <a:p>
            <a:pPr algn="just"/>
            <a:endParaRPr lang="en-ID" dirty="0">
              <a:solidFill>
                <a:srgbClr val="0070C0"/>
              </a:solidFill>
            </a:endParaRPr>
          </a:p>
          <a:p>
            <a:pPr algn="just"/>
            <a:r>
              <a:rPr lang="en-ID" dirty="0">
                <a:solidFill>
                  <a:srgbClr val="0070C0"/>
                </a:solidFill>
              </a:rPr>
              <a:t>   </a:t>
            </a:r>
            <a:r>
              <a:rPr lang="en-ID" dirty="0" smtClean="0">
                <a:solidFill>
                  <a:srgbClr val="0070C0"/>
                </a:solidFill>
              </a:rPr>
              <a:t>1. </a:t>
            </a:r>
            <a:r>
              <a:rPr lang="en-ID" dirty="0" err="1" smtClean="0">
                <a:solidFill>
                  <a:srgbClr val="0070C0"/>
                </a:solidFill>
              </a:rPr>
              <a:t>Tambahkan</a:t>
            </a:r>
            <a:r>
              <a:rPr lang="en-ID" dirty="0" smtClean="0">
                <a:solidFill>
                  <a:srgbClr val="0070C0"/>
                </a:solidFill>
              </a:rPr>
              <a:t> NFS Storage:				2. </a:t>
            </a:r>
            <a:r>
              <a:rPr lang="en-ID" dirty="0" err="1" smtClean="0">
                <a:solidFill>
                  <a:srgbClr val="0070C0"/>
                </a:solidFill>
              </a:rPr>
              <a:t>Melihat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Hasilnya</a:t>
            </a:r>
            <a:r>
              <a:rPr lang="en-ID" dirty="0" smtClean="0">
                <a:solidFill>
                  <a:srgbClr val="0070C0"/>
                </a:solidFill>
              </a:rPr>
              <a:t> :</a:t>
            </a:r>
            <a:endParaRPr lang="en-ID" dirty="0">
              <a:solidFill>
                <a:srgbClr val="0070C0"/>
              </a:solidFill>
            </a:endParaRPr>
          </a:p>
          <a:p>
            <a:pPr algn="just"/>
            <a:endParaRPr lang="en-ID" dirty="0" smtClean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29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97" r="-2141"/>
          <a:stretch/>
        </p:blipFill>
        <p:spPr>
          <a:xfrm>
            <a:off x="954087" y="2997200"/>
            <a:ext cx="4227513" cy="33644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2"/>
          <a:stretch/>
        </p:blipFill>
        <p:spPr>
          <a:xfrm>
            <a:off x="6723515" y="2997200"/>
            <a:ext cx="3629025" cy="309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29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7.7 Sharing File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dari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Penyimpanan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Host’s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Dengan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VM Guest (GUI) 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6111" y="1955148"/>
            <a:ext cx="1036478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b="1" dirty="0" err="1" smtClean="0">
                <a:solidFill>
                  <a:srgbClr val="0070C0"/>
                </a:solidFill>
              </a:rPr>
              <a:t>Membuat</a:t>
            </a:r>
            <a:r>
              <a:rPr lang="en-ID" b="1" dirty="0" smtClean="0">
                <a:solidFill>
                  <a:srgbClr val="0070C0"/>
                </a:solidFill>
              </a:rPr>
              <a:t> VM </a:t>
            </a:r>
            <a:r>
              <a:rPr lang="en-ID" b="1" dirty="0" err="1" smtClean="0">
                <a:solidFill>
                  <a:srgbClr val="0070C0"/>
                </a:solidFill>
              </a:rPr>
              <a:t>Pada</a:t>
            </a:r>
            <a:r>
              <a:rPr lang="en-ID" b="1" dirty="0" smtClean="0">
                <a:solidFill>
                  <a:srgbClr val="0070C0"/>
                </a:solidFill>
              </a:rPr>
              <a:t> NFS </a:t>
            </a:r>
            <a:r>
              <a:rPr lang="en-ID" b="1" dirty="0" err="1" smtClean="0">
                <a:solidFill>
                  <a:srgbClr val="0070C0"/>
                </a:solidFill>
              </a:rPr>
              <a:t>Proxmox</a:t>
            </a:r>
            <a:endParaRPr lang="en-ID" b="1" dirty="0">
              <a:solidFill>
                <a:srgbClr val="0070C0"/>
              </a:solidFill>
            </a:endParaRPr>
          </a:p>
          <a:p>
            <a:pPr algn="just"/>
            <a:endParaRPr lang="en-ID" dirty="0">
              <a:solidFill>
                <a:srgbClr val="0070C0"/>
              </a:solidFill>
            </a:endParaRPr>
          </a:p>
          <a:p>
            <a:pPr algn="just"/>
            <a:r>
              <a:rPr lang="en-ID" dirty="0" err="1" smtClean="0">
                <a:solidFill>
                  <a:srgbClr val="0070C0"/>
                </a:solidFill>
              </a:rPr>
              <a:t>Setelah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kita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berhasil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menambahkan</a:t>
            </a:r>
            <a:r>
              <a:rPr lang="en-ID" dirty="0">
                <a:solidFill>
                  <a:srgbClr val="0070C0"/>
                </a:solidFill>
              </a:rPr>
              <a:t> NFS shared storage, </a:t>
            </a:r>
            <a:r>
              <a:rPr lang="en-ID" dirty="0" err="1">
                <a:solidFill>
                  <a:srgbClr val="0070C0"/>
                </a:solidFill>
              </a:rPr>
              <a:t>maka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kita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akan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melanjutkan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dengan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membuat</a:t>
            </a:r>
            <a:r>
              <a:rPr lang="en-ID" dirty="0">
                <a:solidFill>
                  <a:srgbClr val="0070C0"/>
                </a:solidFill>
              </a:rPr>
              <a:t> VM di </a:t>
            </a:r>
            <a:r>
              <a:rPr lang="en-ID" dirty="0" err="1">
                <a:solidFill>
                  <a:srgbClr val="0070C0"/>
                </a:solidFill>
              </a:rPr>
              <a:t>mana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storagenya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menggunakan</a:t>
            </a:r>
            <a:r>
              <a:rPr lang="en-ID" dirty="0">
                <a:solidFill>
                  <a:srgbClr val="0070C0"/>
                </a:solidFill>
              </a:rPr>
              <a:t> NFS storage </a:t>
            </a:r>
            <a:r>
              <a:rPr lang="en-ID" dirty="0" err="1">
                <a:solidFill>
                  <a:srgbClr val="0070C0"/>
                </a:solidFill>
              </a:rPr>
              <a:t>tersebut</a:t>
            </a:r>
            <a:r>
              <a:rPr lang="en-ID" dirty="0">
                <a:solidFill>
                  <a:srgbClr val="0070C0"/>
                </a:solidFill>
              </a:rPr>
              <a:t>.</a:t>
            </a:r>
          </a:p>
          <a:p>
            <a:pPr algn="just"/>
            <a:endParaRPr lang="en-ID" dirty="0" smtClean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32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7.7 Sharing File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dari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Penyimpanan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Host’s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Dengan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VM Guest (GUI) 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6111" y="1955148"/>
            <a:ext cx="1036478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b="1" dirty="0" err="1" smtClean="0">
                <a:solidFill>
                  <a:srgbClr val="0070C0"/>
                </a:solidFill>
              </a:rPr>
              <a:t>Membuat</a:t>
            </a:r>
            <a:r>
              <a:rPr lang="en-ID" b="1" dirty="0" smtClean="0">
                <a:solidFill>
                  <a:srgbClr val="0070C0"/>
                </a:solidFill>
              </a:rPr>
              <a:t> VM </a:t>
            </a:r>
            <a:r>
              <a:rPr lang="en-ID" b="1" dirty="0" err="1" smtClean="0">
                <a:solidFill>
                  <a:srgbClr val="0070C0"/>
                </a:solidFill>
              </a:rPr>
              <a:t>Pada</a:t>
            </a:r>
            <a:r>
              <a:rPr lang="en-ID" b="1" dirty="0" smtClean="0">
                <a:solidFill>
                  <a:srgbClr val="0070C0"/>
                </a:solidFill>
              </a:rPr>
              <a:t> NFS </a:t>
            </a:r>
            <a:r>
              <a:rPr lang="en-ID" b="1" dirty="0" err="1" smtClean="0">
                <a:solidFill>
                  <a:srgbClr val="0070C0"/>
                </a:solidFill>
              </a:rPr>
              <a:t>Proxmox</a:t>
            </a:r>
            <a:endParaRPr lang="en-ID" b="1" dirty="0">
              <a:solidFill>
                <a:srgbClr val="0070C0"/>
              </a:solidFill>
            </a:endParaRPr>
          </a:p>
          <a:p>
            <a:pPr algn="just"/>
            <a:endParaRPr lang="en-ID" dirty="0">
              <a:solidFill>
                <a:srgbClr val="0070C0"/>
              </a:solidFill>
            </a:endParaRPr>
          </a:p>
          <a:p>
            <a:pPr algn="just"/>
            <a:r>
              <a:rPr lang="en-ID" dirty="0" smtClean="0">
                <a:solidFill>
                  <a:srgbClr val="0070C0"/>
                </a:solidFill>
              </a:rPr>
              <a:t>1. </a:t>
            </a:r>
            <a:r>
              <a:rPr lang="en-ID" dirty="0" err="1" smtClean="0">
                <a:solidFill>
                  <a:srgbClr val="0070C0"/>
                </a:solidFill>
              </a:rPr>
              <a:t>Dengan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membuat</a:t>
            </a:r>
            <a:r>
              <a:rPr lang="en-ID" dirty="0">
                <a:solidFill>
                  <a:srgbClr val="0070C0"/>
                </a:solidFill>
              </a:rPr>
              <a:t> VM </a:t>
            </a:r>
            <a:r>
              <a:rPr lang="en-ID" dirty="0" err="1">
                <a:solidFill>
                  <a:srgbClr val="0070C0"/>
                </a:solidFill>
              </a:rPr>
              <a:t>seperti</a:t>
            </a:r>
            <a:r>
              <a:rPr lang="en-ID" dirty="0">
                <a:solidFill>
                  <a:srgbClr val="0070C0"/>
                </a:solidFill>
              </a:rPr>
              <a:t> yang </a:t>
            </a:r>
            <a:r>
              <a:rPr lang="en-ID" dirty="0" err="1">
                <a:solidFill>
                  <a:srgbClr val="0070C0"/>
                </a:solidFill>
              </a:rPr>
              <a:t>telah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kita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pelajari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sebelumnya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kita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akan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membuat</a:t>
            </a:r>
            <a:r>
              <a:rPr lang="en-ID" dirty="0">
                <a:solidFill>
                  <a:srgbClr val="0070C0"/>
                </a:solidFill>
              </a:rPr>
              <a:t> VM </a:t>
            </a:r>
            <a:r>
              <a:rPr lang="en-ID" dirty="0" err="1">
                <a:solidFill>
                  <a:srgbClr val="0070C0"/>
                </a:solidFill>
              </a:rPr>
              <a:t>dengan</a:t>
            </a:r>
            <a:r>
              <a:rPr lang="en-ID" dirty="0">
                <a:solidFill>
                  <a:srgbClr val="0070C0"/>
                </a:solidFill>
              </a:rPr>
              <a:t> storage </a:t>
            </a:r>
            <a:r>
              <a:rPr lang="en-ID" dirty="0" err="1">
                <a:solidFill>
                  <a:srgbClr val="0070C0"/>
                </a:solidFill>
              </a:rPr>
              <a:t>menggunakan</a:t>
            </a:r>
            <a:r>
              <a:rPr lang="en-ID" dirty="0">
                <a:solidFill>
                  <a:srgbClr val="0070C0"/>
                </a:solidFill>
              </a:rPr>
              <a:t> NFS </a:t>
            </a:r>
            <a:r>
              <a:rPr lang="en-ID" dirty="0" err="1">
                <a:solidFill>
                  <a:srgbClr val="0070C0"/>
                </a:solidFill>
              </a:rPr>
              <a:t>seperti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gambar</a:t>
            </a:r>
            <a:r>
              <a:rPr lang="en-ID" dirty="0">
                <a:solidFill>
                  <a:srgbClr val="0070C0"/>
                </a:solidFill>
              </a:rPr>
              <a:t> di </a:t>
            </a:r>
            <a:r>
              <a:rPr lang="en-ID" dirty="0" err="1">
                <a:solidFill>
                  <a:srgbClr val="0070C0"/>
                </a:solidFill>
              </a:rPr>
              <a:t>bawah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ini</a:t>
            </a:r>
            <a:endParaRPr lang="en-ID" dirty="0">
              <a:solidFill>
                <a:srgbClr val="0070C0"/>
              </a:solidFill>
            </a:endParaRPr>
          </a:p>
          <a:p>
            <a:pPr algn="just"/>
            <a:endParaRPr lang="en-ID" dirty="0" smtClean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31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" t="15470" r="179" b="16155"/>
          <a:stretch/>
        </p:blipFill>
        <p:spPr>
          <a:xfrm>
            <a:off x="2283618" y="3302000"/>
            <a:ext cx="7089774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04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7.7 Sharing File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dari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Penyimpanan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Host’s </a:t>
            </a:r>
            <a:r>
              <a:rPr lang="en-ID" b="1" dirty="0" err="1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Dengan</a:t>
            </a:r>
            <a:r>
              <a:rPr lang="en-ID" b="1" dirty="0" smtClean="0">
                <a:solidFill>
                  <a:schemeClr val="bg1">
                    <a:lumMod val="65000"/>
                    <a:lumOff val="35000"/>
                  </a:schemeClr>
                </a:solidFill>
              </a:rPr>
              <a:t> VM Guest (GUI) </a:t>
            </a:r>
            <a:endParaRPr lang="en-US" b="1" dirty="0"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6111" y="1955148"/>
            <a:ext cx="103647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b="1" dirty="0" err="1" smtClean="0">
                <a:solidFill>
                  <a:srgbClr val="0070C0"/>
                </a:solidFill>
              </a:rPr>
              <a:t>Membuat</a:t>
            </a:r>
            <a:r>
              <a:rPr lang="en-ID" b="1" dirty="0" smtClean="0">
                <a:solidFill>
                  <a:srgbClr val="0070C0"/>
                </a:solidFill>
              </a:rPr>
              <a:t> VM </a:t>
            </a:r>
            <a:r>
              <a:rPr lang="en-ID" b="1" dirty="0" err="1" smtClean="0">
                <a:solidFill>
                  <a:srgbClr val="0070C0"/>
                </a:solidFill>
              </a:rPr>
              <a:t>Pada</a:t>
            </a:r>
            <a:r>
              <a:rPr lang="en-ID" b="1" dirty="0" smtClean="0">
                <a:solidFill>
                  <a:srgbClr val="0070C0"/>
                </a:solidFill>
              </a:rPr>
              <a:t> NFS </a:t>
            </a:r>
            <a:r>
              <a:rPr lang="en-ID" b="1" dirty="0" err="1" smtClean="0">
                <a:solidFill>
                  <a:srgbClr val="0070C0"/>
                </a:solidFill>
              </a:rPr>
              <a:t>Proxmox</a:t>
            </a:r>
            <a:endParaRPr lang="en-ID" b="1" dirty="0">
              <a:solidFill>
                <a:srgbClr val="0070C0"/>
              </a:solidFill>
            </a:endParaRPr>
          </a:p>
          <a:p>
            <a:pPr algn="just"/>
            <a:endParaRPr lang="en-ID" dirty="0">
              <a:solidFill>
                <a:srgbClr val="0070C0"/>
              </a:solidFill>
            </a:endParaRPr>
          </a:p>
          <a:p>
            <a:pPr algn="just"/>
            <a:r>
              <a:rPr lang="en-ID" dirty="0" smtClean="0">
                <a:solidFill>
                  <a:srgbClr val="0070C0"/>
                </a:solidFill>
              </a:rPr>
              <a:t>2</a:t>
            </a:r>
            <a:r>
              <a:rPr lang="en-ID" dirty="0">
                <a:solidFill>
                  <a:srgbClr val="0070C0"/>
                </a:solidFill>
              </a:rPr>
              <a:t>. Storage VM </a:t>
            </a:r>
            <a:r>
              <a:rPr lang="en-ID" dirty="0" err="1">
                <a:solidFill>
                  <a:srgbClr val="0070C0"/>
                </a:solidFill>
              </a:rPr>
              <a:t>ini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akan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disimpan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pada</a:t>
            </a:r>
            <a:r>
              <a:rPr lang="en-ID" dirty="0">
                <a:solidFill>
                  <a:srgbClr val="0070C0"/>
                </a:solidFill>
              </a:rPr>
              <a:t> NAS </a:t>
            </a:r>
            <a:r>
              <a:rPr lang="en-ID" dirty="0" err="1">
                <a:solidFill>
                  <a:srgbClr val="0070C0"/>
                </a:solidFill>
              </a:rPr>
              <a:t>seperti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pada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gambar</a:t>
            </a:r>
            <a:r>
              <a:rPr lang="en-ID" dirty="0">
                <a:solidFill>
                  <a:srgbClr val="0070C0"/>
                </a:solidFill>
              </a:rPr>
              <a:t> di </a:t>
            </a:r>
            <a:r>
              <a:rPr lang="en-ID" dirty="0" err="1">
                <a:solidFill>
                  <a:srgbClr val="0070C0"/>
                </a:solidFill>
              </a:rPr>
              <a:t>bawah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ini</a:t>
            </a:r>
            <a:r>
              <a:rPr lang="en-ID" dirty="0">
                <a:solidFill>
                  <a:srgbClr val="0070C0"/>
                </a:solidFill>
              </a:rPr>
              <a:t>:</a:t>
            </a:r>
          </a:p>
          <a:p>
            <a:pPr algn="just"/>
            <a:endParaRPr lang="en-ID" dirty="0" smtClean="0">
              <a:solidFill>
                <a:srgbClr val="0070C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00680-39E0-45A5-ABC8-679D93F54822}" type="slidenum">
              <a:rPr lang="en-US" smtClean="0"/>
              <a:t>32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400" y="2939578"/>
            <a:ext cx="5594350" cy="138260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25950" y="4706447"/>
            <a:ext cx="10364789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dirty="0" smtClean="0">
                <a:solidFill>
                  <a:srgbClr val="0070C0"/>
                </a:solidFill>
              </a:rPr>
              <a:t>3</a:t>
            </a:r>
            <a:r>
              <a:rPr lang="en-ID" dirty="0">
                <a:solidFill>
                  <a:srgbClr val="0070C0"/>
                </a:solidFill>
              </a:rPr>
              <a:t>. </a:t>
            </a:r>
            <a:r>
              <a:rPr lang="en-ID" dirty="0" err="1">
                <a:solidFill>
                  <a:srgbClr val="0070C0"/>
                </a:solidFill>
              </a:rPr>
              <a:t>Berkaitan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dengan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konfigurasi</a:t>
            </a:r>
            <a:r>
              <a:rPr lang="en-ID" dirty="0">
                <a:solidFill>
                  <a:srgbClr val="0070C0"/>
                </a:solidFill>
              </a:rPr>
              <a:t> VM </a:t>
            </a:r>
            <a:r>
              <a:rPr lang="en-ID" dirty="0" err="1">
                <a:solidFill>
                  <a:srgbClr val="0070C0"/>
                </a:solidFill>
              </a:rPr>
              <a:t>pada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Proxmox</a:t>
            </a:r>
            <a:r>
              <a:rPr lang="en-ID" dirty="0">
                <a:solidFill>
                  <a:srgbClr val="0070C0"/>
                </a:solidFill>
              </a:rPr>
              <a:t> VE, </a:t>
            </a:r>
            <a:r>
              <a:rPr lang="en-ID" dirty="0" err="1" smtClean="0">
                <a:solidFill>
                  <a:srgbClr val="0070C0"/>
                </a:solidFill>
              </a:rPr>
              <a:t>dapat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dicek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pada</a:t>
            </a:r>
            <a:r>
              <a:rPr lang="en-ID" dirty="0" smtClean="0">
                <a:solidFill>
                  <a:srgbClr val="0070C0"/>
                </a:solidFill>
              </a:rPr>
              <a:t> file di </a:t>
            </a:r>
            <a:r>
              <a:rPr lang="en-ID" dirty="0" err="1" smtClean="0">
                <a:solidFill>
                  <a:srgbClr val="0070C0"/>
                </a:solidFill>
              </a:rPr>
              <a:t>direktori</a:t>
            </a:r>
            <a:r>
              <a:rPr lang="en-ID" dirty="0" smtClean="0">
                <a:solidFill>
                  <a:srgbClr val="0070C0"/>
                </a:solidFill>
              </a:rPr>
              <a:t>:  </a:t>
            </a:r>
            <a:r>
              <a:rPr lang="en-ID" sz="1600" i="1" dirty="0" smtClean="0">
                <a:solidFill>
                  <a:srgbClr val="0070C0"/>
                </a:solidFill>
              </a:rPr>
              <a:t>/</a:t>
            </a:r>
            <a:r>
              <a:rPr lang="en-ID" sz="1600" i="1" dirty="0" err="1" smtClean="0">
                <a:solidFill>
                  <a:srgbClr val="0070C0"/>
                </a:solidFill>
              </a:rPr>
              <a:t>etc</a:t>
            </a:r>
            <a:r>
              <a:rPr lang="en-ID" sz="1600" i="1" dirty="0" smtClean="0">
                <a:solidFill>
                  <a:srgbClr val="0070C0"/>
                </a:solidFill>
              </a:rPr>
              <a:t>/</a:t>
            </a:r>
            <a:r>
              <a:rPr lang="en-ID" sz="1600" i="1" dirty="0" err="1" smtClean="0">
                <a:solidFill>
                  <a:srgbClr val="0070C0"/>
                </a:solidFill>
              </a:rPr>
              <a:t>pve</a:t>
            </a:r>
            <a:r>
              <a:rPr lang="en-ID" sz="1600" i="1" dirty="0" smtClean="0">
                <a:solidFill>
                  <a:srgbClr val="0070C0"/>
                </a:solidFill>
              </a:rPr>
              <a:t>/nodes/</a:t>
            </a:r>
            <a:r>
              <a:rPr lang="en-ID" sz="1600" i="1" dirty="0" err="1" smtClean="0">
                <a:solidFill>
                  <a:srgbClr val="0070C0"/>
                </a:solidFill>
              </a:rPr>
              <a:t>cormicpve</a:t>
            </a:r>
            <a:r>
              <a:rPr lang="en-ID" sz="1600" i="1" dirty="0" smtClean="0">
                <a:solidFill>
                  <a:srgbClr val="0070C0"/>
                </a:solidFill>
              </a:rPr>
              <a:t>/</a:t>
            </a:r>
            <a:r>
              <a:rPr lang="en-ID" sz="1600" i="1" dirty="0" err="1" smtClean="0">
                <a:solidFill>
                  <a:srgbClr val="0070C0"/>
                </a:solidFill>
              </a:rPr>
              <a:t>qemu</a:t>
            </a:r>
            <a:r>
              <a:rPr lang="en-ID" sz="1600" i="1" dirty="0" smtClean="0">
                <a:solidFill>
                  <a:srgbClr val="0070C0"/>
                </a:solidFill>
              </a:rPr>
              <a:t>-server/&lt;</a:t>
            </a:r>
            <a:r>
              <a:rPr lang="en-ID" sz="1600" i="1" dirty="0" err="1" smtClean="0">
                <a:solidFill>
                  <a:srgbClr val="0070C0"/>
                </a:solidFill>
              </a:rPr>
              <a:t>nomer</a:t>
            </a:r>
            <a:r>
              <a:rPr lang="en-ID" sz="1600" i="1" dirty="0" smtClean="0">
                <a:solidFill>
                  <a:srgbClr val="0070C0"/>
                </a:solidFill>
              </a:rPr>
              <a:t> file </a:t>
            </a:r>
            <a:r>
              <a:rPr lang="en-ID" sz="1600" i="1" dirty="0" err="1" smtClean="0">
                <a:solidFill>
                  <a:srgbClr val="0070C0"/>
                </a:solidFill>
              </a:rPr>
              <a:t>vm</a:t>
            </a:r>
            <a:r>
              <a:rPr lang="en-ID" sz="1600" i="1" dirty="0" smtClean="0">
                <a:solidFill>
                  <a:srgbClr val="0070C0"/>
                </a:solidFill>
              </a:rPr>
              <a:t>&gt;.</a:t>
            </a:r>
            <a:r>
              <a:rPr lang="en-ID" sz="1600" i="1" dirty="0" err="1" smtClean="0">
                <a:solidFill>
                  <a:srgbClr val="0070C0"/>
                </a:solidFill>
              </a:rPr>
              <a:t>conf</a:t>
            </a:r>
            <a:endParaRPr lang="en-ID" i="1" dirty="0" smtClean="0"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25949" y="5413877"/>
            <a:ext cx="103647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dirty="0" smtClean="0">
                <a:solidFill>
                  <a:srgbClr val="0070C0"/>
                </a:solidFill>
              </a:rPr>
              <a:t>4</a:t>
            </a:r>
            <a:r>
              <a:rPr lang="en-ID" dirty="0">
                <a:solidFill>
                  <a:srgbClr val="0070C0"/>
                </a:solidFill>
              </a:rPr>
              <a:t>. </a:t>
            </a:r>
            <a:r>
              <a:rPr lang="en-ID" dirty="0" err="1">
                <a:solidFill>
                  <a:srgbClr val="0070C0"/>
                </a:solidFill>
              </a:rPr>
              <a:t>Berkaitan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dengan</a:t>
            </a:r>
            <a:r>
              <a:rPr lang="en-ID" dirty="0">
                <a:solidFill>
                  <a:srgbClr val="0070C0"/>
                </a:solidFill>
              </a:rPr>
              <a:t> mapping NFS shared </a:t>
            </a:r>
            <a:r>
              <a:rPr lang="en-ID" dirty="0" err="1">
                <a:solidFill>
                  <a:srgbClr val="0070C0"/>
                </a:solidFill>
              </a:rPr>
              <a:t>pada</a:t>
            </a:r>
            <a:r>
              <a:rPr lang="en-ID" dirty="0">
                <a:solidFill>
                  <a:srgbClr val="0070C0"/>
                </a:solidFill>
              </a:rPr>
              <a:t> </a:t>
            </a:r>
            <a:r>
              <a:rPr lang="en-ID" dirty="0" err="1">
                <a:solidFill>
                  <a:srgbClr val="0070C0"/>
                </a:solidFill>
              </a:rPr>
              <a:t>Proxmox</a:t>
            </a:r>
            <a:r>
              <a:rPr lang="en-ID" dirty="0">
                <a:solidFill>
                  <a:srgbClr val="0070C0"/>
                </a:solidFill>
              </a:rPr>
              <a:t>, </a:t>
            </a:r>
            <a:r>
              <a:rPr lang="en-ID" dirty="0" err="1" smtClean="0">
                <a:solidFill>
                  <a:srgbClr val="0070C0"/>
                </a:solidFill>
              </a:rPr>
              <a:t>dapat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dicek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pada</a:t>
            </a:r>
            <a:r>
              <a:rPr lang="en-ID" dirty="0" smtClean="0">
                <a:solidFill>
                  <a:srgbClr val="0070C0"/>
                </a:solidFill>
              </a:rPr>
              <a:t> file di </a:t>
            </a:r>
            <a:r>
              <a:rPr lang="en-ID" dirty="0" err="1" smtClean="0">
                <a:solidFill>
                  <a:srgbClr val="0070C0"/>
                </a:solidFill>
              </a:rPr>
              <a:t>direktori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dengan</a:t>
            </a:r>
            <a:r>
              <a:rPr lang="en-ID" dirty="0" smtClean="0">
                <a:solidFill>
                  <a:srgbClr val="0070C0"/>
                </a:solidFill>
              </a:rPr>
              <a:t> </a:t>
            </a:r>
            <a:r>
              <a:rPr lang="en-ID" dirty="0" err="1" smtClean="0">
                <a:solidFill>
                  <a:srgbClr val="0070C0"/>
                </a:solidFill>
              </a:rPr>
              <a:t>perintah</a:t>
            </a:r>
            <a:endParaRPr lang="en-ID" dirty="0" smtClean="0">
              <a:solidFill>
                <a:srgbClr val="0070C0"/>
              </a:solidFill>
            </a:endParaRPr>
          </a:p>
          <a:p>
            <a:pPr algn="just"/>
            <a:r>
              <a:rPr lang="en-ID" sz="1600" i="1" dirty="0" smtClean="0">
                <a:solidFill>
                  <a:srgbClr val="0070C0"/>
                </a:solidFill>
              </a:rPr>
              <a:t> </a:t>
            </a:r>
            <a:r>
              <a:rPr lang="en-ID" sz="1600" i="1" dirty="0" err="1" smtClean="0">
                <a:solidFill>
                  <a:srgbClr val="0070C0"/>
                </a:solidFill>
              </a:rPr>
              <a:t>ls</a:t>
            </a:r>
            <a:r>
              <a:rPr lang="en-ID" sz="1600" i="1" dirty="0" smtClean="0">
                <a:solidFill>
                  <a:srgbClr val="0070C0"/>
                </a:solidFill>
              </a:rPr>
              <a:t> –al /</a:t>
            </a:r>
            <a:r>
              <a:rPr lang="en-ID" sz="1600" i="1" dirty="0" err="1" smtClean="0">
                <a:solidFill>
                  <a:srgbClr val="0070C0"/>
                </a:solidFill>
              </a:rPr>
              <a:t>mnt</a:t>
            </a:r>
            <a:r>
              <a:rPr lang="en-ID" sz="1600" i="1" dirty="0" smtClean="0">
                <a:solidFill>
                  <a:srgbClr val="0070C0"/>
                </a:solidFill>
              </a:rPr>
              <a:t>/</a:t>
            </a:r>
            <a:r>
              <a:rPr lang="en-ID" sz="1600" i="1" dirty="0" err="1" smtClean="0">
                <a:solidFill>
                  <a:srgbClr val="0070C0"/>
                </a:solidFill>
              </a:rPr>
              <a:t>pve</a:t>
            </a:r>
            <a:r>
              <a:rPr lang="en-ID" sz="1600" i="1" dirty="0" smtClean="0">
                <a:solidFill>
                  <a:srgbClr val="0070C0"/>
                </a:solidFill>
              </a:rPr>
              <a:t>/nfs-nas-1/images/&lt;</a:t>
            </a:r>
            <a:r>
              <a:rPr lang="en-ID" sz="1600" i="1" dirty="0" err="1" smtClean="0">
                <a:solidFill>
                  <a:srgbClr val="0070C0"/>
                </a:solidFill>
              </a:rPr>
              <a:t>nomer</a:t>
            </a:r>
            <a:r>
              <a:rPr lang="en-ID" sz="1600" i="1" dirty="0" smtClean="0">
                <a:solidFill>
                  <a:srgbClr val="0070C0"/>
                </a:solidFill>
              </a:rPr>
              <a:t> file </a:t>
            </a:r>
            <a:r>
              <a:rPr lang="en-ID" sz="1600" i="1" dirty="0" err="1" smtClean="0">
                <a:solidFill>
                  <a:srgbClr val="0070C0"/>
                </a:solidFill>
              </a:rPr>
              <a:t>vm</a:t>
            </a:r>
            <a:r>
              <a:rPr lang="en-ID" sz="1600" i="1" dirty="0" smtClean="0">
                <a:solidFill>
                  <a:srgbClr val="0070C0"/>
                </a:solidFill>
              </a:rPr>
              <a:t>&gt;</a:t>
            </a:r>
            <a:endParaRPr lang="en-ID" sz="1600" i="1" dirty="0">
              <a:solidFill>
                <a:srgbClr val="0070C0"/>
              </a:solidFill>
            </a:endParaRPr>
          </a:p>
          <a:p>
            <a:pPr algn="just"/>
            <a:endParaRPr lang="en-ID" dirty="0" smtClean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61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332</TotalTime>
  <Words>1858</Words>
  <Application>Microsoft Macintosh PowerPoint</Application>
  <PresentationFormat>Widescreen</PresentationFormat>
  <Paragraphs>266</Paragraphs>
  <Slides>32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Century Gothic</vt:lpstr>
      <vt:lpstr>Wingdings 3</vt:lpstr>
      <vt:lpstr>Ion</vt:lpstr>
      <vt:lpstr>7. Proxmox Cluster File System (pmxcfs) </vt:lpstr>
      <vt:lpstr>7.1 Apa itu Proxmox System File Cluster ? (Part 1)</vt:lpstr>
      <vt:lpstr>7.1 Apa itu Proxmox System File Cluster ? (Part 2)</vt:lpstr>
      <vt:lpstr>7.2 POSIX Compatibilitas</vt:lpstr>
      <vt:lpstr>7.3 Hak Akses File</vt:lpstr>
      <vt:lpstr>7.4 Teknologi (Part 2)</vt:lpstr>
      <vt:lpstr>7.4 Teknologi (Part 2)</vt:lpstr>
      <vt:lpstr>7.5 File System Layout (Part 1)</vt:lpstr>
      <vt:lpstr>7.5 File System Layout (Part 2)</vt:lpstr>
      <vt:lpstr>7.5 File System Layout (Part 3)</vt:lpstr>
      <vt:lpstr>7.5 File System Layout (Part 3)</vt:lpstr>
      <vt:lpstr>7.5 File System Layout (Part 3)</vt:lpstr>
      <vt:lpstr>7.5 File System Layout (Part 3)</vt:lpstr>
      <vt:lpstr>7.5 File System Layout (Part 4)</vt:lpstr>
      <vt:lpstr>7.5 File System Layout (Part 5)</vt:lpstr>
      <vt:lpstr>7.5 File System Layout (Part 5)</vt:lpstr>
      <vt:lpstr>7.6 Recovery (Part 1)</vt:lpstr>
      <vt:lpstr>7.6 Recovery (Part 2)</vt:lpstr>
      <vt:lpstr>7.6 Recovery (Part 3)</vt:lpstr>
      <vt:lpstr>7.6 Recovery (Part 4)</vt:lpstr>
      <vt:lpstr>7.7 Sharing File dari Penyimpanan Host’s Dengan VM Guest </vt:lpstr>
      <vt:lpstr>7.7 Sharing File dari Penyimpanan Host’s Dengan VM Guest </vt:lpstr>
      <vt:lpstr>7.7 Sharing File dari Penyimpanan Host’s Dengan VM Guest </vt:lpstr>
      <vt:lpstr>7.7 Sharing File dari Penyimpanan Host’s Dengan VM Guest </vt:lpstr>
      <vt:lpstr>7.7 Sharing File dari Penyimpanan Host’s Dengan VM Guest </vt:lpstr>
      <vt:lpstr>7.7 Sharing File dari Penyimpanan Host’s Dengan VM Guest (GUI) </vt:lpstr>
      <vt:lpstr>7.7 Sharing File dari Penyimpanan Host’s Dengan VM Guest (GUI) </vt:lpstr>
      <vt:lpstr>7.7 Sharing File dari Penyimpanan Host’s Dengan VM Guest (GUI) </vt:lpstr>
      <vt:lpstr>7.7 Sharing File dari Penyimpanan Host’s Dengan VM Guest (GUI) </vt:lpstr>
      <vt:lpstr>7.7 Sharing File dari Penyimpanan Host’s Dengan VM Guest (GUI) </vt:lpstr>
      <vt:lpstr>7.7 Sharing File dari Penyimpanan Host’s Dengan VM Guest (GUI) </vt:lpstr>
      <vt:lpstr>7.7 Sharing File dari Penyimpanan Host’s Dengan VM Guest (GUI) 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Proxmox Cluster File System (pmxcfs)  </dc:title>
  <dc:creator>PENS</dc:creator>
  <cp:lastModifiedBy>Sritrusta Sukaridhoto</cp:lastModifiedBy>
  <cp:revision>77</cp:revision>
  <dcterms:created xsi:type="dcterms:W3CDTF">2017-10-21T01:46:43Z</dcterms:created>
  <dcterms:modified xsi:type="dcterms:W3CDTF">2017-10-27T07:08:30Z</dcterms:modified>
</cp:coreProperties>
</file>