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6"/>
  </p:notesMasterIdLst>
  <p:sldIdLst>
    <p:sldId id="256" r:id="rId2"/>
    <p:sldId id="270" r:id="rId3"/>
    <p:sldId id="257" r:id="rId4"/>
    <p:sldId id="258" r:id="rId5"/>
    <p:sldId id="259" r:id="rId6"/>
    <p:sldId id="274" r:id="rId7"/>
    <p:sldId id="260" r:id="rId8"/>
    <p:sldId id="261" r:id="rId9"/>
    <p:sldId id="272" r:id="rId10"/>
    <p:sldId id="273" r:id="rId11"/>
    <p:sldId id="262" r:id="rId12"/>
    <p:sldId id="263" r:id="rId13"/>
    <p:sldId id="264" r:id="rId14"/>
    <p:sldId id="2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DED1B17-1B56-4B86-A078-6CCB924F666C}">
          <p14:sldIdLst>
            <p14:sldId id="256"/>
            <p14:sldId id="270"/>
            <p14:sldId id="257"/>
            <p14:sldId id="258"/>
            <p14:sldId id="259"/>
            <p14:sldId id="274"/>
            <p14:sldId id="260"/>
            <p14:sldId id="261"/>
            <p14:sldId id="272"/>
            <p14:sldId id="273"/>
            <p14:sldId id="262"/>
            <p14:sldId id="263"/>
            <p14:sldId id="264"/>
            <p14:sldId id="271"/>
          </p14:sldIdLst>
        </p14:section>
        <p14:section name="Untitled Section" id="{9D3B294D-C8F3-4EF0-9623-3B2C37B39B5F}">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0317" autoAdjust="0"/>
  </p:normalViewPr>
  <p:slideViewPr>
    <p:cSldViewPr snapToGrid="0" snapToObjects="1">
      <p:cViewPr>
        <p:scale>
          <a:sx n="66" d="100"/>
          <a:sy n="66" d="100"/>
        </p:scale>
        <p:origin x="1800" y="6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2B1EF8-BA5E-B44B-A330-CFC0F6AE6EC4}" type="datetimeFigureOut">
              <a:rPr lang="en-US" smtClean="0"/>
              <a:t>10/27/17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5DDB64-CDEE-9047-9CF8-78A45E286616}" type="slidenum">
              <a:rPr lang="en-US" smtClean="0"/>
              <a:t>‹#›</a:t>
            </a:fld>
            <a:endParaRPr lang="en-US"/>
          </a:p>
        </p:txBody>
      </p:sp>
    </p:spTree>
    <p:extLst>
      <p:ext uri="{BB962C8B-B14F-4D97-AF65-F5344CB8AC3E}">
        <p14:creationId xmlns:p14="http://schemas.microsoft.com/office/powerpoint/2010/main" val="174941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5DDB64-CDEE-9047-9CF8-78A45E286616}" type="slidenum">
              <a:rPr lang="en-US" smtClean="0"/>
              <a:t>3</a:t>
            </a:fld>
            <a:endParaRPr lang="en-US"/>
          </a:p>
        </p:txBody>
      </p:sp>
    </p:spTree>
    <p:extLst>
      <p:ext uri="{BB962C8B-B14F-4D97-AF65-F5344CB8AC3E}">
        <p14:creationId xmlns:p14="http://schemas.microsoft.com/office/powerpoint/2010/main" val="1300405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5DDB64-CDEE-9047-9CF8-78A45E286616}" type="slidenum">
              <a:rPr lang="en-US" smtClean="0"/>
              <a:t>5</a:t>
            </a:fld>
            <a:endParaRPr lang="en-US"/>
          </a:p>
        </p:txBody>
      </p:sp>
    </p:spTree>
    <p:extLst>
      <p:ext uri="{BB962C8B-B14F-4D97-AF65-F5344CB8AC3E}">
        <p14:creationId xmlns:p14="http://schemas.microsoft.com/office/powerpoint/2010/main" val="1237932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2C679E1-2B14-794D-B31B-AD8361982A58}" type="datetime1">
              <a:rPr lang="en-ID" smtClean="0"/>
              <a:t>10/27/17</a:t>
            </a:fld>
            <a:endParaRPr lang="en-US"/>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DCBB355-CDD2-EE45-8B6A-A63640871997}" type="datetime1">
              <a:rPr lang="en-ID" smtClean="0"/>
              <a:t>10/27/17</a:t>
            </a:fld>
            <a:endParaRPr lang="en-US"/>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0B3683-339C-AF4D-8059-6B8B84D3D2E7}" type="datetime1">
              <a:rPr lang="en-ID" smtClean="0"/>
              <a:t>10/27/17</a:t>
            </a:fld>
            <a:endParaRPr lang="en-US"/>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9429985-A749-F449-AEA0-8902E55EE71D}" type="datetime1">
              <a:rPr lang="en-ID" smtClean="0"/>
              <a:t>10/27/17</a:t>
            </a:fld>
            <a:endParaRPr lang="en-US"/>
          </a:p>
        </p:txBody>
      </p:sp>
      <p:sp>
        <p:nvSpPr>
          <p:cNvPr id="6" name="Footer Placeholder 5"/>
          <p:cNvSpPr>
            <a:spLocks noGrp="1"/>
          </p:cNvSpPr>
          <p:nvPr>
            <p:ph type="ftr" sz="quarter" idx="11"/>
          </p:nvPr>
        </p:nvSpPr>
        <p:spPr/>
        <p:txBody>
          <a:bodyPr/>
          <a:lstStyle/>
          <a:p>
            <a:r>
              <a:rPr lang="en-US" smtClean="0"/>
              <a:t>Dhoto - Advanced Computer Network</a:t>
            </a:r>
            <a:endParaRPr lang="en-US"/>
          </a:p>
        </p:txBody>
      </p:sp>
      <p:sp>
        <p:nvSpPr>
          <p:cNvPr id="7" name="Slide Number Placeholder 6"/>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7394A91-14AA-E44D-80BC-07A480B506D2}" type="datetime1">
              <a:rPr lang="en-ID" smtClean="0"/>
              <a:t>10/27/17</a:t>
            </a:fld>
            <a:endParaRPr lang="en-US"/>
          </a:p>
        </p:txBody>
      </p:sp>
      <p:sp>
        <p:nvSpPr>
          <p:cNvPr id="8" name="Footer Placeholder 7"/>
          <p:cNvSpPr>
            <a:spLocks noGrp="1"/>
          </p:cNvSpPr>
          <p:nvPr>
            <p:ph type="ftr" sz="quarter" idx="11"/>
          </p:nvPr>
        </p:nvSpPr>
        <p:spPr/>
        <p:txBody>
          <a:bodyPr/>
          <a:lstStyle/>
          <a:p>
            <a:r>
              <a:rPr lang="en-US" smtClean="0"/>
              <a:t>Dhoto - Advanced Computer Network</a:t>
            </a:r>
            <a:endParaRPr lang="en-US"/>
          </a:p>
        </p:txBody>
      </p:sp>
      <p:sp>
        <p:nvSpPr>
          <p:cNvPr id="9" name="Slide Number Placeholder 8"/>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C24158F-AC1E-8B45-8DF0-26F8273858E6}" type="datetime1">
              <a:rPr lang="en-ID" smtClean="0"/>
              <a:t>10/27/17</a:t>
            </a:fld>
            <a:endParaRPr lang="en-US"/>
          </a:p>
        </p:txBody>
      </p:sp>
      <p:sp>
        <p:nvSpPr>
          <p:cNvPr id="5" name="Footer Placeholder 3"/>
          <p:cNvSpPr>
            <a:spLocks noGrp="1"/>
          </p:cNvSpPr>
          <p:nvPr>
            <p:ph type="ftr" sz="quarter" idx="11"/>
          </p:nvPr>
        </p:nvSpPr>
        <p:spPr/>
        <p:txBody>
          <a:bodyPr/>
          <a:lstStyle/>
          <a:p>
            <a:r>
              <a:rPr lang="en-US" smtClean="0"/>
              <a:t>Dhoto - Advanced Computer Network</a:t>
            </a:r>
            <a:endParaRPr lang="en-US"/>
          </a:p>
        </p:txBody>
      </p:sp>
      <p:sp>
        <p:nvSpPr>
          <p:cNvPr id="6" name="Slide Number Placeholder 4"/>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2BA66E8-E596-E542-8448-23DBA1B020F0}" type="datetime1">
              <a:rPr lang="en-ID" smtClean="0"/>
              <a:t>10/27/17</a:t>
            </a:fld>
            <a:endParaRPr lang="en-US"/>
          </a:p>
        </p:txBody>
      </p:sp>
      <p:sp>
        <p:nvSpPr>
          <p:cNvPr id="5" name="Footer Placeholder 2"/>
          <p:cNvSpPr>
            <a:spLocks noGrp="1"/>
          </p:cNvSpPr>
          <p:nvPr>
            <p:ph type="ftr" sz="quarter" idx="11"/>
          </p:nvPr>
        </p:nvSpPr>
        <p:spPr/>
        <p:txBody>
          <a:bodyPr/>
          <a:lstStyle/>
          <a:p>
            <a:r>
              <a:rPr lang="en-US" smtClean="0"/>
              <a:t>Dhoto - Advanced Computer Network</a:t>
            </a:r>
            <a:endParaRPr lang="en-US"/>
          </a:p>
        </p:txBody>
      </p:sp>
      <p:sp>
        <p:nvSpPr>
          <p:cNvPr id="6" name="Slide Number Placeholder 3"/>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EAA6520B-928D-0843-AD41-9C5F4FFC5077}" type="datetime1">
              <a:rPr lang="en-ID" smtClean="0"/>
              <a:t>10/27/17</a:t>
            </a:fld>
            <a:endParaRPr lang="en-US"/>
          </a:p>
        </p:txBody>
      </p:sp>
      <p:sp>
        <p:nvSpPr>
          <p:cNvPr id="5" name="Footer Placeholder 5"/>
          <p:cNvSpPr>
            <a:spLocks noGrp="1"/>
          </p:cNvSpPr>
          <p:nvPr>
            <p:ph type="ftr" sz="quarter" idx="11"/>
          </p:nvPr>
        </p:nvSpPr>
        <p:spPr/>
        <p:txBody>
          <a:bodyPr/>
          <a:lstStyle/>
          <a:p>
            <a:r>
              <a:rPr lang="en-US" smtClean="0"/>
              <a:t>Dhoto - Advanced Computer Network</a:t>
            </a:r>
            <a:endParaRPr lang="en-US"/>
          </a:p>
        </p:txBody>
      </p:sp>
      <p:sp>
        <p:nvSpPr>
          <p:cNvPr id="6" name="Slide Number Placeholder 6"/>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EC0CDF-1EC2-8D4A-B002-E9357A2D2913}" type="datetime1">
              <a:rPr lang="en-ID" smtClean="0"/>
              <a:t>10/27/17</a:t>
            </a:fld>
            <a:endParaRPr lang="en-US"/>
          </a:p>
        </p:txBody>
      </p:sp>
      <p:sp>
        <p:nvSpPr>
          <p:cNvPr id="6" name="Footer Placeholder 5"/>
          <p:cNvSpPr>
            <a:spLocks noGrp="1"/>
          </p:cNvSpPr>
          <p:nvPr>
            <p:ph type="ftr" sz="quarter" idx="11"/>
          </p:nvPr>
        </p:nvSpPr>
        <p:spPr/>
        <p:txBody>
          <a:bodyPr/>
          <a:lstStyle/>
          <a:p>
            <a:r>
              <a:rPr lang="en-US" smtClean="0"/>
              <a:t>Dhoto - Advanced Computer Network</a:t>
            </a:r>
            <a:endParaRPr lang="en-US"/>
          </a:p>
        </p:txBody>
      </p:sp>
      <p:sp>
        <p:nvSpPr>
          <p:cNvPr id="7" name="Slide Number Placeholder 6"/>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285647-5309-D846-B883-541018446B27}" type="datetime1">
              <a:rPr lang="en-ID" smtClean="0"/>
              <a:t>10/27/17</a:t>
            </a:fld>
            <a:endParaRPr lang="en-US"/>
          </a:p>
        </p:txBody>
      </p:sp>
      <p:sp>
        <p:nvSpPr>
          <p:cNvPr id="6" name="Footer Placeholder 5"/>
          <p:cNvSpPr>
            <a:spLocks noGrp="1"/>
          </p:cNvSpPr>
          <p:nvPr>
            <p:ph type="ftr" sz="quarter" idx="11"/>
          </p:nvPr>
        </p:nvSpPr>
        <p:spPr/>
        <p:txBody>
          <a:bodyPr/>
          <a:lstStyle/>
          <a:p>
            <a:r>
              <a:rPr lang="en-US" smtClean="0"/>
              <a:t>Dhoto - Advanced Computer Network</a:t>
            </a:r>
            <a:endParaRPr lang="en-US"/>
          </a:p>
        </p:txBody>
      </p:sp>
      <p:sp>
        <p:nvSpPr>
          <p:cNvPr id="7" name="Slide Number Placeholder 6"/>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EAE678-E254-D142-83C0-C163113F8563}" type="datetime1">
              <a:rPr lang="en-ID" smtClean="0"/>
              <a:t>10/27/17</a:t>
            </a:fld>
            <a:endParaRPr lang="en-US"/>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8B2AC-4077-9141-80BE-74145B5C9C82}" type="datetime1">
              <a:rPr lang="en-ID" smtClean="0"/>
              <a:t>10/27/17</a:t>
            </a:fld>
            <a:endParaRPr lang="en-US"/>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1D3B58-44C6-824F-9767-9465E3EB49DE}" type="datetime1">
              <a:rPr lang="en-ID" smtClean="0"/>
              <a:t>10/27/17</a:t>
            </a:fld>
            <a:endParaRPr lang="en-US"/>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977E09F-BF47-C744-8F22-1ABB95DD1649}" type="datetime1">
              <a:rPr lang="en-ID" smtClean="0"/>
              <a:t>10/27/17</a:t>
            </a:fld>
            <a:endParaRPr lang="en-US"/>
          </a:p>
        </p:txBody>
      </p:sp>
      <p:sp>
        <p:nvSpPr>
          <p:cNvPr id="4"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D3633B6-2933-FB46-A5F9-AF02A6D48D46}" type="datetime1">
              <a:rPr lang="en-ID" smtClean="0"/>
              <a:t>10/27/17</a:t>
            </a:fld>
            <a:endParaRPr lang="en-US"/>
          </a:p>
        </p:txBody>
      </p:sp>
      <p:sp>
        <p:nvSpPr>
          <p:cNvPr id="4"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D677DF-F010-034C-A27D-01333928CD2C}" type="datetime1">
              <a:rPr lang="en-ID" smtClean="0"/>
              <a:t>10/27/17</a:t>
            </a:fld>
            <a:endParaRPr lang="en-US"/>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DB0D69-77F0-C842-AF2E-0773C95A111C}" type="datetime1">
              <a:rPr lang="en-ID" smtClean="0"/>
              <a:t>10/27/17</a:t>
            </a:fld>
            <a:endParaRPr lang="en-US"/>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3.png"/><Relationship Id="rId21" Type="http://schemas.openxmlformats.org/officeDocument/2006/relationships/image" Target="../media/image4.png"/><Relationship Id="rId22" Type="http://schemas.openxmlformats.org/officeDocument/2006/relationships/image" Target="../media/image5.png"/><Relationship Id="rId23" Type="http://schemas.openxmlformats.org/officeDocument/2006/relationships/image" Target="../media/image6.tiff"/><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5FC2E34-D841-E34D-825D-F542F756867E}" type="datetime1">
              <a:rPr lang="en-ID" smtClean="0"/>
              <a:t>10/27/17</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smtClean="0"/>
              <a:t>Dhoto - Advanced Computer Network</a:t>
            </a:r>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21483AF-1F8A-3549-8809-9F0DAD12EFBF}" type="slidenum">
              <a:rPr lang="en-US" smtClean="0"/>
              <a:pPr/>
              <a:t>‹#›</a:t>
            </a:fld>
            <a:endParaRPr lang="en-US" dirty="0"/>
          </a:p>
        </p:txBody>
      </p:sp>
      <p:pic>
        <p:nvPicPr>
          <p:cNvPr id="13" name="Picture 12"/>
          <p:cNvPicPr>
            <a:picLocks noChangeAspect="1"/>
          </p:cNvPicPr>
          <p:nvPr userDrawn="1"/>
        </p:nvPicPr>
        <p:blipFill>
          <a:blip r:embed="rId23"/>
          <a:stretch>
            <a:fillRect/>
          </a:stretch>
        </p:blipFill>
        <p:spPr>
          <a:xfrm>
            <a:off x="11190739" y="147950"/>
            <a:ext cx="992386" cy="942767"/>
          </a:xfrm>
          <a:prstGeom prst="rect">
            <a:avLst/>
          </a:prstGeom>
        </p:spPr>
      </p:pic>
    </p:spTree>
    <p:extLst>
      <p:ext uri="{BB962C8B-B14F-4D97-AF65-F5344CB8AC3E}">
        <p14:creationId xmlns:p14="http://schemas.microsoft.com/office/powerpoint/2010/main" val="13768121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Advanced Computer Network:</a:t>
            </a:r>
            <a:r>
              <a:rPr lang="en-US" dirty="0" smtClean="0"/>
              <a:t/>
            </a:r>
            <a:br>
              <a:rPr lang="en-US" dirty="0" smtClean="0"/>
            </a:br>
            <a:r>
              <a:rPr lang="en-US" sz="3200" b="1" dirty="0"/>
              <a:t>Hyper-converged Infrastructure</a:t>
            </a:r>
            <a:endParaRPr lang="en-US" sz="3200" dirty="0"/>
          </a:p>
        </p:txBody>
      </p:sp>
      <p:sp>
        <p:nvSpPr>
          <p:cNvPr id="3" name="Subtitle 2"/>
          <p:cNvSpPr>
            <a:spLocks noGrp="1"/>
          </p:cNvSpPr>
          <p:nvPr>
            <p:ph type="subTitle" idx="1"/>
          </p:nvPr>
        </p:nvSpPr>
        <p:spPr/>
        <p:txBody>
          <a:bodyPr/>
          <a:lstStyle/>
          <a:p>
            <a:r>
              <a:rPr lang="en-US" dirty="0" smtClean="0">
                <a:solidFill>
                  <a:schemeClr val="tx1"/>
                </a:solidFill>
              </a:rPr>
              <a:t>Sritrusta Sukaridhoto</a:t>
            </a:r>
            <a:endParaRPr lang="en-US" dirty="0">
              <a:solidFill>
                <a:schemeClr val="tx1"/>
              </a:solidFill>
            </a:endParaRPr>
          </a:p>
        </p:txBody>
      </p:sp>
    </p:spTree>
    <p:extLst>
      <p:ext uri="{BB962C8B-B14F-4D97-AF65-F5344CB8AC3E}">
        <p14:creationId xmlns:p14="http://schemas.microsoft.com/office/powerpoint/2010/main" val="1005596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latin typeface="Calibri" panose="020F0502020204030204" pitchFamily="34" charset="0"/>
                <a:cs typeface="Calibri" panose="020F0502020204030204" pitchFamily="34" charset="0"/>
              </a:rPr>
              <a:t>Hyper-converged Infrastructure</a:t>
            </a:r>
            <a:endParaRPr lang="en-US" sz="3600"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11"/>
          </p:nvPr>
        </p:nvSpPr>
        <p:spPr/>
        <p:txBody>
          <a:bodyPr/>
          <a:lstStyle/>
          <a:p>
            <a:r>
              <a:rPr lang="en-US" smtClean="0"/>
              <a:t>Dhoto - Advanced Computer Network</a:t>
            </a:r>
            <a:endParaRPr lang="en-US"/>
          </a:p>
        </p:txBody>
      </p:sp>
      <p:sp>
        <p:nvSpPr>
          <p:cNvPr id="5" name="Slide Number Placeholder 4"/>
          <p:cNvSpPr>
            <a:spLocks noGrp="1"/>
          </p:cNvSpPr>
          <p:nvPr>
            <p:ph type="sldNum" sz="quarter" idx="12"/>
          </p:nvPr>
        </p:nvSpPr>
        <p:spPr/>
        <p:txBody>
          <a:bodyPr/>
          <a:lstStyle/>
          <a:p>
            <a:fld id="{C21483AF-1F8A-3549-8809-9F0DAD12EFBF}" type="slidenum">
              <a:rPr lang="en-US" smtClean="0"/>
              <a:t>2</a:t>
            </a:fld>
            <a:endParaRPr lang="en-US"/>
          </a:p>
        </p:txBody>
      </p:sp>
      <p:sp>
        <p:nvSpPr>
          <p:cNvPr id="7" name="Rectangle 2"/>
          <p:cNvSpPr>
            <a:spLocks noGrp="1" noChangeArrowheads="1"/>
          </p:cNvSpPr>
          <p:nvPr>
            <p:ph idx="1"/>
          </p:nvPr>
        </p:nvSpPr>
        <p:spPr bwMode="auto">
          <a:xfrm>
            <a:off x="1103312" y="2147655"/>
            <a:ext cx="8054336" cy="258532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lvl="0" indent="0" defTabSz="914400" eaLnBrk="0" fontAlgn="base" hangingPunct="0">
              <a:spcBef>
                <a:spcPct val="0"/>
              </a:spcBef>
              <a:spcAft>
                <a:spcPct val="0"/>
              </a:spcAft>
              <a:buClrTx/>
              <a:buSzTx/>
              <a:buNone/>
            </a:pPr>
            <a:r>
              <a:rPr lang="en-US" sz="2400" dirty="0" smtClean="0">
                <a:latin typeface="Calibri" panose="020F0502020204030204" pitchFamily="34" charset="0"/>
                <a:cs typeface="Calibri" panose="020F0502020204030204" pitchFamily="34" charset="0"/>
              </a:rPr>
              <a:t>Hyper-Converged </a:t>
            </a:r>
            <a:r>
              <a:rPr lang="en-US" sz="2400" dirty="0">
                <a:latin typeface="Calibri" panose="020F0502020204030204" pitchFamily="34" charset="0"/>
                <a:cs typeface="Calibri" panose="020F0502020204030204" pitchFamily="34" charset="0"/>
              </a:rPr>
              <a:t>infrastructure </a:t>
            </a:r>
            <a:r>
              <a:rPr lang="en-US" sz="2400" dirty="0" err="1">
                <a:latin typeface="Calibri" panose="020F0502020204030204" pitchFamily="34" charset="0"/>
                <a:cs typeface="Calibri" panose="020F0502020204030204" pitchFamily="34" charset="0"/>
              </a:rPr>
              <a:t>adalah</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operasional</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beberapa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perangkat</a:t>
            </a:r>
            <a:r>
              <a:rPr lang="en-US" sz="2400" dirty="0">
                <a:latin typeface="Calibri" panose="020F0502020204030204" pitchFamily="34" charset="0"/>
                <a:cs typeface="Calibri" panose="020F0502020204030204" pitchFamily="34" charset="0"/>
              </a:rPr>
              <a:t> IT </a:t>
            </a:r>
            <a:r>
              <a:rPr lang="en-US" sz="2400" dirty="0" err="1">
                <a:latin typeface="Calibri" panose="020F0502020204030204" pitchFamily="34" charset="0"/>
                <a:cs typeface="Calibri" panose="020F0502020204030204" pitchFamily="34" charset="0"/>
              </a:rPr>
              <a:t>dalam</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satu</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paket</a:t>
            </a:r>
            <a:r>
              <a:rPr lang="en-US" sz="2400" dirty="0">
                <a:latin typeface="Calibri" panose="020F0502020204030204" pitchFamily="34" charset="0"/>
                <a:cs typeface="Calibri" panose="020F0502020204030204" pitchFamily="34" charset="0"/>
              </a:rPr>
              <a:t> yang </a:t>
            </a:r>
            <a:r>
              <a:rPr lang="en-US" sz="2400" dirty="0" err="1">
                <a:latin typeface="Calibri" panose="020F0502020204030204" pitchFamily="34" charset="0"/>
                <a:cs typeface="Calibri" panose="020F0502020204030204" pitchFamily="34" charset="0"/>
              </a:rPr>
              <a:t>teroptimasi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merupakan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suatu</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penedekatan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teknis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manajemen</a:t>
            </a:r>
            <a:r>
              <a:rPr lang="en-US" sz="2400" dirty="0">
                <a:latin typeface="Calibri" panose="020F0502020204030204" pitchFamily="34" charset="0"/>
                <a:cs typeface="Calibri" panose="020F0502020204030204" pitchFamily="34" charset="0"/>
              </a:rPr>
              <a:t> data center </a:t>
            </a:r>
            <a:r>
              <a:rPr lang="en-US" sz="2400" dirty="0" err="1">
                <a:latin typeface="Calibri" panose="020F0502020204030204" pitchFamily="34" charset="0"/>
                <a:cs typeface="Calibri" panose="020F0502020204030204" pitchFamily="34" charset="0"/>
              </a:rPr>
              <a:t>untuk</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mengurangi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resiko</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ketidak</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cocokan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antara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perangkat</a:t>
            </a:r>
            <a:r>
              <a:rPr lang="en-US" sz="2400" dirty="0">
                <a:latin typeface="Calibri" panose="020F0502020204030204" pitchFamily="34" charset="0"/>
                <a:cs typeface="Calibri" panose="020F0502020204030204" pitchFamily="34" charset="0"/>
              </a:rPr>
              <a:t> server, </a:t>
            </a:r>
            <a:r>
              <a:rPr lang="en-US" sz="2400" dirty="0" err="1">
                <a:latin typeface="Calibri" panose="020F0502020204030204" pitchFamily="34" charset="0"/>
                <a:cs typeface="Calibri" panose="020F0502020204030204" pitchFamily="34" charset="0"/>
              </a:rPr>
              <a:t>sistem</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penyimpanan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perangkat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jaringan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Pada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umumnya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perusahaan</a:t>
            </a:r>
            <a:r>
              <a:rPr lang="en-US" sz="2400" dirty="0">
                <a:latin typeface="Calibri" panose="020F0502020204030204" pitchFamily="34" charset="0"/>
                <a:cs typeface="Calibri" panose="020F0502020204030204" pitchFamily="34" charset="0"/>
              </a:rPr>
              <a:t> IT </a:t>
            </a:r>
            <a:r>
              <a:rPr lang="en-US" sz="2400" dirty="0" err="1">
                <a:latin typeface="Calibri" panose="020F0502020204030204" pitchFamily="34" charset="0"/>
                <a:cs typeface="Calibri" panose="020F0502020204030204" pitchFamily="34" charset="0"/>
              </a:rPr>
              <a:t>menerapkan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manajemen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infrastruktur</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terpusat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ini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untuk</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sistem</a:t>
            </a:r>
            <a:r>
              <a:rPr lang="en-US" sz="2400" dirty="0">
                <a:latin typeface="Calibri" panose="020F0502020204030204" pitchFamily="34" charset="0"/>
                <a:cs typeface="Calibri" panose="020F0502020204030204" pitchFamily="34" charset="0"/>
              </a:rPr>
              <a:t> data center </a:t>
            </a:r>
            <a:r>
              <a:rPr lang="en-US" sz="2400" dirty="0" err="1" smtClean="0">
                <a:latin typeface="Calibri" panose="020F0502020204030204" pitchFamily="34" charset="0"/>
                <a:cs typeface="Calibri" panose="020F0502020204030204" pitchFamily="34" charset="0"/>
              </a:rPr>
              <a:t>mereka</a:t>
            </a:r>
            <a:r>
              <a:rPr lang="en-US" sz="2400" smtClean="0">
                <a:latin typeface="Calibri" panose="020F0502020204030204" pitchFamily="34" charset="0"/>
                <a:cs typeface="Calibri" panose="020F0502020204030204" pitchFamily="34" charset="0"/>
              </a:rPr>
              <a:t>.</a:t>
            </a:r>
            <a:endParaRPr kumimoji="0" lang="en-US" sz="48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7801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t>Benefits of a Hyper-Converged Infrastructure (HCI) with </a:t>
            </a:r>
            <a:r>
              <a:rPr lang="en-US" sz="2000" b="1" dirty="0" err="1" smtClean="0"/>
              <a:t>Proxmox</a:t>
            </a:r>
            <a:r>
              <a:rPr lang="en-US" sz="2000" b="1" dirty="0" smtClean="0"/>
              <a:t> VE</a:t>
            </a:r>
            <a:endParaRPr lang="en-US" sz="2000" dirty="0"/>
          </a:p>
        </p:txBody>
      </p:sp>
      <p:sp>
        <p:nvSpPr>
          <p:cNvPr id="4" name="Footer Placeholder 3"/>
          <p:cNvSpPr>
            <a:spLocks noGrp="1"/>
          </p:cNvSpPr>
          <p:nvPr>
            <p:ph type="ftr" sz="quarter" idx="11"/>
          </p:nvPr>
        </p:nvSpPr>
        <p:spPr/>
        <p:txBody>
          <a:bodyPr/>
          <a:lstStyle/>
          <a:p>
            <a:r>
              <a:rPr lang="en-US" smtClean="0"/>
              <a:t>Dhoto - Advanced Computer Network</a:t>
            </a:r>
            <a:endParaRPr lang="en-US"/>
          </a:p>
        </p:txBody>
      </p:sp>
      <p:sp>
        <p:nvSpPr>
          <p:cNvPr id="5" name="Slide Number Placeholder 4"/>
          <p:cNvSpPr>
            <a:spLocks noGrp="1"/>
          </p:cNvSpPr>
          <p:nvPr>
            <p:ph type="sldNum" sz="quarter" idx="12"/>
          </p:nvPr>
        </p:nvSpPr>
        <p:spPr/>
        <p:txBody>
          <a:bodyPr/>
          <a:lstStyle/>
          <a:p>
            <a:fld id="{C21483AF-1F8A-3549-8809-9F0DAD12EFBF}" type="slidenum">
              <a:rPr lang="en-US" smtClean="0"/>
              <a:t>3</a:t>
            </a:fld>
            <a:endParaRPr lang="en-US"/>
          </a:p>
        </p:txBody>
      </p:sp>
      <p:sp>
        <p:nvSpPr>
          <p:cNvPr id="6" name="Rectangle 1"/>
          <p:cNvSpPr>
            <a:spLocks noGrp="1" noChangeArrowheads="1"/>
          </p:cNvSpPr>
          <p:nvPr>
            <p:ph idx="1"/>
          </p:nvPr>
        </p:nvSpPr>
        <p:spPr bwMode="auto">
          <a:xfrm>
            <a:off x="1103312" y="2134729"/>
            <a:ext cx="10775514" cy="403187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HCI memberikan keuntungan sebagai berikut:</a:t>
            </a:r>
            <a:endPar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800" b="1" dirty="0">
              <a:solidFill>
                <a:srgbClr val="212121"/>
              </a:solidFill>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endParaRPr>
          </a:p>
          <a:p>
            <a:pPr defTabSz="914400" eaLnBrk="0" fontAlgn="base" hangingPunct="0">
              <a:spcBef>
                <a:spcPct val="0"/>
              </a:spcBef>
              <a:spcAft>
                <a:spcPct val="0"/>
              </a:spcAft>
              <a:buClrTx/>
              <a:buSzTx/>
            </a:pP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 Skalabilitas: perluasan perangkat , jaringan dan penyimpanan yang</a:t>
            </a:r>
            <a:r>
              <a:rPr kumimoji="0" lang="en-US" sz="1800" b="1" i="0" u="none" strike="noStrike" cap="none" normalizeH="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US" sz="1800" b="1" i="0" u="none" strike="noStrike" cap="none" normalizeH="0" dirty="0" err="1"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aman</a:t>
            </a:r>
            <a:endPar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 (yaitu meningkatkan server dan</a:t>
            </a:r>
            <a:r>
              <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penyimpanan dengan cepat dan mandiri satu sama lain).</a:t>
            </a:r>
            <a:endPar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endParaRPr>
          </a:p>
          <a:p>
            <a:pPr defTabSz="914400" eaLnBrk="0" fontAlgn="base" hangingPunct="0">
              <a:spcBef>
                <a:spcPct val="0"/>
              </a:spcBef>
              <a:spcAft>
                <a:spcPct val="0"/>
              </a:spcAft>
              <a:buClrTx/>
              <a:buSzTx/>
            </a:pP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Biaya rendah: Proxmox VE adalah open source dan mengintegrasikan semua komponen yang Anda butuhkan </a:t>
            </a:r>
            <a:endPar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seperti compute, storage,jaringan, backup, dan pusat manajemen</a:t>
            </a:r>
            <a:endPar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Ini bisa menggantikan infrastruktur penghitungan / penyimpanan yang mahal.</a:t>
            </a:r>
            <a:endPar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endParaRPr>
          </a:p>
          <a:p>
            <a:pPr defTabSz="914400" eaLnBrk="0" fontAlgn="base" hangingPunct="0">
              <a:spcBef>
                <a:spcPct val="0"/>
              </a:spcBef>
              <a:spcAft>
                <a:spcPct val="0"/>
              </a:spcAft>
              <a:buClrTx/>
              <a:buSzTx/>
            </a:pP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Perlindungan dan efisiensi data: layanan seperti backup dan pemulihan </a:t>
            </a:r>
            <a:r>
              <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data</a:t>
            </a: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 terintegrasi.</a:t>
            </a:r>
            <a:endParaRPr lang="en-US" sz="1800" b="1" dirty="0">
              <a:solidFill>
                <a:srgbClr val="212121"/>
              </a:solidFill>
              <a:latin typeface="Calibri" panose="020F0502020204030204" pitchFamily="34" charset="0"/>
              <a:ea typeface="Times New Roman" panose="02020603050405020304" pitchFamily="18" charset="0"/>
              <a:cs typeface="Calibri" panose="020F0502020204030204" pitchFamily="34" charset="0"/>
            </a:endParaRPr>
          </a:p>
          <a:p>
            <a:pPr defTabSz="914400" eaLnBrk="0" fontAlgn="base" hangingPunct="0">
              <a:spcBef>
                <a:spcPct val="0"/>
              </a:spcBef>
              <a:spcAft>
                <a:spcPct val="0"/>
              </a:spcAft>
              <a:buClrTx/>
              <a:buSzTx/>
            </a:pP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K</a:t>
            </a:r>
            <a:r>
              <a:rPr kumimoji="0" lang="en-US" sz="1800" b="1" i="0" u="none" strike="noStrike" cap="none" normalizeH="0" baseline="0" dirty="0" err="1"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emudahan</a:t>
            </a:r>
            <a:r>
              <a:rPr kumimoji="0" lang="en-US" sz="1800" b="1" i="0" u="none" strike="noStrike" cap="none" normalizeH="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 konfigurasi mudah dan administrasi terpusat.</a:t>
            </a:r>
            <a:endPar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endParaRPr>
          </a:p>
          <a:p>
            <a:pPr defTabSz="914400" eaLnBrk="0" fontAlgn="base" hangingPunct="0">
              <a:spcBef>
                <a:spcPct val="0"/>
              </a:spcBef>
              <a:spcAft>
                <a:spcPct val="0"/>
              </a:spcAft>
              <a:buClrTx/>
              <a:buSzTx/>
            </a:pPr>
            <a:r>
              <a:rPr kumimoji="0" lang="id-ID" sz="1800" b="1" i="0" u="none" strike="noStrike" cap="none" normalizeH="0" baseline="0" dirty="0" smtClean="0">
                <a:ln>
                  <a:noFill/>
                </a:ln>
                <a:solidFill>
                  <a:srgbClr val="212121"/>
                </a:solidFill>
                <a:effectLst/>
                <a:latin typeface="Calibri" panose="020F0502020204030204" pitchFamily="34" charset="0"/>
                <a:ea typeface="Times New Roman" panose="02020603050405020304" pitchFamily="18" charset="0"/>
                <a:cs typeface="Calibri" panose="020F0502020204030204" pitchFamily="34" charset="0"/>
              </a:rPr>
              <a:t>Open Source: Tidak ada vendor lock-in.</a:t>
            </a:r>
            <a:r>
              <a:rPr kumimoji="0" lang="en-US" sz="24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a:t>
            </a:r>
            <a:endParaRPr kumimoji="0" lang="en-US" sz="40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7536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z="2800" b="1" dirty="0"/>
              <a:t>Manage </a:t>
            </a:r>
            <a:r>
              <a:rPr lang="fr-FR" sz="2800" b="1" dirty="0" err="1"/>
              <a:t>Ceph</a:t>
            </a:r>
            <a:r>
              <a:rPr lang="fr-FR" sz="2800" b="1" dirty="0"/>
              <a:t> Services on </a:t>
            </a:r>
            <a:r>
              <a:rPr lang="fr-FR" sz="2800" b="1" dirty="0" err="1"/>
              <a:t>Proxmox</a:t>
            </a:r>
            <a:r>
              <a:rPr lang="fr-FR" sz="2800" b="1" dirty="0"/>
              <a:t> VE </a:t>
            </a:r>
            <a:r>
              <a:rPr lang="fr-FR" sz="2800" b="1" dirty="0" err="1"/>
              <a:t>Nodes</a:t>
            </a:r>
            <a:r>
              <a:rPr lang="fr-FR" sz="2800" dirty="0"/>
              <a:t/>
            </a:r>
            <a:br>
              <a:rPr lang="fr-FR" sz="2800" dirty="0"/>
            </a:br>
            <a:endParaRPr lang="en-US" sz="2800"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6278" y="1447800"/>
            <a:ext cx="5724388" cy="4195762"/>
          </a:xfrm>
        </p:spPr>
      </p:pic>
      <p:sp>
        <p:nvSpPr>
          <p:cNvPr id="4" name="Footer Placeholder 3"/>
          <p:cNvSpPr>
            <a:spLocks noGrp="1"/>
          </p:cNvSpPr>
          <p:nvPr>
            <p:ph type="ftr" sz="quarter" idx="11"/>
          </p:nvPr>
        </p:nvSpPr>
        <p:spPr/>
        <p:txBody>
          <a:bodyPr/>
          <a:lstStyle/>
          <a:p>
            <a:r>
              <a:rPr lang="en-US" smtClean="0"/>
              <a:t>Dhoto - Advanced Computer Network</a:t>
            </a:r>
            <a:endParaRPr lang="en-US"/>
          </a:p>
        </p:txBody>
      </p:sp>
      <p:sp>
        <p:nvSpPr>
          <p:cNvPr id="5" name="Slide Number Placeholder 4"/>
          <p:cNvSpPr>
            <a:spLocks noGrp="1"/>
          </p:cNvSpPr>
          <p:nvPr>
            <p:ph type="sldNum" sz="quarter" idx="12"/>
          </p:nvPr>
        </p:nvSpPr>
        <p:spPr/>
        <p:txBody>
          <a:bodyPr/>
          <a:lstStyle/>
          <a:p>
            <a:fld id="{C21483AF-1F8A-3549-8809-9F0DAD12EFBF}" type="slidenum">
              <a:rPr lang="en-US" smtClean="0"/>
              <a:t>4</a:t>
            </a:fld>
            <a:endParaRPr lang="en-US"/>
          </a:p>
        </p:txBody>
      </p:sp>
    </p:spTree>
    <p:extLst>
      <p:ext uri="{BB962C8B-B14F-4D97-AF65-F5344CB8AC3E}">
        <p14:creationId xmlns:p14="http://schemas.microsoft.com/office/powerpoint/2010/main" val="1267636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610698"/>
          </a:xfrm>
        </p:spPr>
        <p:txBody>
          <a:bodyPr/>
          <a:lstStyle/>
          <a:p>
            <a:r>
              <a:rPr lang="fr-FR" sz="2000" b="1" dirty="0"/>
              <a:t>Manage </a:t>
            </a:r>
            <a:r>
              <a:rPr lang="fr-FR" sz="2000" b="1" dirty="0" err="1"/>
              <a:t>Ceph</a:t>
            </a:r>
            <a:r>
              <a:rPr lang="fr-FR" sz="2000" b="1" dirty="0"/>
              <a:t> Services </a:t>
            </a:r>
            <a:r>
              <a:rPr lang="fr-FR" sz="2000" dirty="0"/>
              <a:t/>
            </a:r>
            <a:br>
              <a:rPr lang="fr-FR" sz="2000" dirty="0"/>
            </a:br>
            <a:endParaRPr lang="en-US" sz="2000"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03312" y="1449387"/>
            <a:ext cx="8947522" cy="4317999"/>
          </a:xfrm>
        </p:spPr>
        <p:txBody>
          <a:bodyPr>
            <a:normAutofit/>
          </a:bodyPr>
          <a:lstStyle/>
          <a:p>
            <a:r>
              <a:rPr lang="en-US" dirty="0" err="1">
                <a:latin typeface="Calibri" panose="020F0502020204030204" pitchFamily="34" charset="0"/>
                <a:cs typeface="Calibri" panose="020F0502020204030204" pitchFamily="34" charset="0"/>
              </a:rPr>
              <a:t>B</a:t>
            </a:r>
            <a:r>
              <a:rPr lang="en-US" dirty="0" err="1" smtClean="0">
                <a:latin typeface="Calibri" panose="020F0502020204030204" pitchFamily="34" charset="0"/>
                <a:cs typeface="Calibri" panose="020F0502020204030204" pitchFamily="34" charset="0"/>
              </a:rPr>
              <a:t>ahwa</a:t>
            </a:r>
            <a:r>
              <a:rPr lang="en-US" dirty="0" smtClean="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Ceph</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memiliki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kemampuan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melakukan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transformasi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infrastruktur</a:t>
            </a:r>
            <a:r>
              <a:rPr lang="en-US" dirty="0">
                <a:latin typeface="Calibri" panose="020F0502020204030204" pitchFamily="34" charset="0"/>
                <a:cs typeface="Calibri" panose="020F0502020204030204" pitchFamily="34" charset="0"/>
              </a:rPr>
              <a:t> IT </a:t>
            </a:r>
            <a:r>
              <a:rPr lang="en-US" dirty="0" err="1">
                <a:latin typeface="Calibri" panose="020F0502020204030204" pitchFamily="34" charset="0"/>
                <a:cs typeface="Calibri" panose="020F0502020204030204" pitchFamily="34" charset="0"/>
              </a:rPr>
              <a:t>dan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memampukan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kita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melakukan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manajemen</a:t>
            </a:r>
            <a:r>
              <a:rPr lang="en-US" dirty="0">
                <a:latin typeface="Calibri" panose="020F0502020204030204" pitchFamily="34" charset="0"/>
                <a:cs typeface="Calibri" panose="020F0502020204030204" pitchFamily="34" charset="0"/>
              </a:rPr>
              <a:t> data yang </a:t>
            </a:r>
            <a:r>
              <a:rPr lang="en-US" dirty="0" err="1">
                <a:latin typeface="Calibri" panose="020F0502020204030204" pitchFamily="34" charset="0"/>
                <a:cs typeface="Calibri" panose="020F0502020204030204" pitchFamily="34" charset="0"/>
              </a:rPr>
              <a:t>besar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Landasan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dari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Ceph</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adalah</a:t>
            </a:r>
            <a:r>
              <a:rPr lang="en-US" dirty="0">
                <a:latin typeface="Calibri" panose="020F0502020204030204" pitchFamily="34" charset="0"/>
                <a:cs typeface="Calibri" panose="020F0502020204030204" pitchFamily="34" charset="0"/>
              </a:rPr>
              <a:t> RADOS yang </a:t>
            </a:r>
            <a:r>
              <a:rPr lang="en-US" dirty="0" err="1">
                <a:latin typeface="Calibri" panose="020F0502020204030204" pitchFamily="34" charset="0"/>
                <a:cs typeface="Calibri" panose="020F0502020204030204" pitchFamily="34" charset="0"/>
              </a:rPr>
              <a:t>merupakan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kependekan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dari</a:t>
            </a:r>
            <a:r>
              <a:rPr lang="en-US" dirty="0">
                <a:latin typeface="Calibri" panose="020F0502020204030204" pitchFamily="34" charset="0"/>
                <a:cs typeface="Calibri" panose="020F0502020204030204" pitchFamily="34" charset="0"/>
              </a:rPr>
              <a:t> Reliable Autonomic Distributed Object Storage yang </a:t>
            </a:r>
            <a:r>
              <a:rPr lang="en-US" dirty="0" err="1">
                <a:latin typeface="Calibri" panose="020F0502020204030204" pitchFamily="34" charset="0"/>
                <a:cs typeface="Calibri" panose="020F0502020204030204" pitchFamily="34" charset="0"/>
              </a:rPr>
              <a:t>menyediakan</a:t>
            </a:r>
            <a:r>
              <a:rPr lang="en-US" dirty="0">
                <a:latin typeface="Calibri" panose="020F0502020204030204" pitchFamily="34" charset="0"/>
                <a:cs typeface="Calibri" panose="020F0502020204030204" pitchFamily="34" charset="0"/>
              </a:rPr>
              <a:t> storage </a:t>
            </a:r>
            <a:r>
              <a:rPr lang="en-US" dirty="0" err="1">
                <a:latin typeface="Calibri" panose="020F0502020204030204" pitchFamily="34" charset="0"/>
                <a:cs typeface="Calibri" panose="020F0502020204030204" pitchFamily="34" charset="0"/>
              </a:rPr>
              <a:t>untuk</a:t>
            </a:r>
            <a:r>
              <a:rPr lang="en-US" dirty="0">
                <a:latin typeface="Calibri" panose="020F0502020204030204" pitchFamily="34" charset="0"/>
                <a:cs typeface="Calibri" panose="020F0502020204030204" pitchFamily="34" charset="0"/>
              </a:rPr>
              <a:t> object, block </a:t>
            </a:r>
            <a:r>
              <a:rPr lang="en-US" dirty="0" err="1">
                <a:latin typeface="Calibri" panose="020F0502020204030204" pitchFamily="34" charset="0"/>
                <a:cs typeface="Calibri" panose="020F0502020204030204" pitchFamily="34" charset="0"/>
              </a:rPr>
              <a:t>dan</a:t>
            </a:r>
            <a:r>
              <a:rPr lang="en-US" dirty="0">
                <a:latin typeface="Calibri" panose="020F0502020204030204" pitchFamily="34" charset="0"/>
                <a:cs typeface="Calibri" panose="020F0502020204030204" pitchFamily="34" charset="0"/>
              </a:rPr>
              <a:t> file system </a:t>
            </a:r>
            <a:r>
              <a:rPr lang="en-US" dirty="0" err="1">
                <a:latin typeface="Calibri" panose="020F0502020204030204" pitchFamily="34" charset="0"/>
                <a:cs typeface="Calibri" panose="020F0502020204030204" pitchFamily="34" charset="0"/>
              </a:rPr>
              <a:t>dalam</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sebuah</a:t>
            </a:r>
            <a:r>
              <a:rPr lang="en-US" dirty="0">
                <a:latin typeface="Calibri" panose="020F0502020204030204" pitchFamily="34" charset="0"/>
                <a:cs typeface="Calibri" panose="020F0502020204030204" pitchFamily="34" charset="0"/>
              </a:rPr>
              <a:t> cluster </a:t>
            </a:r>
            <a:r>
              <a:rPr lang="en-US" dirty="0" err="1">
                <a:latin typeface="Calibri" panose="020F0502020204030204" pitchFamily="34" charset="0"/>
                <a:cs typeface="Calibri" panose="020F0502020204030204" pitchFamily="34" charset="0"/>
              </a:rPr>
              <a:t>membuat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Ceph</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fleksibel</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dapat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diandalkan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dan</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mudah</a:t>
            </a:r>
            <a:r>
              <a:rPr lang="en-US" dirty="0">
                <a:latin typeface="Calibri" panose="020F0502020204030204" pitchFamily="34" charset="0"/>
                <a:cs typeface="Calibri" panose="020F0502020204030204" pitchFamily="34" charset="0"/>
              </a:rPr>
              <a:t> </a:t>
            </a:r>
            <a:r>
              <a:rPr lang="en-US" dirty="0" err="1" smtClean="0">
                <a:latin typeface="Calibri" panose="020F0502020204030204" pitchFamily="34" charset="0"/>
                <a:cs typeface="Calibri" panose="020F0502020204030204" pitchFamily="34" charset="0"/>
              </a:rPr>
              <a:t>dimanajemen</a:t>
            </a:r>
            <a:r>
              <a:rPr lang="en-US" dirty="0" smtClean="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p:txBody>
      </p:sp>
      <p:sp>
        <p:nvSpPr>
          <p:cNvPr id="6" name="Footer Placeholder 5"/>
          <p:cNvSpPr>
            <a:spLocks noGrp="1"/>
          </p:cNvSpPr>
          <p:nvPr>
            <p:ph type="ftr" sz="quarter" idx="11"/>
          </p:nvPr>
        </p:nvSpPr>
        <p:spPr/>
        <p:txBody>
          <a:bodyPr/>
          <a:lstStyle/>
          <a:p>
            <a:r>
              <a:rPr lang="en-US" smtClean="0"/>
              <a:t>Dhoto - Advanced Computer Network</a:t>
            </a:r>
            <a:endParaRPr lang="en-US"/>
          </a:p>
        </p:txBody>
      </p:sp>
      <p:sp>
        <p:nvSpPr>
          <p:cNvPr id="7" name="Slide Number Placeholder 6"/>
          <p:cNvSpPr>
            <a:spLocks noGrp="1"/>
          </p:cNvSpPr>
          <p:nvPr>
            <p:ph type="sldNum" sz="quarter" idx="12"/>
          </p:nvPr>
        </p:nvSpPr>
        <p:spPr/>
        <p:txBody>
          <a:bodyPr/>
          <a:lstStyle/>
          <a:p>
            <a:fld id="{C21483AF-1F8A-3549-8809-9F0DAD12EFBF}" type="slidenum">
              <a:rPr lang="en-US" smtClean="0"/>
              <a:t>5</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4327" y="3312944"/>
            <a:ext cx="4225491" cy="2454442"/>
          </a:xfrm>
          <a:prstGeom prst="rect">
            <a:avLst/>
          </a:prstGeom>
        </p:spPr>
      </p:pic>
    </p:spTree>
    <p:extLst>
      <p:ext uri="{BB962C8B-B14F-4D97-AF65-F5344CB8AC3E}">
        <p14:creationId xmlns:p14="http://schemas.microsoft.com/office/powerpoint/2010/main" val="1387425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err="1">
                <a:latin typeface="Calibri" panose="020F0502020204030204" pitchFamily="34" charset="0"/>
                <a:cs typeface="Calibri" panose="020F0502020204030204" pitchFamily="34" charset="0"/>
              </a:rPr>
              <a:t>Ceph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dengan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kemampuan</a:t>
            </a:r>
            <a:r>
              <a:rPr lang="en-US" sz="2000" dirty="0">
                <a:latin typeface="Calibri" panose="020F0502020204030204" pitchFamily="34" charset="0"/>
                <a:cs typeface="Calibri" panose="020F0502020204030204" pitchFamily="34" charset="0"/>
              </a:rPr>
              <a:t> RADOS </a:t>
            </a:r>
            <a:r>
              <a:rPr lang="en-US" sz="2000" dirty="0" err="1">
                <a:latin typeface="Calibri" panose="020F0502020204030204" pitchFamily="34" charset="0"/>
                <a:cs typeface="Calibri" panose="020F0502020204030204" pitchFamily="34" charset="0"/>
              </a:rPr>
              <a:t>menyediakan</a:t>
            </a:r>
            <a:r>
              <a:rPr lang="en-US" sz="2000" dirty="0">
                <a:latin typeface="Calibri" panose="020F0502020204030204" pitchFamily="34" charset="0"/>
                <a:cs typeface="Calibri" panose="020F0502020204030204" pitchFamily="34" charset="0"/>
              </a:rPr>
              <a:t> storage </a:t>
            </a:r>
            <a:r>
              <a:rPr lang="en-US" sz="2000" dirty="0" err="1">
                <a:latin typeface="Calibri" panose="020F0502020204030204" pitchFamily="34" charset="0"/>
                <a:cs typeface="Calibri" panose="020F0502020204030204" pitchFamily="34" charset="0"/>
              </a:rPr>
              <a:t>dengan</a:t>
            </a:r>
            <a:r>
              <a:rPr lang="en-US" sz="2000" dirty="0">
                <a:latin typeface="Calibri" panose="020F0502020204030204" pitchFamily="34" charset="0"/>
                <a:cs typeface="Calibri" panose="020F0502020204030204" pitchFamily="34" charset="0"/>
              </a:rPr>
              <a:t> scalability yang </a:t>
            </a:r>
            <a:r>
              <a:rPr lang="en-US" sz="2000" dirty="0" err="1">
                <a:latin typeface="Calibri" panose="020F0502020204030204" pitchFamily="34" charset="0"/>
                <a:cs typeface="Calibri" panose="020F0502020204030204" pitchFamily="34" charset="0"/>
              </a:rPr>
              <a:t>luar</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biasa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dimana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ribuan</a:t>
            </a:r>
            <a:r>
              <a:rPr lang="en-US" sz="2000" dirty="0">
                <a:latin typeface="Calibri" panose="020F0502020204030204" pitchFamily="34" charset="0"/>
                <a:cs typeface="Calibri" panose="020F0502020204030204" pitchFamily="34" charset="0"/>
              </a:rPr>
              <a:t> client </a:t>
            </a:r>
            <a:r>
              <a:rPr lang="en-US" sz="2000" dirty="0" err="1">
                <a:latin typeface="Calibri" panose="020F0502020204030204" pitchFamily="34" charset="0"/>
                <a:cs typeface="Calibri" panose="020F0502020204030204" pitchFamily="34" charset="0"/>
              </a:rPr>
              <a:t>atau</a:t>
            </a:r>
            <a:r>
              <a:rPr lang="en-US" sz="2000" dirty="0">
                <a:latin typeface="Calibri" panose="020F0502020204030204" pitchFamily="34" charset="0"/>
                <a:cs typeface="Calibri" panose="020F0502020204030204" pitchFamily="34" charset="0"/>
              </a:rPr>
              <a:t> </a:t>
            </a:r>
            <a:r>
              <a:rPr lang="en-US" sz="2000" dirty="0" err="1" smtClean="0">
                <a:latin typeface="Calibri" panose="020F0502020204030204" pitchFamily="34" charset="0"/>
                <a:cs typeface="Calibri" panose="020F0502020204030204" pitchFamily="34" charset="0"/>
              </a:rPr>
              <a:t>ribuan</a:t>
            </a: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PROXMOX </a:t>
            </a:r>
            <a:r>
              <a:rPr lang="en-US" sz="2000" dirty="0" err="1">
                <a:latin typeface="Calibri" panose="020F0502020204030204" pitchFamily="34" charset="0"/>
                <a:cs typeface="Calibri" panose="020F0502020204030204" pitchFamily="34" charset="0"/>
              </a:rPr>
              <a:t>mengakses</a:t>
            </a:r>
            <a:r>
              <a:rPr lang="en-US" sz="2000" dirty="0">
                <a:latin typeface="Calibri" panose="020F0502020204030204" pitchFamily="34" charset="0"/>
                <a:cs typeface="Calibri" panose="020F0502020204030204" pitchFamily="34" charset="0"/>
              </a:rPr>
              <a:t> petabytes </a:t>
            </a:r>
            <a:r>
              <a:rPr lang="en-US" sz="2000" dirty="0" err="1">
                <a:latin typeface="Calibri" panose="020F0502020204030204" pitchFamily="34" charset="0"/>
                <a:cs typeface="Calibri" panose="020F0502020204030204" pitchFamily="34" charset="0"/>
              </a:rPr>
              <a:t>hingga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exabytes</a:t>
            </a:r>
            <a:r>
              <a:rPr lang="en-US" sz="2000" dirty="0">
                <a:latin typeface="Calibri" panose="020F0502020204030204" pitchFamily="34" charset="0"/>
                <a:cs typeface="Calibri" panose="020F0502020204030204" pitchFamily="34" charset="0"/>
              </a:rPr>
              <a:t> data. </a:t>
            </a:r>
            <a:r>
              <a:rPr lang="en-US" sz="2000" dirty="0" err="1">
                <a:latin typeface="Calibri" panose="020F0502020204030204" pitchFamily="34" charset="0"/>
                <a:cs typeface="Calibri" panose="020F0502020204030204" pitchFamily="34" charset="0"/>
              </a:rPr>
              <a:t>Masing-masing</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aplikasi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dapat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menggunakan</a:t>
            </a:r>
            <a:r>
              <a:rPr lang="en-US" sz="2000" dirty="0">
                <a:latin typeface="Calibri" panose="020F0502020204030204" pitchFamily="34" charset="0"/>
                <a:cs typeface="Calibri" panose="020F0502020204030204" pitchFamily="34" charset="0"/>
              </a:rPr>
              <a:t> object, block </a:t>
            </a:r>
            <a:r>
              <a:rPr lang="en-US" sz="2000" dirty="0" err="1">
                <a:latin typeface="Calibri" panose="020F0502020204030204" pitchFamily="34" charset="0"/>
                <a:cs typeface="Calibri" panose="020F0502020204030204" pitchFamily="34" charset="0"/>
              </a:rPr>
              <a:t>atau</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filesytem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pada</a:t>
            </a:r>
            <a:r>
              <a:rPr lang="en-US" sz="2000" dirty="0">
                <a:latin typeface="Calibri" panose="020F0502020204030204" pitchFamily="34" charset="0"/>
                <a:cs typeface="Calibri" panose="020F0502020204030204" pitchFamily="34" charset="0"/>
              </a:rPr>
              <a:t> cluster RADOS yang </a:t>
            </a:r>
            <a:r>
              <a:rPr lang="en-US" sz="2000" dirty="0" err="1">
                <a:latin typeface="Calibri" panose="020F0502020204030204" pitchFamily="34" charset="0"/>
                <a:cs typeface="Calibri" panose="020F0502020204030204" pitchFamily="34" charset="0"/>
              </a:rPr>
              <a:t>sama</a:t>
            </a:r>
            <a:r>
              <a:rPr lang="en-US" sz="2000" dirty="0">
                <a:latin typeface="Calibri" panose="020F0502020204030204" pitchFamily="34" charset="0"/>
                <a:cs typeface="Calibri" panose="020F0502020204030204" pitchFamily="34" charset="0"/>
              </a:rPr>
              <a:t> yang </a:t>
            </a:r>
            <a:r>
              <a:rPr lang="en-US" sz="2000" dirty="0" err="1">
                <a:latin typeface="Calibri" panose="020F0502020204030204" pitchFamily="34" charset="0"/>
                <a:cs typeface="Calibri" panose="020F0502020204030204" pitchFamily="34" charset="0"/>
              </a:rPr>
              <a:t>berarti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kita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memiliki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kita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memiliki</a:t>
            </a:r>
            <a:r>
              <a:rPr lang="en-US" sz="2000" dirty="0">
                <a:latin typeface="Calibri" panose="020F0502020204030204" pitchFamily="34" charset="0"/>
                <a:cs typeface="Calibri" panose="020F0502020204030204" pitchFamily="34" charset="0"/>
              </a:rPr>
              <a:t> storage </a:t>
            </a:r>
            <a:r>
              <a:rPr lang="en-US" sz="2000" dirty="0" err="1">
                <a:latin typeface="Calibri" panose="020F0502020204030204" pitchFamily="34" charset="0"/>
                <a:cs typeface="Calibri" panose="020F0502020204030204" pitchFamily="34" charset="0"/>
              </a:rPr>
              <a:t>Ceph</a:t>
            </a:r>
            <a:r>
              <a:rPr lang="en-US" sz="2000" dirty="0">
                <a:latin typeface="Calibri" panose="020F0502020204030204" pitchFamily="34" charset="0"/>
                <a:cs typeface="Calibri" panose="020F0502020204030204" pitchFamily="34" charset="0"/>
              </a:rPr>
              <a:t> yang </a:t>
            </a:r>
            <a:r>
              <a:rPr lang="en-US" sz="2000" dirty="0" err="1">
                <a:latin typeface="Calibri" panose="020F0502020204030204" pitchFamily="34" charset="0"/>
                <a:cs typeface="Calibri" panose="020F0502020204030204" pitchFamily="34" charset="0"/>
              </a:rPr>
              <a:t>fleksibel</a:t>
            </a:r>
            <a:r>
              <a:rPr lang="en-US" sz="2000" dirty="0">
                <a:latin typeface="Calibri" panose="020F0502020204030204" pitchFamily="34" charset="0"/>
                <a:cs typeface="Calibri" panose="020F0502020204030204" pitchFamily="34" charset="0"/>
              </a:rPr>
              <a:t>. Kita </a:t>
            </a:r>
            <a:r>
              <a:rPr lang="en-US" sz="2000" dirty="0" err="1">
                <a:latin typeface="Calibri" panose="020F0502020204030204" pitchFamily="34" charset="0"/>
                <a:cs typeface="Calibri" panose="020F0502020204030204" pitchFamily="34" charset="0"/>
              </a:rPr>
              <a:t>dapat</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menggunakan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Ceph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ini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secara</a:t>
            </a:r>
            <a:r>
              <a:rPr lang="en-US" sz="2000" dirty="0">
                <a:latin typeface="Calibri" panose="020F0502020204030204" pitchFamily="34" charset="0"/>
                <a:cs typeface="Calibri" panose="020F0502020204030204" pitchFamily="34" charset="0"/>
              </a:rPr>
              <a:t> gratis </a:t>
            </a:r>
            <a:r>
              <a:rPr lang="en-US" sz="2000" dirty="0" err="1">
                <a:latin typeface="Calibri" panose="020F0502020204030204" pitchFamily="34" charset="0"/>
                <a:cs typeface="Calibri" panose="020F0502020204030204" pitchFamily="34" charset="0"/>
              </a:rPr>
              <a:t>menggunakan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komoditas</a:t>
            </a:r>
            <a:r>
              <a:rPr lang="en-US" sz="2000" dirty="0">
                <a:latin typeface="Calibri" panose="020F0502020204030204" pitchFamily="34" charset="0"/>
                <a:cs typeface="Calibri" panose="020F0502020204030204" pitchFamily="34" charset="0"/>
              </a:rPr>
              <a:t> hardware yang </a:t>
            </a:r>
            <a:r>
              <a:rPr lang="en-US" sz="2000" dirty="0" err="1">
                <a:latin typeface="Calibri" panose="020F0502020204030204" pitchFamily="34" charset="0"/>
                <a:cs typeface="Calibri" panose="020F0502020204030204" pitchFamily="34" charset="0"/>
              </a:rPr>
              <a:t>lebih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murah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Ceph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merupakan</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cara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baru</a:t>
            </a:r>
            <a:r>
              <a:rPr lang="en-US" sz="2000" dirty="0">
                <a:latin typeface="Calibri" panose="020F0502020204030204" pitchFamily="34" charset="0"/>
                <a:cs typeface="Calibri" panose="020F0502020204030204" pitchFamily="34" charset="0"/>
              </a:rPr>
              <a:t> yang </a:t>
            </a:r>
            <a:r>
              <a:rPr lang="en-US" sz="2000" dirty="0" err="1">
                <a:latin typeface="Calibri" panose="020F0502020204030204" pitchFamily="34" charset="0"/>
                <a:cs typeface="Calibri" panose="020F0502020204030204" pitchFamily="34" charset="0"/>
              </a:rPr>
              <a:t>lebih</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baik</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dalam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menyimpan</a:t>
            </a:r>
            <a:r>
              <a:rPr lang="en-US" sz="2000" dirty="0">
                <a:latin typeface="Calibri" panose="020F0502020204030204" pitchFamily="34" charset="0"/>
                <a:cs typeface="Calibri" panose="020F0502020204030204" pitchFamily="34" charset="0"/>
              </a:rPr>
              <a:t> data</a:t>
            </a:r>
            <a:r>
              <a:rPr lang="en-US" sz="2000" dirty="0" smtClean="0">
                <a:latin typeface="Calibri" panose="020F0502020204030204" pitchFamily="34" charset="0"/>
                <a:cs typeface="Calibri" panose="020F0502020204030204" pitchFamily="34" charset="0"/>
              </a:rPr>
              <a:t>.</a:t>
            </a:r>
            <a:br>
              <a:rPr lang="en-US" sz="2000" dirty="0" smtClean="0">
                <a:latin typeface="Calibri" panose="020F0502020204030204" pitchFamily="34" charset="0"/>
                <a:cs typeface="Calibri" panose="020F0502020204030204" pitchFamily="34" charset="0"/>
              </a:rPr>
            </a:br>
            <a:endParaRPr lang="en-US" sz="2000"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11"/>
          </p:nvPr>
        </p:nvSpPr>
        <p:spPr/>
        <p:txBody>
          <a:bodyPr/>
          <a:lstStyle/>
          <a:p>
            <a:r>
              <a:rPr lang="en-US" smtClean="0"/>
              <a:t>Dhoto - Advanced Computer Network</a:t>
            </a:r>
            <a:endParaRPr lang="en-US"/>
          </a:p>
        </p:txBody>
      </p:sp>
      <p:sp>
        <p:nvSpPr>
          <p:cNvPr id="5" name="Slide Number Placeholder 4"/>
          <p:cNvSpPr>
            <a:spLocks noGrp="1"/>
          </p:cNvSpPr>
          <p:nvPr>
            <p:ph type="sldNum" sz="quarter" idx="12"/>
          </p:nvPr>
        </p:nvSpPr>
        <p:spPr/>
        <p:txBody>
          <a:bodyPr/>
          <a:lstStyle/>
          <a:p>
            <a:fld id="{C21483AF-1F8A-3549-8809-9F0DAD12EFBF}" type="slidenum">
              <a:rPr lang="en-US" smtClean="0"/>
              <a:t>6</a:t>
            </a:fld>
            <a:endParaRPr lang="en-US"/>
          </a:p>
        </p:txBody>
      </p:sp>
    </p:spTree>
    <p:extLst>
      <p:ext uri="{BB962C8B-B14F-4D97-AF65-F5344CB8AC3E}">
        <p14:creationId xmlns:p14="http://schemas.microsoft.com/office/powerpoint/2010/main" val="3362458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latin typeface="Calibri" panose="020F0502020204030204" pitchFamily="34" charset="0"/>
                <a:cs typeface="Calibri" panose="020F0502020204030204" pitchFamily="34" charset="0"/>
              </a:rPr>
              <a:t>Installation of </a:t>
            </a:r>
            <a:r>
              <a:rPr lang="en-US" sz="3600" b="1" dirty="0" err="1">
                <a:latin typeface="Calibri" panose="020F0502020204030204" pitchFamily="34" charset="0"/>
                <a:cs typeface="Calibri" panose="020F0502020204030204" pitchFamily="34" charset="0"/>
              </a:rPr>
              <a:t>Ceph</a:t>
            </a:r>
            <a:r>
              <a:rPr lang="en-US" sz="3600" b="1" dirty="0">
                <a:latin typeface="Calibri" panose="020F0502020204030204" pitchFamily="34" charset="0"/>
                <a:cs typeface="Calibri" panose="020F0502020204030204" pitchFamily="34" charset="0"/>
              </a:rPr>
              <a:t> Packages</a:t>
            </a:r>
            <a:r>
              <a:rPr lang="en-US" sz="3600" dirty="0"/>
              <a:t/>
            </a:r>
            <a:br>
              <a:rPr lang="en-US" sz="3600" dirty="0"/>
            </a:br>
            <a:r>
              <a:rPr lang="en-US" sz="3600" dirty="0">
                <a:latin typeface="Calibri" panose="020F0502020204030204" pitchFamily="34" charset="0"/>
                <a:cs typeface="Calibri" panose="020F0502020204030204" pitchFamily="34" charset="0"/>
              </a:rPr>
              <a:t/>
            </a:r>
            <a:br>
              <a:rPr lang="en-US" sz="3600"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11"/>
          </p:nvPr>
        </p:nvSpPr>
        <p:spPr/>
        <p:txBody>
          <a:bodyPr/>
          <a:lstStyle/>
          <a:p>
            <a:r>
              <a:rPr lang="en-US" smtClean="0"/>
              <a:t>Dhoto - Advanced Computer Network</a:t>
            </a:r>
            <a:endParaRPr lang="en-US"/>
          </a:p>
        </p:txBody>
      </p:sp>
      <p:sp>
        <p:nvSpPr>
          <p:cNvPr id="5" name="Slide Number Placeholder 4"/>
          <p:cNvSpPr>
            <a:spLocks noGrp="1"/>
          </p:cNvSpPr>
          <p:nvPr>
            <p:ph type="sldNum" sz="quarter" idx="12"/>
          </p:nvPr>
        </p:nvSpPr>
        <p:spPr/>
        <p:txBody>
          <a:bodyPr/>
          <a:lstStyle/>
          <a:p>
            <a:fld id="{C21483AF-1F8A-3549-8809-9F0DAD12EFBF}" type="slidenum">
              <a:rPr lang="en-US" smtClean="0"/>
              <a:t>7</a:t>
            </a:fld>
            <a:endParaRPr lang="en-US" dirty="0"/>
          </a:p>
        </p:txBody>
      </p:sp>
      <p:sp>
        <p:nvSpPr>
          <p:cNvPr id="9" name="Rectangle 1"/>
          <p:cNvSpPr>
            <a:spLocks noGrp="1" noChangeArrowheads="1"/>
          </p:cNvSpPr>
          <p:nvPr>
            <p:ph idx="1"/>
          </p:nvPr>
        </p:nvSpPr>
        <p:spPr bwMode="auto">
          <a:xfrm>
            <a:off x="646111" y="1454983"/>
            <a:ext cx="7298345" cy="123110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err="1" smtClean="0">
                <a:ln>
                  <a:noFill/>
                </a:ln>
                <a:solidFill>
                  <a:srgbClr val="212121"/>
                </a:solidFill>
                <a:effectLst/>
                <a:latin typeface="Calibri" panose="020F0502020204030204" pitchFamily="34" charset="0"/>
                <a:cs typeface="Calibri" panose="020F0502020204030204" pitchFamily="34" charset="0"/>
              </a:rPr>
              <a:t>Untuk</a:t>
            </a:r>
            <a:r>
              <a:rPr kumimoji="0" lang="en-US" b="0" i="0" u="none" strike="noStrike" cap="none" normalizeH="0" baseline="0" dirty="0" smtClean="0">
                <a:ln>
                  <a:noFill/>
                </a:ln>
                <a:solidFill>
                  <a:srgbClr val="212121"/>
                </a:solidFill>
                <a:effectLst/>
                <a:latin typeface="Calibri" panose="020F0502020204030204" pitchFamily="34" charset="0"/>
                <a:cs typeface="Calibri" panose="020F0502020204030204" pitchFamily="34" charset="0"/>
              </a:rPr>
              <a:t> </a:t>
            </a:r>
            <a:r>
              <a:rPr kumimoji="0" lang="en-US" b="0" i="0" u="none" strike="noStrike" cap="none" normalizeH="0" baseline="0" dirty="0" err="1" smtClean="0">
                <a:ln>
                  <a:noFill/>
                </a:ln>
                <a:solidFill>
                  <a:srgbClr val="212121"/>
                </a:solidFill>
                <a:effectLst/>
                <a:latin typeface="Calibri" panose="020F0502020204030204" pitchFamily="34" charset="0"/>
                <a:cs typeface="Calibri" panose="020F0502020204030204" pitchFamily="34" charset="0"/>
              </a:rPr>
              <a:t>membangun</a:t>
            </a:r>
            <a:r>
              <a:rPr kumimoji="0" lang="en-US" b="0" i="0" u="none" strike="noStrike" cap="none" normalizeH="0" baseline="0" dirty="0" smtClean="0">
                <a:ln>
                  <a:noFill/>
                </a:ln>
                <a:solidFill>
                  <a:srgbClr val="212121"/>
                </a:solidFill>
                <a:effectLst/>
                <a:latin typeface="Calibri" panose="020F0502020204030204" pitchFamily="34" charset="0"/>
                <a:cs typeface="Calibri" panose="020F0502020204030204" pitchFamily="34" charset="0"/>
              </a:rPr>
              <a:t> Cluster </a:t>
            </a:r>
            <a:r>
              <a:rPr kumimoji="0" lang="en-US" b="0" i="0" u="none" strike="noStrike" cap="none" normalizeH="0" baseline="0" dirty="0" err="1" smtClean="0">
                <a:ln>
                  <a:noFill/>
                </a:ln>
                <a:solidFill>
                  <a:srgbClr val="212121"/>
                </a:solidFill>
                <a:effectLst/>
                <a:latin typeface="Calibri" panose="020F0502020204030204" pitchFamily="34" charset="0"/>
                <a:cs typeface="Calibri" panose="020F0502020204030204" pitchFamily="34" charset="0"/>
              </a:rPr>
              <a:t>Proxmox</a:t>
            </a:r>
            <a:r>
              <a:rPr kumimoji="0" lang="en-US" b="0" i="0" u="none" strike="noStrike" cap="none" normalizeH="0" baseline="0" dirty="0" smtClean="0">
                <a:ln>
                  <a:noFill/>
                </a:ln>
                <a:solidFill>
                  <a:srgbClr val="212121"/>
                </a:solidFill>
                <a:effectLst/>
                <a:latin typeface="Calibri" panose="020F0502020204030204" pitchFamily="34" charset="0"/>
                <a:cs typeface="Calibri" panose="020F0502020204030204" pitchFamily="34" charset="0"/>
              </a:rPr>
              <a:t> </a:t>
            </a:r>
            <a:r>
              <a:rPr kumimoji="0" lang="en-US" b="0" i="0" u="none" strike="noStrike" cap="none" normalizeH="0" baseline="0" dirty="0" err="1" smtClean="0">
                <a:ln>
                  <a:noFill/>
                </a:ln>
                <a:solidFill>
                  <a:srgbClr val="212121"/>
                </a:solidFill>
                <a:effectLst/>
                <a:latin typeface="Calibri" panose="020F0502020204030204" pitchFamily="34" charset="0"/>
                <a:cs typeface="Calibri" panose="020F0502020204030204" pitchFamily="34" charset="0"/>
              </a:rPr>
              <a:t>Ceph</a:t>
            </a:r>
            <a:r>
              <a:rPr kumimoji="0" lang="en-US" b="0" i="0" u="none" strike="noStrike" cap="none" normalizeH="0" baseline="0" dirty="0" smtClean="0">
                <a:ln>
                  <a:noFill/>
                </a:ln>
                <a:solidFill>
                  <a:srgbClr val="212121"/>
                </a:solidFill>
                <a:effectLst/>
                <a:latin typeface="Calibri" panose="020F0502020204030204" pitchFamily="34" charset="0"/>
                <a:cs typeface="Calibri" panose="020F0502020204030204" pitchFamily="34" charset="0"/>
              </a:rPr>
              <a:t> </a:t>
            </a:r>
            <a:r>
              <a:rPr kumimoji="0" lang="en-US" b="0" i="0" u="none" strike="noStrike" cap="none" normalizeH="0" baseline="0" dirty="0" err="1" smtClean="0">
                <a:ln>
                  <a:noFill/>
                </a:ln>
                <a:solidFill>
                  <a:srgbClr val="212121"/>
                </a:solidFill>
                <a:effectLst/>
                <a:latin typeface="Calibri" panose="020F0502020204030204" pitchFamily="34" charset="0"/>
                <a:cs typeface="Calibri" panose="020F0502020204030204" pitchFamily="34" charset="0"/>
              </a:rPr>
              <a:t>setidaknya</a:t>
            </a:r>
            <a:r>
              <a:rPr kumimoji="0" lang="en-US" b="0" i="0" u="none" strike="noStrike" cap="none" normalizeH="0" baseline="0" dirty="0" smtClean="0">
                <a:ln>
                  <a:noFill/>
                </a:ln>
                <a:solidFill>
                  <a:srgbClr val="212121"/>
                </a:solidFill>
                <a:effectLst/>
                <a:latin typeface="Calibri" panose="020F0502020204030204" pitchFamily="34" charset="0"/>
                <a:cs typeface="Calibri" panose="020F0502020204030204" pitchFamily="34" charset="0"/>
              </a:rPr>
              <a:t> </a:t>
            </a:r>
            <a:r>
              <a:rPr kumimoji="0" lang="en-US" b="0" i="0" u="none" strike="noStrike" cap="none" normalizeH="0" baseline="0" dirty="0" err="1" smtClean="0">
                <a:ln>
                  <a:noFill/>
                </a:ln>
                <a:solidFill>
                  <a:srgbClr val="212121"/>
                </a:solidFill>
                <a:effectLst/>
                <a:latin typeface="Calibri" panose="020F0502020204030204" pitchFamily="34" charset="0"/>
                <a:cs typeface="Calibri" panose="020F0502020204030204" pitchFamily="34" charset="0"/>
              </a:rPr>
              <a:t>ada</a:t>
            </a:r>
            <a:r>
              <a:rPr kumimoji="0" lang="en-US" b="0" i="0" u="none" strike="noStrike" cap="none" normalizeH="0" baseline="0" dirty="0" smtClean="0">
                <a:ln>
                  <a:noFill/>
                </a:ln>
                <a:solidFill>
                  <a:srgbClr val="212121"/>
                </a:solidFill>
                <a:effectLst/>
                <a:latin typeface="Calibri" panose="020F0502020204030204" pitchFamily="34" charset="0"/>
                <a:cs typeface="Calibri" panose="020F0502020204030204" pitchFamily="34" charset="0"/>
              </a:rPr>
              <a:t> </a:t>
            </a:r>
            <a:r>
              <a:rPr kumimoji="0" lang="en-US" b="0" i="0" u="none" strike="noStrike" cap="none" normalizeH="0" baseline="0" dirty="0" err="1" smtClean="0">
                <a:ln>
                  <a:noFill/>
                </a:ln>
                <a:solidFill>
                  <a:srgbClr val="212121"/>
                </a:solidFill>
                <a:effectLst/>
                <a:latin typeface="Calibri" panose="020F0502020204030204" pitchFamily="34" charset="0"/>
                <a:cs typeface="Calibri" panose="020F0502020204030204" pitchFamily="34" charset="0"/>
              </a:rPr>
              <a:t>tiga</a:t>
            </a:r>
            <a:r>
              <a:rPr kumimoji="0" lang="en-US" b="0" i="0" u="none" strike="noStrike" cap="none" normalizeH="0" baseline="0" dirty="0" smtClean="0">
                <a:ln>
                  <a:noFill/>
                </a:ln>
                <a:solidFill>
                  <a:srgbClr val="212121"/>
                </a:solidFill>
                <a:effectLst/>
                <a:latin typeface="Calibri" panose="020F0502020204030204" pitchFamily="34" charset="0"/>
                <a:cs typeface="Calibri" panose="020F0502020204030204" pitchFamily="34" charset="0"/>
              </a:rPr>
              <a:t> server .</a:t>
            </a:r>
            <a:r>
              <a:rPr kumimoji="0" lang="en-US"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dirty="0">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106" y="2070536"/>
            <a:ext cx="6477904" cy="3677163"/>
          </a:xfrm>
          <a:prstGeom prst="rect">
            <a:avLst/>
          </a:prstGeom>
        </p:spPr>
      </p:pic>
    </p:spTree>
    <p:extLst>
      <p:ext uri="{BB962C8B-B14F-4D97-AF65-F5344CB8AC3E}">
        <p14:creationId xmlns:p14="http://schemas.microsoft.com/office/powerpoint/2010/main" val="1004528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46111" y="452717"/>
            <a:ext cx="9404723" cy="5773911"/>
          </a:xfrm>
        </p:spPr>
        <p:txBody>
          <a:bodyPr/>
          <a:lstStyle/>
          <a:p>
            <a:r>
              <a:rPr lang="en-US" sz="2000" dirty="0" err="1" smtClean="0">
                <a:latin typeface="Calibri" panose="020F0502020204030204" pitchFamily="34" charset="0"/>
                <a:cs typeface="Calibri" panose="020F0502020204030204" pitchFamily="34" charset="0"/>
              </a:rPr>
              <a:t>Instalasi</a:t>
            </a:r>
            <a:r>
              <a:rPr lang="en-US" sz="2000" dirty="0" smtClean="0">
                <a:latin typeface="Calibri" panose="020F0502020204030204" pitchFamily="34" charset="0"/>
                <a:cs typeface="Calibri" panose="020F0502020204030204" pitchFamily="34" charset="0"/>
              </a:rPr>
              <a:t> </a:t>
            </a:r>
            <a:r>
              <a:rPr lang="en-US" sz="2000" dirty="0" err="1" smtClean="0">
                <a:latin typeface="Calibri" panose="020F0502020204030204" pitchFamily="34" charset="0"/>
                <a:cs typeface="Calibri" panose="020F0502020204030204" pitchFamily="34" charset="0"/>
              </a:rPr>
              <a:t>Ceph</a:t>
            </a:r>
            <a:r>
              <a:rPr lang="en-US" sz="2000" dirty="0" smtClean="0">
                <a:latin typeface="Calibri" panose="020F0502020204030204" pitchFamily="34" charset="0"/>
                <a:cs typeface="Calibri" panose="020F0502020204030204" pitchFamily="34" charset="0"/>
              </a:rPr>
              <a:t>:</a:t>
            </a:r>
            <a:br>
              <a:rPr lang="en-US" sz="2000" dirty="0" smtClean="0">
                <a:latin typeface="Calibri" panose="020F0502020204030204" pitchFamily="34" charset="0"/>
                <a:cs typeface="Calibri" panose="020F0502020204030204" pitchFamily="34" charset="0"/>
              </a:rPr>
            </a:br>
            <a:r>
              <a:rPr lang="en-US" sz="2000" dirty="0" smtClean="0">
                <a:latin typeface="Calibri" panose="020F0502020204030204" pitchFamily="34" charset="0"/>
                <a:cs typeface="Calibri" panose="020F0502020204030204" pitchFamily="34" charset="0"/>
              </a:rPr>
              <a:t>1. </a:t>
            </a:r>
            <a:r>
              <a:rPr lang="en-US" sz="2000" dirty="0" err="1" smtClean="0">
                <a:latin typeface="Calibri" panose="020F0502020204030204" pitchFamily="34" charset="0"/>
                <a:cs typeface="Calibri" panose="020F0502020204030204" pitchFamily="34" charset="0"/>
              </a:rPr>
              <a:t>ketik</a:t>
            </a:r>
            <a:r>
              <a:rPr lang="en-US" sz="2000" dirty="0" smtClean="0">
                <a:latin typeface="Calibri" panose="020F0502020204030204" pitchFamily="34" charset="0"/>
                <a:cs typeface="Calibri" panose="020F0502020204030204" pitchFamily="34" charset="0"/>
              </a:rPr>
              <a:t> “</a:t>
            </a:r>
            <a:r>
              <a:rPr lang="en-US" sz="2000" dirty="0" err="1" smtClean="0">
                <a:latin typeface="Calibri" panose="020F0502020204030204" pitchFamily="34" charset="0"/>
                <a:cs typeface="Calibri" panose="020F0502020204030204" pitchFamily="34" charset="0"/>
              </a:rPr>
              <a:t>peveceph</a:t>
            </a:r>
            <a:r>
              <a:rPr lang="en-US" sz="2000" dirty="0" smtClean="0">
                <a:latin typeface="Calibri" panose="020F0502020204030204" pitchFamily="34" charset="0"/>
                <a:cs typeface="Calibri" panose="020F0502020204030204" pitchFamily="34" charset="0"/>
              </a:rPr>
              <a:t> install.”</a:t>
            </a:r>
            <a:br>
              <a:rPr lang="en-US" sz="2000" dirty="0" smtClean="0">
                <a:latin typeface="Calibri" panose="020F0502020204030204" pitchFamily="34" charset="0"/>
                <a:cs typeface="Calibri" panose="020F0502020204030204" pitchFamily="34" charset="0"/>
              </a:rPr>
            </a:br>
            <a:r>
              <a:rPr lang="en-US" sz="2000" dirty="0" smtClean="0">
                <a:latin typeface="Calibri" panose="020F0502020204030204" pitchFamily="34" charset="0"/>
                <a:cs typeface="Calibri" panose="020F0502020204030204" pitchFamily="34" charset="0"/>
              </a:rPr>
              <a:t>2. </a:t>
            </a:r>
            <a:r>
              <a:rPr lang="en-US" sz="2000" dirty="0" err="1" smtClean="0">
                <a:latin typeface="Calibri" panose="020F0502020204030204" pitchFamily="34" charset="0"/>
                <a:cs typeface="Calibri" panose="020F0502020204030204" pitchFamily="34" charset="0"/>
              </a:rPr>
              <a:t>tambahkan</a:t>
            </a:r>
            <a:r>
              <a:rPr lang="en-US" sz="2000" dirty="0" smtClean="0">
                <a:latin typeface="Calibri" panose="020F0502020204030204" pitchFamily="34" charset="0"/>
                <a:cs typeface="Calibri" panose="020F0502020204030204" pitchFamily="34" charset="0"/>
              </a:rPr>
              <a:t> repository di /</a:t>
            </a:r>
            <a:r>
              <a:rPr lang="en-US" sz="2000" dirty="0" err="1" smtClean="0">
                <a:latin typeface="Calibri" panose="020F0502020204030204" pitchFamily="34" charset="0"/>
                <a:cs typeface="Calibri" panose="020F0502020204030204" pitchFamily="34" charset="0"/>
              </a:rPr>
              <a:t>etc</a:t>
            </a:r>
            <a:r>
              <a:rPr lang="en-US" sz="2000" dirty="0" smtClean="0">
                <a:latin typeface="Calibri" panose="020F0502020204030204" pitchFamily="34" charset="0"/>
                <a:cs typeface="Calibri" panose="020F0502020204030204" pitchFamily="34" charset="0"/>
              </a:rPr>
              <a:t>/apt/</a:t>
            </a:r>
            <a:r>
              <a:rPr lang="en-US" sz="2000" dirty="0" err="1" smtClean="0">
                <a:latin typeface="Calibri" panose="020F0502020204030204" pitchFamily="34" charset="0"/>
                <a:cs typeface="Calibri" panose="020F0502020204030204" pitchFamily="34" charset="0"/>
              </a:rPr>
              <a:t>sources.list.d</a:t>
            </a:r>
            <a:r>
              <a:rPr lang="en-US" sz="2000" dirty="0" smtClean="0">
                <a:latin typeface="Calibri" panose="020F0502020204030204" pitchFamily="34" charset="0"/>
                <a:cs typeface="Calibri" panose="020F0502020204030204" pitchFamily="34" charset="0"/>
              </a:rPr>
              <a:t>/</a:t>
            </a:r>
            <a:r>
              <a:rPr lang="en-US" sz="2000" dirty="0" err="1" smtClean="0">
                <a:latin typeface="Calibri" panose="020F0502020204030204" pitchFamily="34" charset="0"/>
                <a:cs typeface="Calibri" panose="020F0502020204030204" pitchFamily="34" charset="0"/>
              </a:rPr>
              <a:t>ceph.list</a:t>
            </a:r>
            <a:r>
              <a:rPr lang="en-US" sz="2000" dirty="0" smtClean="0">
                <a:latin typeface="Calibri" panose="020F0502020204030204" pitchFamily="34" charset="0"/>
                <a:cs typeface="Calibri" panose="020F0502020204030204" pitchFamily="34" charset="0"/>
              </a:rPr>
              <a:t> </a:t>
            </a:r>
            <a:br>
              <a:rPr lang="en-US" sz="2000" dirty="0" smtClean="0">
                <a:latin typeface="Calibri" panose="020F0502020204030204" pitchFamily="34" charset="0"/>
                <a:cs typeface="Calibri" panose="020F0502020204030204" pitchFamily="34" charset="0"/>
              </a:rPr>
            </a:br>
            <a:r>
              <a:rPr lang="en-US" sz="2000" dirty="0" smtClean="0">
                <a:latin typeface="Calibri" panose="020F0502020204030204" pitchFamily="34" charset="0"/>
                <a:cs typeface="Calibri" panose="020F0502020204030204" pitchFamily="34" charset="0"/>
              </a:rPr>
              <a:t/>
            </a:r>
            <a:br>
              <a:rPr lang="en-US" sz="2000" dirty="0" smtClean="0">
                <a:latin typeface="Calibri" panose="020F0502020204030204" pitchFamily="34" charset="0"/>
                <a:cs typeface="Calibri" panose="020F0502020204030204" pitchFamily="34" charset="0"/>
              </a:rPr>
            </a:br>
            <a:r>
              <a:rPr lang="en-US" sz="2000" dirty="0" smtClean="0">
                <a:latin typeface="Calibri" panose="020F0502020204030204" pitchFamily="34" charset="0"/>
                <a:cs typeface="Calibri" panose="020F0502020204030204" pitchFamily="34" charset="0"/>
              </a:rPr>
              <a:t/>
            </a:r>
            <a:br>
              <a:rPr lang="en-US" sz="2000" dirty="0" smtClean="0">
                <a:latin typeface="Calibri" panose="020F0502020204030204" pitchFamily="34" charset="0"/>
                <a:cs typeface="Calibri" panose="020F0502020204030204" pitchFamily="34" charset="0"/>
              </a:rPr>
            </a:br>
            <a:r>
              <a:rPr lang="en-US" sz="2000" dirty="0"/>
              <a:t/>
            </a:r>
            <a:br>
              <a:rPr lang="en-US" sz="2000" dirty="0"/>
            </a:br>
            <a:endParaRPr lang="en-US" sz="2000" dirty="0">
              <a:latin typeface="Calibri" panose="020F0502020204030204" pitchFamily="34" charset="0"/>
              <a:cs typeface="Calibri" panose="020F0502020204030204" pitchFamily="34" charset="0"/>
            </a:endParaRPr>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441" y="1687590"/>
            <a:ext cx="6407993" cy="3798810"/>
          </a:xfrm>
          <a:prstGeom prst="rect">
            <a:avLst/>
          </a:prstGeom>
        </p:spPr>
      </p:pic>
    </p:spTree>
    <p:extLst>
      <p:ext uri="{BB962C8B-B14F-4D97-AF65-F5344CB8AC3E}">
        <p14:creationId xmlns:p14="http://schemas.microsoft.com/office/powerpoint/2010/main" val="729637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965336"/>
            <a:ext cx="9404723" cy="610698"/>
          </a:xfrm>
        </p:spPr>
        <p:txBody>
          <a:bodyPr/>
          <a:lstStyle/>
          <a:p>
            <a:r>
              <a:rPr lang="en-US" sz="2000" dirty="0">
                <a:latin typeface="Calibri" panose="020F0502020204030204" pitchFamily="34" charset="0"/>
                <a:cs typeface="Calibri" panose="020F0502020204030204" pitchFamily="34" charset="0"/>
              </a:rPr>
              <a:t>3.buat </a:t>
            </a:r>
            <a:r>
              <a:rPr lang="en-US" sz="2000" dirty="0" err="1">
                <a:latin typeface="Calibri" panose="020F0502020204030204" pitchFamily="34" charset="0"/>
                <a:cs typeface="Calibri" panose="020F0502020204030204" pitchFamily="34" charset="0"/>
              </a:rPr>
              <a:t>configurasi</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dalam</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satu</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jaringan</a:t>
            </a:r>
            <a:r>
              <a:rPr lang="en-US" sz="2000" dirty="0">
                <a:latin typeface="Calibri" panose="020F0502020204030204" pitchFamily="34" charset="0"/>
                <a:cs typeface="Calibri" panose="020F0502020204030204" pitchFamily="34" charset="0"/>
              </a:rPr>
              <a:t/>
            </a:r>
            <a:br>
              <a:rPr lang="en-US" sz="2000" dirty="0">
                <a:latin typeface="Calibri" panose="020F0502020204030204" pitchFamily="34" charset="0"/>
                <a:cs typeface="Calibri" panose="020F0502020204030204" pitchFamily="34" charset="0"/>
              </a:rPr>
            </a:br>
            <a:endParaRPr lang="en-US" dirty="0"/>
          </a:p>
        </p:txBody>
      </p:sp>
      <p:sp>
        <p:nvSpPr>
          <p:cNvPr id="3" name="Footer Placeholder 2"/>
          <p:cNvSpPr>
            <a:spLocks noGrp="1"/>
          </p:cNvSpPr>
          <p:nvPr>
            <p:ph type="ftr" sz="quarter" idx="11"/>
          </p:nvPr>
        </p:nvSpPr>
        <p:spPr/>
        <p:txBody>
          <a:bodyPr/>
          <a:lstStyle/>
          <a:p>
            <a:r>
              <a:rPr lang="en-US" smtClean="0"/>
              <a:t>Dhoto - Advanced Computer Network</a:t>
            </a:r>
            <a:endParaRPr lang="en-US"/>
          </a:p>
        </p:txBody>
      </p:sp>
      <p:sp>
        <p:nvSpPr>
          <p:cNvPr id="4" name="Slide Number Placeholder 3"/>
          <p:cNvSpPr>
            <a:spLocks noGrp="1"/>
          </p:cNvSpPr>
          <p:nvPr>
            <p:ph type="sldNum" sz="quarter" idx="12"/>
          </p:nvPr>
        </p:nvSpPr>
        <p:spPr/>
        <p:txBody>
          <a:bodyPr/>
          <a:lstStyle/>
          <a:p>
            <a:fld id="{C21483AF-1F8A-3549-8809-9F0DAD12EFBF}" type="slidenum">
              <a:rPr lang="en-US" smtClean="0"/>
              <a:t>9</a:t>
            </a:fld>
            <a:endParaRPr lang="en-US"/>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413" t="3564" r="-413" b="19595"/>
          <a:stretch/>
        </p:blipFill>
        <p:spPr>
          <a:xfrm>
            <a:off x="508453" y="1447800"/>
            <a:ext cx="10058400" cy="5114925"/>
          </a:xfrm>
          <a:prstGeom prst="rect">
            <a:avLst/>
          </a:prstGeom>
        </p:spPr>
      </p:pic>
    </p:spTree>
    <p:extLst>
      <p:ext uri="{BB962C8B-B14F-4D97-AF65-F5344CB8AC3E}">
        <p14:creationId xmlns:p14="http://schemas.microsoft.com/office/powerpoint/2010/main" val="3643383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atin typeface="Century" panose="02040604050505020304" pitchFamily="18" charset="0"/>
              </a:rPr>
              <a:t>Creating initial </a:t>
            </a:r>
            <a:r>
              <a:rPr lang="en-US" sz="3200" dirty="0" err="1">
                <a:latin typeface="Century" panose="02040604050505020304" pitchFamily="18" charset="0"/>
              </a:rPr>
              <a:t>Ceph</a:t>
            </a:r>
            <a:r>
              <a:rPr lang="en-US" sz="3200" dirty="0">
                <a:latin typeface="Century" panose="02040604050505020304" pitchFamily="18" charset="0"/>
              </a:rPr>
              <a:t> </a:t>
            </a:r>
            <a:r>
              <a:rPr lang="en-US" sz="3200" dirty="0" smtClean="0">
                <a:latin typeface="Century" panose="02040604050505020304" pitchFamily="18" charset="0"/>
              </a:rPr>
              <a:t>configuration</a:t>
            </a:r>
            <a:endParaRPr lang="en-US" sz="3200" dirty="0">
              <a:latin typeface="Century" panose="02040604050505020304" pitchFamily="18" charset="0"/>
            </a:endParaRPr>
          </a:p>
        </p:txBody>
      </p:sp>
      <p:sp>
        <p:nvSpPr>
          <p:cNvPr id="3" name="Footer Placeholder 2"/>
          <p:cNvSpPr>
            <a:spLocks noGrp="1"/>
          </p:cNvSpPr>
          <p:nvPr>
            <p:ph type="ftr" sz="quarter" idx="11"/>
          </p:nvPr>
        </p:nvSpPr>
        <p:spPr/>
        <p:txBody>
          <a:bodyPr/>
          <a:lstStyle/>
          <a:p>
            <a:r>
              <a:rPr lang="en-US" smtClean="0"/>
              <a:t>Dhoto - Advanced Computer Network</a:t>
            </a:r>
            <a:endParaRPr lang="en-US"/>
          </a:p>
        </p:txBody>
      </p:sp>
      <p:sp>
        <p:nvSpPr>
          <p:cNvPr id="4" name="Slide Number Placeholder 3"/>
          <p:cNvSpPr>
            <a:spLocks noGrp="1"/>
          </p:cNvSpPr>
          <p:nvPr>
            <p:ph type="sldNum" sz="quarter" idx="12"/>
          </p:nvPr>
        </p:nvSpPr>
        <p:spPr/>
        <p:txBody>
          <a:bodyPr/>
          <a:lstStyle/>
          <a:p>
            <a:fld id="{C21483AF-1F8A-3549-8809-9F0DAD12EFBF}" type="slidenum">
              <a:rPr lang="en-US" smtClean="0"/>
              <a:t>10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552" y="1447800"/>
            <a:ext cx="10058400" cy="5151142"/>
          </a:xfrm>
          <a:prstGeom prst="rect">
            <a:avLst/>
          </a:prstGeom>
        </p:spPr>
      </p:pic>
    </p:spTree>
    <p:extLst>
      <p:ext uri="{BB962C8B-B14F-4D97-AF65-F5344CB8AC3E}">
        <p14:creationId xmlns:p14="http://schemas.microsoft.com/office/powerpoint/2010/main" val="3151812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06613" y="112486"/>
            <a:ext cx="8825657" cy="1364344"/>
          </a:xfrm>
        </p:spPr>
        <p:txBody>
          <a:bodyPr/>
          <a:lstStyle/>
          <a:p>
            <a:r>
              <a:rPr lang="en-US" sz="3200" b="1" dirty="0"/>
              <a:t>Creating </a:t>
            </a:r>
            <a:r>
              <a:rPr lang="en-US" sz="3200" b="1" dirty="0" err="1"/>
              <a:t>Ceph</a:t>
            </a:r>
            <a:r>
              <a:rPr lang="en-US" sz="3200" b="1" dirty="0"/>
              <a:t> Monitors</a:t>
            </a:r>
            <a:r>
              <a:rPr lang="en-US" sz="3200" dirty="0"/>
              <a:t/>
            </a:r>
            <a:br>
              <a:rPr lang="en-US" sz="3200" dirty="0"/>
            </a:br>
            <a:endParaRPr lang="en-US" sz="3200" dirty="0"/>
          </a:p>
        </p:txBody>
      </p:sp>
      <p:sp>
        <p:nvSpPr>
          <p:cNvPr id="11" name="Text Placeholder 10"/>
          <p:cNvSpPr>
            <a:spLocks noGrp="1"/>
          </p:cNvSpPr>
          <p:nvPr>
            <p:ph type="body" idx="1"/>
          </p:nvPr>
        </p:nvSpPr>
        <p:spPr>
          <a:xfrm>
            <a:off x="632440" y="1447800"/>
            <a:ext cx="8825658" cy="4189981"/>
          </a:xfrm>
        </p:spPr>
        <p:txBody>
          <a:bodyPr/>
          <a:lstStyle/>
          <a:p>
            <a:r>
              <a:rPr lang="en-US" cap="none" dirty="0" smtClean="0">
                <a:solidFill>
                  <a:schemeClr val="tx1"/>
                </a:solidFill>
                <a:latin typeface="Calibri" panose="020F0502020204030204" pitchFamily="34" charset="0"/>
                <a:cs typeface="Calibri" panose="020F0502020204030204" pitchFamily="34" charset="0"/>
              </a:rPr>
              <a:t>4. </a:t>
            </a:r>
            <a:r>
              <a:rPr lang="en-US" cap="none" dirty="0" err="1" smtClean="0">
                <a:solidFill>
                  <a:schemeClr val="tx1"/>
                </a:solidFill>
                <a:latin typeface="Calibri" panose="020F0502020204030204" pitchFamily="34" charset="0"/>
                <a:cs typeface="Calibri" panose="020F0502020204030204" pitchFamily="34" charset="0"/>
              </a:rPr>
              <a:t>Ketik</a:t>
            </a:r>
            <a:r>
              <a:rPr lang="en-US" cap="none" dirty="0" smtClean="0">
                <a:solidFill>
                  <a:schemeClr val="tx1"/>
                </a:solidFill>
                <a:latin typeface="Calibri" panose="020F0502020204030204" pitchFamily="34" charset="0"/>
                <a:cs typeface="Calibri" panose="020F0502020204030204" pitchFamily="34" charset="0"/>
              </a:rPr>
              <a:t> “</a:t>
            </a:r>
            <a:r>
              <a:rPr lang="en-US" cap="none" dirty="0" err="1" smtClean="0">
                <a:solidFill>
                  <a:schemeClr val="tx1"/>
                </a:solidFill>
                <a:latin typeface="Calibri" panose="020F0502020204030204" pitchFamily="34" charset="0"/>
                <a:cs typeface="Calibri" panose="020F0502020204030204" pitchFamily="34" charset="0"/>
              </a:rPr>
              <a:t>pveceph</a:t>
            </a:r>
            <a:r>
              <a:rPr lang="en-US" cap="none" dirty="0" smtClean="0">
                <a:solidFill>
                  <a:schemeClr val="tx1"/>
                </a:solidFill>
                <a:latin typeface="Calibri" panose="020F0502020204030204" pitchFamily="34" charset="0"/>
                <a:cs typeface="Calibri" panose="020F0502020204030204" pitchFamily="34" charset="0"/>
              </a:rPr>
              <a:t> </a:t>
            </a:r>
            <a:r>
              <a:rPr lang="en-US" cap="none" dirty="0" err="1" smtClean="0">
                <a:solidFill>
                  <a:schemeClr val="tx1"/>
                </a:solidFill>
                <a:latin typeface="Calibri" panose="020F0502020204030204" pitchFamily="34" charset="0"/>
                <a:cs typeface="Calibri" panose="020F0502020204030204" pitchFamily="34" charset="0"/>
              </a:rPr>
              <a:t>createmon</a:t>
            </a:r>
            <a:r>
              <a:rPr lang="en-US" cap="none" dirty="0" smtClean="0">
                <a:solidFill>
                  <a:schemeClr val="tx1"/>
                </a:solidFill>
                <a:latin typeface="Calibri" panose="020F0502020204030204" pitchFamily="34" charset="0"/>
                <a:cs typeface="Calibri" panose="020F0502020204030204" pitchFamily="34" charset="0"/>
              </a:rPr>
              <a:t>” </a:t>
            </a:r>
            <a:r>
              <a:rPr lang="en-US" cap="none" dirty="0" err="1" smtClean="0">
                <a:solidFill>
                  <a:schemeClr val="tx1"/>
                </a:solidFill>
                <a:latin typeface="Calibri" panose="020F0502020204030204" pitchFamily="34" charset="0"/>
                <a:cs typeface="Calibri" panose="020F0502020204030204" pitchFamily="34" charset="0"/>
              </a:rPr>
              <a:t>untuk</a:t>
            </a:r>
            <a:r>
              <a:rPr lang="en-US" cap="none" dirty="0" smtClean="0">
                <a:solidFill>
                  <a:schemeClr val="tx1"/>
                </a:solidFill>
                <a:latin typeface="Calibri" panose="020F0502020204030204" pitchFamily="34" charset="0"/>
                <a:cs typeface="Calibri" panose="020F0502020204030204" pitchFamily="34" charset="0"/>
              </a:rPr>
              <a:t> monitor</a:t>
            </a:r>
            <a:endParaRPr lang="en-US" cap="none" dirty="0">
              <a:solidFill>
                <a:schemeClr val="tx1"/>
              </a:solidFill>
              <a:latin typeface="Calibri" panose="020F0502020204030204" pitchFamily="34" charset="0"/>
              <a:cs typeface="Calibri" panose="020F0502020204030204" pitchFamily="34" charset="0"/>
            </a:endParaRPr>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11</a:t>
            </a:fld>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50" y="1940247"/>
            <a:ext cx="10058400" cy="5143920"/>
          </a:xfrm>
          <a:prstGeom prst="rect">
            <a:avLst/>
          </a:prstGeom>
        </p:spPr>
      </p:pic>
    </p:spTree>
    <p:extLst>
      <p:ext uri="{BB962C8B-B14F-4D97-AF65-F5344CB8AC3E}">
        <p14:creationId xmlns:p14="http://schemas.microsoft.com/office/powerpoint/2010/main" val="1948235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1154956" y="1220688"/>
            <a:ext cx="8825657" cy="454223"/>
          </a:xfrm>
        </p:spPr>
        <p:txBody>
          <a:bodyPr/>
          <a:lstStyle/>
          <a:p>
            <a:r>
              <a:rPr lang="en-US" sz="2800" b="1" dirty="0">
                <a:latin typeface="Calibri" panose="020F0502020204030204" pitchFamily="34" charset="0"/>
                <a:cs typeface="Calibri" panose="020F0502020204030204" pitchFamily="34" charset="0"/>
              </a:rPr>
              <a:t>Creating </a:t>
            </a:r>
            <a:r>
              <a:rPr lang="en-US" sz="2800" b="1" dirty="0" err="1">
                <a:latin typeface="Calibri" panose="020F0502020204030204" pitchFamily="34" charset="0"/>
                <a:cs typeface="Calibri" panose="020F0502020204030204" pitchFamily="34" charset="0"/>
              </a:rPr>
              <a:t>Ceph</a:t>
            </a:r>
            <a:r>
              <a:rPr lang="en-US" sz="2800" b="1" dirty="0">
                <a:latin typeface="Calibri" panose="020F0502020204030204" pitchFamily="34" charset="0"/>
                <a:cs typeface="Calibri" panose="020F0502020204030204" pitchFamily="34" charset="0"/>
              </a:rPr>
              <a:t> OSDs</a:t>
            </a:r>
            <a:r>
              <a:rPr lang="en-US" dirty="0"/>
              <a:t/>
            </a:r>
            <a:br>
              <a:rPr lang="en-US" dirty="0"/>
            </a:br>
            <a:endParaRPr lang="en-US" dirty="0"/>
          </a:p>
        </p:txBody>
      </p:sp>
      <p:sp>
        <p:nvSpPr>
          <p:cNvPr id="13" name="Text Placeholder 12"/>
          <p:cNvSpPr>
            <a:spLocks noGrp="1"/>
          </p:cNvSpPr>
          <p:nvPr>
            <p:ph type="body" idx="1"/>
          </p:nvPr>
        </p:nvSpPr>
        <p:spPr>
          <a:xfrm>
            <a:off x="1154955" y="1220688"/>
            <a:ext cx="8825658" cy="4417093"/>
          </a:xfrm>
        </p:spPr>
        <p:txBody>
          <a:bodyPr/>
          <a:lstStyle/>
          <a:p>
            <a:r>
              <a:rPr lang="en-US" cap="none" dirty="0" smtClean="0">
                <a:solidFill>
                  <a:schemeClr val="tx1"/>
                </a:solidFill>
                <a:latin typeface="Calibri" panose="020F0502020204030204" pitchFamily="34" charset="0"/>
                <a:cs typeface="Calibri" panose="020F0502020204030204" pitchFamily="34" charset="0"/>
              </a:rPr>
              <a:t>5.” </a:t>
            </a:r>
            <a:r>
              <a:rPr lang="en-US" cap="none" dirty="0" err="1" smtClean="0">
                <a:solidFill>
                  <a:schemeClr val="tx1"/>
                </a:solidFill>
                <a:latin typeface="Calibri" panose="020F0502020204030204" pitchFamily="34" charset="0"/>
                <a:cs typeface="Calibri" panose="020F0502020204030204" pitchFamily="34" charset="0"/>
              </a:rPr>
              <a:t>Ketik</a:t>
            </a:r>
            <a:r>
              <a:rPr lang="en-US" cap="none" dirty="0" smtClean="0">
                <a:solidFill>
                  <a:schemeClr val="tx1"/>
                </a:solidFill>
                <a:latin typeface="Calibri" panose="020F0502020204030204" pitchFamily="34" charset="0"/>
                <a:cs typeface="Calibri" panose="020F0502020204030204" pitchFamily="34" charset="0"/>
              </a:rPr>
              <a:t> </a:t>
            </a:r>
            <a:r>
              <a:rPr lang="en-US" cap="none" dirty="0" err="1" smtClean="0">
                <a:solidFill>
                  <a:schemeClr val="tx1"/>
                </a:solidFill>
                <a:latin typeface="Calibri" panose="020F0502020204030204" pitchFamily="34" charset="0"/>
                <a:cs typeface="Calibri" panose="020F0502020204030204" pitchFamily="34" charset="0"/>
              </a:rPr>
              <a:t>pveceph</a:t>
            </a:r>
            <a:r>
              <a:rPr lang="en-US" cap="none" dirty="0" smtClean="0">
                <a:solidFill>
                  <a:schemeClr val="tx1"/>
                </a:solidFill>
                <a:latin typeface="Calibri" panose="020F0502020204030204" pitchFamily="34" charset="0"/>
                <a:cs typeface="Calibri" panose="020F0502020204030204" pitchFamily="34" charset="0"/>
              </a:rPr>
              <a:t> </a:t>
            </a:r>
            <a:r>
              <a:rPr lang="en-US" cap="none" dirty="0" err="1" smtClean="0">
                <a:solidFill>
                  <a:schemeClr val="tx1"/>
                </a:solidFill>
                <a:latin typeface="Calibri" panose="020F0502020204030204" pitchFamily="34" charset="0"/>
                <a:cs typeface="Calibri" panose="020F0502020204030204" pitchFamily="34" charset="0"/>
              </a:rPr>
              <a:t>createosd</a:t>
            </a:r>
            <a:r>
              <a:rPr lang="en-US" cap="none" dirty="0" smtClean="0">
                <a:solidFill>
                  <a:schemeClr val="tx1"/>
                </a:solidFill>
                <a:latin typeface="Calibri" panose="020F0502020204030204" pitchFamily="34" charset="0"/>
                <a:cs typeface="Calibri" panose="020F0502020204030204" pitchFamily="34" charset="0"/>
              </a:rPr>
              <a:t>/</a:t>
            </a:r>
            <a:r>
              <a:rPr lang="en-US" cap="none" dirty="0" err="1" smtClean="0">
                <a:solidFill>
                  <a:schemeClr val="tx1"/>
                </a:solidFill>
                <a:latin typeface="Calibri" panose="020F0502020204030204" pitchFamily="34" charset="0"/>
                <a:cs typeface="Calibri" panose="020F0502020204030204" pitchFamily="34" charset="0"/>
              </a:rPr>
              <a:t>dev</a:t>
            </a:r>
            <a:r>
              <a:rPr lang="en-US" cap="none" dirty="0" smtClean="0">
                <a:solidFill>
                  <a:schemeClr val="tx1"/>
                </a:solidFill>
                <a:latin typeface="Calibri" panose="020F0502020204030204" pitchFamily="34" charset="0"/>
                <a:cs typeface="Calibri" panose="020F0502020204030204" pitchFamily="34" charset="0"/>
              </a:rPr>
              <a:t>/</a:t>
            </a:r>
            <a:r>
              <a:rPr lang="en-US" cap="none" dirty="0" err="1" smtClean="0">
                <a:solidFill>
                  <a:schemeClr val="tx1"/>
                </a:solidFill>
                <a:latin typeface="Calibri" panose="020F0502020204030204" pitchFamily="34" charset="0"/>
                <a:cs typeface="Calibri" panose="020F0502020204030204" pitchFamily="34" charset="0"/>
              </a:rPr>
              <a:t>sd</a:t>
            </a:r>
            <a:r>
              <a:rPr lang="en-US" cap="none" dirty="0" smtClean="0">
                <a:solidFill>
                  <a:schemeClr val="tx1"/>
                </a:solidFill>
                <a:latin typeface="Calibri" panose="020F0502020204030204" pitchFamily="34" charset="0"/>
                <a:cs typeface="Calibri" panose="020F0502020204030204" pitchFamily="34" charset="0"/>
              </a:rPr>
              <a:t>[x</a:t>
            </a:r>
            <a:r>
              <a:rPr lang="en-US" sz="2400" cap="none" dirty="0" smtClean="0">
                <a:solidFill>
                  <a:schemeClr val="tx1"/>
                </a:solidFill>
                <a:latin typeface="Calibri" panose="020F0502020204030204" pitchFamily="34" charset="0"/>
                <a:cs typeface="Calibri" panose="020F0502020204030204" pitchFamily="34" charset="0"/>
              </a:rPr>
              <a:t>]  “ </a:t>
            </a:r>
            <a:r>
              <a:rPr lang="en-US" sz="2400" cap="none" dirty="0" err="1" smtClean="0">
                <a:solidFill>
                  <a:schemeClr val="tx1"/>
                </a:solidFill>
                <a:latin typeface="Calibri" panose="020F0502020204030204" pitchFamily="34" charset="0"/>
                <a:cs typeface="Calibri" panose="020F0502020204030204" pitchFamily="34" charset="0"/>
              </a:rPr>
              <a:t>jika</a:t>
            </a:r>
            <a:r>
              <a:rPr lang="en-US" sz="2400" cap="none" dirty="0" smtClean="0">
                <a:solidFill>
                  <a:schemeClr val="tx1"/>
                </a:solidFill>
                <a:latin typeface="Calibri" panose="020F0502020204030204" pitchFamily="34" charset="0"/>
                <a:cs typeface="Calibri" panose="020F0502020204030204" pitchFamily="34" charset="0"/>
              </a:rPr>
              <a:t> </a:t>
            </a:r>
            <a:r>
              <a:rPr lang="en-US" sz="2400" cap="none" dirty="0" err="1" smtClean="0">
                <a:solidFill>
                  <a:schemeClr val="tx1"/>
                </a:solidFill>
                <a:latin typeface="Calibri" panose="020F0502020204030204" pitchFamily="34" charset="0"/>
                <a:cs typeface="Calibri" panose="020F0502020204030204" pitchFamily="34" charset="0"/>
              </a:rPr>
              <a:t>menggunakan</a:t>
            </a:r>
            <a:r>
              <a:rPr lang="en-US" sz="2400" cap="none" dirty="0" smtClean="0">
                <a:solidFill>
                  <a:schemeClr val="tx1"/>
                </a:solidFill>
                <a:latin typeface="Calibri" panose="020F0502020204030204" pitchFamily="34" charset="0"/>
                <a:cs typeface="Calibri" panose="020F0502020204030204" pitchFamily="34" charset="0"/>
              </a:rPr>
              <a:t> </a:t>
            </a:r>
            <a:r>
              <a:rPr lang="en-US" sz="2400" cap="none" dirty="0" err="1" smtClean="0">
                <a:solidFill>
                  <a:schemeClr val="tx1"/>
                </a:solidFill>
                <a:latin typeface="Calibri" panose="020F0502020204030204" pitchFamily="34" charset="0"/>
                <a:cs typeface="Calibri" panose="020F0502020204030204" pitchFamily="34" charset="0"/>
              </a:rPr>
              <a:t>ssd</a:t>
            </a:r>
            <a:r>
              <a:rPr lang="en-US" sz="2400" cap="none" dirty="0" smtClean="0">
                <a:solidFill>
                  <a:schemeClr val="tx1"/>
                </a:solidFill>
                <a:latin typeface="Calibri" panose="020F0502020204030204" pitchFamily="34" charset="0"/>
                <a:cs typeface="Calibri" panose="020F0502020204030204" pitchFamily="34" charset="0"/>
              </a:rPr>
              <a:t> external</a:t>
            </a:r>
            <a:endParaRPr lang="en-US" cap="none" dirty="0">
              <a:solidFill>
                <a:schemeClr val="tx1"/>
              </a:solidFill>
              <a:latin typeface="Calibri" panose="020F0502020204030204" pitchFamily="34" charset="0"/>
              <a:cs typeface="Calibri" panose="020F0502020204030204" pitchFamily="34" charset="0"/>
            </a:endParaRPr>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12</a:t>
            </a:fld>
            <a:endParaRPr lang="en-US"/>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5860" y="1674911"/>
            <a:ext cx="8097380" cy="4572638"/>
          </a:xfrm>
          <a:prstGeom prst="rect">
            <a:avLst/>
          </a:prstGeom>
        </p:spPr>
      </p:pic>
    </p:spTree>
    <p:extLst>
      <p:ext uri="{BB962C8B-B14F-4D97-AF65-F5344CB8AC3E}">
        <p14:creationId xmlns:p14="http://schemas.microsoft.com/office/powerpoint/2010/main" val="1598871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457200"/>
            <a:ext cx="8825659" cy="792480"/>
          </a:xfrm>
        </p:spPr>
        <p:txBody>
          <a:bodyPr/>
          <a:lstStyle/>
          <a:p>
            <a:r>
              <a:rPr lang="en-US" sz="2800" b="1" dirty="0" err="1">
                <a:latin typeface="Calibri" panose="020F0502020204030204" pitchFamily="34" charset="0"/>
                <a:cs typeface="Calibri" panose="020F0502020204030204" pitchFamily="34" charset="0"/>
              </a:rPr>
              <a:t>Ceph</a:t>
            </a:r>
            <a:r>
              <a:rPr lang="en-US" sz="2800" b="1" dirty="0">
                <a:latin typeface="Calibri" panose="020F0502020204030204" pitchFamily="34" charset="0"/>
                <a:cs typeface="Calibri" panose="020F0502020204030204" pitchFamily="34" charset="0"/>
              </a:rPr>
              <a:t> Pools</a:t>
            </a:r>
            <a:r>
              <a:rPr lang="en-US" dirty="0"/>
              <a:t/>
            </a:r>
            <a:br>
              <a:rPr lang="en-US" dirty="0"/>
            </a:br>
            <a:endParaRPr lang="en-US" dirty="0"/>
          </a:p>
        </p:txBody>
      </p:sp>
      <p:sp>
        <p:nvSpPr>
          <p:cNvPr id="8" name="Text Placeholder 7"/>
          <p:cNvSpPr>
            <a:spLocks noGrp="1"/>
          </p:cNvSpPr>
          <p:nvPr>
            <p:ph type="body" sz="half" idx="2"/>
          </p:nvPr>
        </p:nvSpPr>
        <p:spPr>
          <a:xfrm>
            <a:off x="1154953" y="1158240"/>
            <a:ext cx="8825659" cy="579120"/>
          </a:xfrm>
        </p:spPr>
        <p:txBody>
          <a:bodyPr>
            <a:normAutofit/>
          </a:bodyPr>
          <a:lstStyle/>
          <a:p>
            <a:endParaRPr lang="en-US" sz="2000" dirty="0" smtClean="0">
              <a:latin typeface="Calibri" panose="020F0502020204030204" pitchFamily="34" charset="0"/>
              <a:cs typeface="Calibri" panose="020F0502020204030204" pitchFamily="34" charset="0"/>
            </a:endParaRPr>
          </a:p>
        </p:txBody>
      </p:sp>
      <p:sp>
        <p:nvSpPr>
          <p:cNvPr id="5" name="Footer Placeholder 4"/>
          <p:cNvSpPr>
            <a:spLocks noGrp="1"/>
          </p:cNvSpPr>
          <p:nvPr>
            <p:ph type="ftr" sz="quarter" idx="11"/>
          </p:nvPr>
        </p:nvSpPr>
        <p:spPr/>
        <p:txBody>
          <a:bodyPr/>
          <a:lstStyle/>
          <a:p>
            <a:r>
              <a:rPr lang="en-US" smtClean="0"/>
              <a:t>Dhoto - Advanced Computer Network</a:t>
            </a:r>
            <a:endParaRPr lang="en-US"/>
          </a:p>
        </p:txBody>
      </p:sp>
      <p:sp>
        <p:nvSpPr>
          <p:cNvPr id="6" name="Slide Number Placeholder 5"/>
          <p:cNvSpPr>
            <a:spLocks noGrp="1"/>
          </p:cNvSpPr>
          <p:nvPr>
            <p:ph type="sldNum" sz="quarter" idx="12"/>
          </p:nvPr>
        </p:nvSpPr>
        <p:spPr/>
        <p:txBody>
          <a:bodyPr/>
          <a:lstStyle/>
          <a:p>
            <a:fld id="{C21483AF-1F8A-3549-8809-9F0DAD12EFBF}" type="slidenum">
              <a:rPr lang="en-US" smtClean="0"/>
              <a:t>13</a:t>
            </a:fld>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954" y="1784733"/>
            <a:ext cx="8097380" cy="4563112"/>
          </a:xfrm>
          <a:prstGeom prst="rect">
            <a:avLst/>
          </a:prstGeom>
        </p:spPr>
      </p:pic>
    </p:spTree>
    <p:extLst>
      <p:ext uri="{BB962C8B-B14F-4D97-AF65-F5344CB8AC3E}">
        <p14:creationId xmlns:p14="http://schemas.microsoft.com/office/powerpoint/2010/main" val="982683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484296"/>
            <a:ext cx="8825659" cy="594360"/>
          </a:xfrm>
        </p:spPr>
        <p:txBody>
          <a:bodyPr/>
          <a:lstStyle/>
          <a:p>
            <a:r>
              <a:rPr lang="en-US" sz="3200" b="1" dirty="0" err="1">
                <a:latin typeface="Calibri" panose="020F0502020204030204" pitchFamily="34" charset="0"/>
                <a:cs typeface="Calibri" panose="020F0502020204030204" pitchFamily="34" charset="0"/>
              </a:rPr>
              <a:t>Ceph</a:t>
            </a:r>
            <a:r>
              <a:rPr lang="en-US" sz="3200" b="1" dirty="0">
                <a:latin typeface="Calibri" panose="020F0502020204030204" pitchFamily="34" charset="0"/>
                <a:cs typeface="Calibri" panose="020F0502020204030204" pitchFamily="34" charset="0"/>
              </a:rPr>
              <a:t> Client</a:t>
            </a:r>
            <a:r>
              <a:rPr lang="en-US" dirty="0"/>
              <a:t/>
            </a:r>
            <a:br>
              <a:rPr lang="en-US" dirty="0"/>
            </a:br>
            <a:endParaRPr lang="en-US" dirty="0"/>
          </a:p>
        </p:txBody>
      </p:sp>
      <p:sp>
        <p:nvSpPr>
          <p:cNvPr id="3" name="Text Placeholder 2"/>
          <p:cNvSpPr>
            <a:spLocks noGrp="1"/>
          </p:cNvSpPr>
          <p:nvPr>
            <p:ph type="body" sz="half" idx="2"/>
          </p:nvPr>
        </p:nvSpPr>
        <p:spPr>
          <a:xfrm>
            <a:off x="1154954" y="1447800"/>
            <a:ext cx="8825659" cy="520849"/>
          </a:xfrm>
        </p:spPr>
        <p:txBody>
          <a:bodyPr>
            <a:normAutofit/>
          </a:bodyPr>
          <a:lstStyle/>
          <a:p>
            <a:r>
              <a:rPr lang="en-US" sz="2000" dirty="0" err="1" smtClean="0">
                <a:latin typeface="Calibri" panose="020F0502020204030204" pitchFamily="34" charset="0"/>
                <a:cs typeface="Calibri" panose="020F0502020204030204" pitchFamily="34" charset="0"/>
              </a:rPr>
              <a:t>Pembacan</a:t>
            </a:r>
            <a:r>
              <a:rPr lang="en-US" sz="2000" dirty="0" smtClean="0">
                <a:latin typeface="Calibri" panose="020F0502020204030204" pitchFamily="34" charset="0"/>
                <a:cs typeface="Calibri" panose="020F0502020204030204" pitchFamily="34" charset="0"/>
              </a:rPr>
              <a:t> </a:t>
            </a:r>
            <a:r>
              <a:rPr lang="en-US" sz="2000" dirty="0" err="1" smtClean="0">
                <a:latin typeface="Calibri" panose="020F0502020204030204" pitchFamily="34" charset="0"/>
                <a:cs typeface="Calibri" panose="020F0502020204030204" pitchFamily="34" charset="0"/>
              </a:rPr>
              <a:t>aktifitas</a:t>
            </a:r>
            <a:r>
              <a:rPr lang="en-US" sz="2000" dirty="0" smtClean="0">
                <a:latin typeface="Calibri" panose="020F0502020204030204" pitchFamily="34" charset="0"/>
                <a:cs typeface="Calibri" panose="020F0502020204030204" pitchFamily="34" charset="0"/>
              </a:rPr>
              <a:t> client</a:t>
            </a:r>
            <a:endParaRPr lang="en-US" sz="2000"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11"/>
          </p:nvPr>
        </p:nvSpPr>
        <p:spPr/>
        <p:txBody>
          <a:bodyPr/>
          <a:lstStyle/>
          <a:p>
            <a:r>
              <a:rPr lang="en-US" smtClean="0"/>
              <a:t>Dhoto - Advanced Computer Network</a:t>
            </a:r>
            <a:endParaRPr lang="en-US"/>
          </a:p>
        </p:txBody>
      </p:sp>
      <p:sp>
        <p:nvSpPr>
          <p:cNvPr id="5" name="Slide Number Placeholder 4"/>
          <p:cNvSpPr>
            <a:spLocks noGrp="1"/>
          </p:cNvSpPr>
          <p:nvPr>
            <p:ph type="sldNum" sz="quarter" idx="12"/>
          </p:nvPr>
        </p:nvSpPr>
        <p:spPr/>
        <p:txBody>
          <a:bodyPr/>
          <a:lstStyle/>
          <a:p>
            <a:fld id="{C21483AF-1F8A-3549-8809-9F0DAD12EFBF}" type="slidenum">
              <a:rPr lang="en-US" smtClean="0"/>
              <a:t>14</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954" y="1968649"/>
            <a:ext cx="8116433" cy="4582164"/>
          </a:xfrm>
          <a:prstGeom prst="rect">
            <a:avLst/>
          </a:prstGeom>
        </p:spPr>
      </p:pic>
    </p:spTree>
    <p:extLst>
      <p:ext uri="{BB962C8B-B14F-4D97-AF65-F5344CB8AC3E}">
        <p14:creationId xmlns:p14="http://schemas.microsoft.com/office/powerpoint/2010/main" val="30086314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6800</TotalTime>
  <Words>442</Words>
  <Application>Microsoft Macintosh PowerPoint</Application>
  <PresentationFormat>Widescreen</PresentationFormat>
  <Paragraphs>64</Paragraphs>
  <Slides>14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Century</vt:lpstr>
      <vt:lpstr>Century Gothic</vt:lpstr>
      <vt:lpstr>Times New Roman</vt:lpstr>
      <vt:lpstr>Wingdings 3</vt:lpstr>
      <vt:lpstr>Ion</vt:lpstr>
      <vt:lpstr>Advanced Computer Network: Hyper-converged Infrastructure</vt:lpstr>
      <vt:lpstr>Hyper-converged Infrastructure</vt:lpstr>
      <vt:lpstr>Benefits of a Hyper-Converged Infrastructure (HCI) with Proxmox VE</vt:lpstr>
      <vt:lpstr>Manage Ceph Services on Proxmox VE Nodes </vt:lpstr>
      <vt:lpstr>Manage Ceph Services  </vt:lpstr>
      <vt:lpstr>Ceph dengan kemampuan RADOS menyediakan storage dengan scalability yang luar biasa dimana ribuan client atau ribuan PROXMOX mengakses petabytes hingga exabytes data. Masing-masing aplikasi dapat menggunakan object, block atau filesytem pada cluster RADOS yang sama yang berarti kita memiliki kita memiliki storage Ceph yang fleksibel. Kita dapat menggunakan Ceph ini secara gratis menggunakan komoditas hardware yang lebih murah. Ceph merupakan cara baru yang lebih baik dalam menyimpan data. </vt:lpstr>
      <vt:lpstr>Installation of Ceph Packages  </vt:lpstr>
      <vt:lpstr>Instalasi Ceph: 1. ketik “peveceph install.” 2. tambahkan repository di /etc/apt/sources.list.d/ceph.list     </vt:lpstr>
      <vt:lpstr>3.buat configurasi  dalam satu jaringan </vt:lpstr>
      <vt:lpstr>Creating initial Ceph configuration</vt:lpstr>
      <vt:lpstr>Creating Ceph Monitors </vt:lpstr>
      <vt:lpstr>Creating Ceph OSDs </vt:lpstr>
      <vt:lpstr>Ceph Pools </vt:lpstr>
      <vt:lpstr>Ceph Client </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Computer Network: Container</dc:title>
  <dc:creator>Sritrusta Sukaridhoto</dc:creator>
  <cp:lastModifiedBy>Sritrusta Sukaridhoto</cp:lastModifiedBy>
  <cp:revision>34</cp:revision>
  <dcterms:created xsi:type="dcterms:W3CDTF">2017-10-04T14:56:15Z</dcterms:created>
  <dcterms:modified xsi:type="dcterms:W3CDTF">2017-10-27T07:03:57Z</dcterms:modified>
</cp:coreProperties>
</file>