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6858000" cx="12192000"/>
  <p:notesSz cx="6858000" cy="9144000"/>
  <p:embeddedFontLs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9" roundtripDataSignature="AMtx7mhiC4kjn/X8twi/dCS27gUyp29E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3069848-2429-4F84-8344-8A77C48AE7CB}">
  <a:tblStyle styleId="{B3069848-2429-4F84-8344-8A77C48AE7CB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BF5"/>
          </a:solidFill>
        </a:fill>
      </a:tcStyle>
    </a:wholeTbl>
    <a:band1H>
      <a:tcTxStyle/>
      <a:tcStyle>
        <a:fill>
          <a:solidFill>
            <a:srgbClr val="CAD4EA"/>
          </a:solidFill>
        </a:fill>
      </a:tcStyle>
    </a:band1H>
    <a:band2H>
      <a:tcTxStyle/>
    </a:band2H>
    <a:band1V>
      <a:tcTxStyle/>
      <a:tcStyle>
        <a:fill>
          <a:solidFill>
            <a:srgbClr val="CAD4EA"/>
          </a:solidFill>
        </a:fill>
      </a:tcStyle>
    </a:band1V>
    <a:band2V>
      <a:tcTxStyle/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9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2.xml"/><Relationship Id="rId39" Type="http://customschemas.google.com/relationships/presentationmetadata" Target="metadata"/><Relationship Id="rId16" Type="http://schemas.openxmlformats.org/officeDocument/2006/relationships/slide" Target="slides/slide11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1"/>
          <p:cNvSpPr txBox="1"/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entury Gothic"/>
              <a:buNone/>
              <a:defRPr sz="7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" type="subTitle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chemeClr val="accent1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3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4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4"/>
          <p:cNvSpPr txBox="1"/>
          <p:nvPr>
            <p:ph idx="1" type="body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2" name="Google Shape;42;p34"/>
          <p:cNvSpPr txBox="1"/>
          <p:nvPr>
            <p:ph idx="2" type="body"/>
          </p:nvPr>
        </p:nvSpPr>
        <p:spPr>
          <a:xfrm>
            <a:off x="5654493" y="2056092"/>
            <a:ext cx="4396341" cy="4200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3" name="Google Shape;43;p34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 txBox="1"/>
          <p:nvPr>
            <p:ph type="title"/>
          </p:nvPr>
        </p:nvSpPr>
        <p:spPr>
          <a:xfrm>
            <a:off x="1154956" y="2861733"/>
            <a:ext cx="8825657" cy="19156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" type="body"/>
          </p:nvPr>
        </p:nvSpPr>
        <p:spPr>
          <a:xfrm>
            <a:off x="1154955" y="4777381"/>
            <a:ext cx="882565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9" name="Google Shape;49;p35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6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" type="body"/>
          </p:nvPr>
        </p:nvSpPr>
        <p:spPr>
          <a:xfrm>
            <a:off x="1103313" y="1905000"/>
            <a:ext cx="439633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5" name="Google Shape;55;p36"/>
          <p:cNvSpPr txBox="1"/>
          <p:nvPr>
            <p:ph idx="2" type="body"/>
          </p:nvPr>
        </p:nvSpPr>
        <p:spPr>
          <a:xfrm>
            <a:off x="1103312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6" name="Google Shape;56;p36"/>
          <p:cNvSpPr txBox="1"/>
          <p:nvPr>
            <p:ph idx="3" type="body"/>
          </p:nvPr>
        </p:nvSpPr>
        <p:spPr>
          <a:xfrm>
            <a:off x="5654495" y="1905000"/>
            <a:ext cx="439633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7" name="Google Shape;57;p36"/>
          <p:cNvSpPr txBox="1"/>
          <p:nvPr>
            <p:ph idx="4" type="body"/>
          </p:nvPr>
        </p:nvSpPr>
        <p:spPr>
          <a:xfrm>
            <a:off x="5654495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8" name="Google Shape;58;p36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/>
          <p:nvPr>
            <p:ph type="title"/>
          </p:nvPr>
        </p:nvSpPr>
        <p:spPr>
          <a:xfrm>
            <a:off x="1154954" y="1447800"/>
            <a:ext cx="3401064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8"/>
          <p:cNvSpPr txBox="1"/>
          <p:nvPr>
            <p:ph idx="1" type="body"/>
          </p:nvPr>
        </p:nvSpPr>
        <p:spPr>
          <a:xfrm>
            <a:off x="4784616" y="1447800"/>
            <a:ext cx="519599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algn="l"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indent="-309880" lvl="2" marL="13716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indent="-299719" lvl="3" marL="1828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indent="-299720" lvl="4" marL="22860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indent="-299720" lvl="5" marL="27432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indent="-299720" lvl="6" marL="32004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indent="-299720" lvl="7" marL="3657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indent="-299720" lvl="8" marL="4114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/>
        </p:txBody>
      </p:sp>
      <p:sp>
        <p:nvSpPr>
          <p:cNvPr id="68" name="Google Shape;68;p38"/>
          <p:cNvSpPr txBox="1"/>
          <p:nvPr>
            <p:ph idx="2" type="body"/>
          </p:nvPr>
        </p:nvSpPr>
        <p:spPr>
          <a:xfrm>
            <a:off x="1154954" y="3129280"/>
            <a:ext cx="3401063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9" name="Google Shape;69;p38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/>
          <p:nvPr>
            <p:ph type="title"/>
          </p:nvPr>
        </p:nvSpPr>
        <p:spPr>
          <a:xfrm>
            <a:off x="1153907" y="1854192"/>
            <a:ext cx="5092906" cy="1574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/>
          <p:nvPr>
            <p:ph idx="2" type="pic"/>
          </p:nvPr>
        </p:nvSpPr>
        <p:spPr>
          <a:xfrm>
            <a:off x="6949546" y="1143000"/>
            <a:ext cx="32004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75" name="Google Shape;75;p39"/>
          <p:cNvSpPr txBox="1"/>
          <p:nvPr>
            <p:ph idx="1" type="body"/>
          </p:nvPr>
        </p:nvSpPr>
        <p:spPr>
          <a:xfrm>
            <a:off x="1154954" y="3657600"/>
            <a:ext cx="5084979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6" name="Google Shape;76;p39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0"/>
          <p:cNvSpPr txBox="1"/>
          <p:nvPr>
            <p:ph type="title"/>
          </p:nvPr>
        </p:nvSpPr>
        <p:spPr>
          <a:xfrm>
            <a:off x="1154956" y="4800587"/>
            <a:ext cx="882565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/>
          <p:nvPr>
            <p:ph idx="2" type="pic"/>
          </p:nvPr>
        </p:nvSpPr>
        <p:spPr>
          <a:xfrm>
            <a:off x="1154955" y="685800"/>
            <a:ext cx="8825658" cy="3640666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82" name="Google Shape;82;p40"/>
          <p:cNvSpPr txBox="1"/>
          <p:nvPr>
            <p:ph idx="1" type="body"/>
          </p:nvPr>
        </p:nvSpPr>
        <p:spPr>
          <a:xfrm>
            <a:off x="1154956" y="5367325"/>
            <a:ext cx="882565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3" name="Google Shape;83;p4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1"/>
          <p:cNvSpPr txBox="1"/>
          <p:nvPr>
            <p:ph type="title"/>
          </p:nvPr>
        </p:nvSpPr>
        <p:spPr>
          <a:xfrm>
            <a:off x="1154954" y="1447800"/>
            <a:ext cx="8825659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1"/>
          <p:cNvSpPr txBox="1"/>
          <p:nvPr>
            <p:ph idx="1" type="body"/>
          </p:nvPr>
        </p:nvSpPr>
        <p:spPr>
          <a:xfrm>
            <a:off x="1154954" y="3657600"/>
            <a:ext cx="8825659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9" name="Google Shape;89;p4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4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2"/>
          <p:cNvSpPr txBox="1"/>
          <p:nvPr>
            <p:ph type="title"/>
          </p:nvPr>
        </p:nvSpPr>
        <p:spPr>
          <a:xfrm>
            <a:off x="1574801" y="1447800"/>
            <a:ext cx="7999315" cy="2323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2"/>
          <p:cNvSpPr txBox="1"/>
          <p:nvPr>
            <p:ph idx="1" type="body"/>
          </p:nvPr>
        </p:nvSpPr>
        <p:spPr>
          <a:xfrm>
            <a:off x="1930400" y="3771174"/>
            <a:ext cx="7279649" cy="34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b="0" i="0" sz="1400" cap="small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5" name="Google Shape;95;p42"/>
          <p:cNvSpPr txBox="1"/>
          <p:nvPr>
            <p:ph idx="2" type="body"/>
          </p:nvPr>
        </p:nvSpPr>
        <p:spPr>
          <a:xfrm>
            <a:off x="1154954" y="4350657"/>
            <a:ext cx="8825659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6" name="Google Shape;96;p4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42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0" name="Google Shape;100;p4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3"/>
          <p:cNvSpPr txBox="1"/>
          <p:nvPr>
            <p:ph type="title"/>
          </p:nvPr>
        </p:nvSpPr>
        <p:spPr>
          <a:xfrm>
            <a:off x="1154954" y="3124201"/>
            <a:ext cx="8825660" cy="16531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3"/>
          <p:cNvSpPr txBox="1"/>
          <p:nvPr>
            <p:ph idx="1" type="body"/>
          </p:nvPr>
        </p:nvSpPr>
        <p:spPr>
          <a:xfrm>
            <a:off x="1154954" y="4777381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4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4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4"/>
          <p:cNvSpPr txBox="1"/>
          <p:nvPr>
            <p:ph idx="1" type="body"/>
          </p:nvPr>
        </p:nvSpPr>
        <p:spPr>
          <a:xfrm>
            <a:off x="632947" y="1981200"/>
            <a:ext cx="29468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0" name="Google Shape;110;p44"/>
          <p:cNvSpPr txBox="1"/>
          <p:nvPr>
            <p:ph idx="2" type="body"/>
          </p:nvPr>
        </p:nvSpPr>
        <p:spPr>
          <a:xfrm>
            <a:off x="652463" y="2667000"/>
            <a:ext cx="2927350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11" name="Google Shape;111;p44"/>
          <p:cNvSpPr txBox="1"/>
          <p:nvPr>
            <p:ph idx="3" type="body"/>
          </p:nvPr>
        </p:nvSpPr>
        <p:spPr>
          <a:xfrm>
            <a:off x="3883659" y="1981200"/>
            <a:ext cx="293624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2" name="Google Shape;112;p44"/>
          <p:cNvSpPr txBox="1"/>
          <p:nvPr>
            <p:ph idx="4" type="body"/>
          </p:nvPr>
        </p:nvSpPr>
        <p:spPr>
          <a:xfrm>
            <a:off x="3873106" y="2667000"/>
            <a:ext cx="2946794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13" name="Google Shape;113;p44"/>
          <p:cNvSpPr txBox="1"/>
          <p:nvPr>
            <p:ph idx="5" type="body"/>
          </p:nvPr>
        </p:nvSpPr>
        <p:spPr>
          <a:xfrm>
            <a:off x="7124700" y="1981200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4" name="Google Shape;114;p44"/>
          <p:cNvSpPr txBox="1"/>
          <p:nvPr>
            <p:ph idx="6" type="body"/>
          </p:nvPr>
        </p:nvSpPr>
        <p:spPr>
          <a:xfrm>
            <a:off x="7124700" y="2667000"/>
            <a:ext cx="2932113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15" name="Google Shape;115;p44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44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44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4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5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5"/>
          <p:cNvSpPr txBox="1"/>
          <p:nvPr>
            <p:ph idx="1" type="body"/>
          </p:nvPr>
        </p:nvSpPr>
        <p:spPr>
          <a:xfrm>
            <a:off x="652463" y="4250949"/>
            <a:ext cx="29400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3" name="Google Shape;123;p45"/>
          <p:cNvSpPr/>
          <p:nvPr>
            <p:ph idx="2" type="pic"/>
          </p:nvPr>
        </p:nvSpPr>
        <p:spPr>
          <a:xfrm>
            <a:off x="652463" y="2209800"/>
            <a:ext cx="2940050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4" name="Google Shape;124;p45"/>
          <p:cNvSpPr txBox="1"/>
          <p:nvPr>
            <p:ph idx="3" type="body"/>
          </p:nvPr>
        </p:nvSpPr>
        <p:spPr>
          <a:xfrm>
            <a:off x="652463" y="4827211"/>
            <a:ext cx="2940050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5" name="Google Shape;125;p45"/>
          <p:cNvSpPr txBox="1"/>
          <p:nvPr>
            <p:ph idx="4" type="body"/>
          </p:nvPr>
        </p:nvSpPr>
        <p:spPr>
          <a:xfrm>
            <a:off x="3889375" y="4250949"/>
            <a:ext cx="29305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6" name="Google Shape;126;p45"/>
          <p:cNvSpPr/>
          <p:nvPr>
            <p:ph idx="5" type="pic"/>
          </p:nvPr>
        </p:nvSpPr>
        <p:spPr>
          <a:xfrm>
            <a:off x="3889374" y="2209800"/>
            <a:ext cx="2930525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27" name="Google Shape;127;p45"/>
          <p:cNvSpPr txBox="1"/>
          <p:nvPr>
            <p:ph idx="6" type="body"/>
          </p:nvPr>
        </p:nvSpPr>
        <p:spPr>
          <a:xfrm>
            <a:off x="3888022" y="4827210"/>
            <a:ext cx="2934406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8" name="Google Shape;128;p45"/>
          <p:cNvSpPr txBox="1"/>
          <p:nvPr>
            <p:ph idx="7" type="body"/>
          </p:nvPr>
        </p:nvSpPr>
        <p:spPr>
          <a:xfrm>
            <a:off x="7124700" y="4250949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9" name="Google Shape;129;p45"/>
          <p:cNvSpPr/>
          <p:nvPr>
            <p:ph idx="8" type="pic"/>
          </p:nvPr>
        </p:nvSpPr>
        <p:spPr>
          <a:xfrm>
            <a:off x="7124699" y="2209800"/>
            <a:ext cx="2932113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30" name="Google Shape;130;p45"/>
          <p:cNvSpPr txBox="1"/>
          <p:nvPr>
            <p:ph idx="9" type="body"/>
          </p:nvPr>
        </p:nvSpPr>
        <p:spPr>
          <a:xfrm>
            <a:off x="7124575" y="4827208"/>
            <a:ext cx="2935997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31" name="Google Shape;131;p45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45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chemeClr val="accen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45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6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6"/>
          <p:cNvSpPr txBox="1"/>
          <p:nvPr>
            <p:ph idx="1" type="body"/>
          </p:nvPr>
        </p:nvSpPr>
        <p:spPr>
          <a:xfrm rot="5400000">
            <a:off x="3478842" y="-322612"/>
            <a:ext cx="4195481" cy="894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9" name="Google Shape;139;p46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4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7"/>
          <p:cNvSpPr txBox="1"/>
          <p:nvPr>
            <p:ph type="title"/>
          </p:nvPr>
        </p:nvSpPr>
        <p:spPr>
          <a:xfrm rot="5400000">
            <a:off x="6267450" y="2466975"/>
            <a:ext cx="5826125" cy="1752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7"/>
          <p:cNvSpPr txBox="1"/>
          <p:nvPr>
            <p:ph idx="1" type="body"/>
          </p:nvPr>
        </p:nvSpPr>
        <p:spPr>
          <a:xfrm rot="5400000">
            <a:off x="1679576" y="-139699"/>
            <a:ext cx="5368924" cy="742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5" name="Google Shape;145;p4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6.xml"/><Relationship Id="rId22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5.xml"/><Relationship Id="rId21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23" Type="http://schemas.openxmlformats.org/officeDocument/2006/relationships/theme" Target="../theme/theme1.xml"/><Relationship Id="rId1" Type="http://schemas.openxmlformats.org/officeDocument/2006/relationships/image" Target="../media/image3.png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slideLayout" Target="../slideLayouts/slideLayout4.xml"/><Relationship Id="rId15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9.xml"/><Relationship Id="rId17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19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.xml"/><Relationship Id="rId1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0"/>
          <p:cNvPicPr preferRelativeResize="0"/>
          <p:nvPr/>
        </p:nvPicPr>
        <p:blipFill rotWithShape="1">
          <a:blip r:embed="rId1">
            <a:alphaModFix/>
          </a:blip>
          <a:srcRect b="0" l="3613" r="0" t="0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 b="0" l="35640" r="0" t="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>
            <a:gsLst>
              <a:gs pos="0">
                <a:srgbClr val="EFF8FC">
                  <a:alpha val="6666"/>
                </a:srgbClr>
              </a:gs>
              <a:gs pos="36000">
                <a:srgbClr val="EFF8FC">
                  <a:alpha val="5882"/>
                </a:srgbClr>
              </a:gs>
              <a:gs pos="69000">
                <a:srgbClr val="EFF8FC">
                  <a:alpha val="0"/>
                </a:srgbClr>
              </a:gs>
              <a:gs pos="100000">
                <a:srgbClr val="EFF8FC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" name="Google Shape;13;p30"/>
          <p:cNvPicPr preferRelativeResize="0"/>
          <p:nvPr/>
        </p:nvPicPr>
        <p:blipFill rotWithShape="1">
          <a:blip r:embed="rId3">
            <a:alphaModFix/>
          </a:blip>
          <a:srcRect b="0" l="0" r="0" t="28812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0"/>
          <p:cNvPicPr preferRelativeResize="0"/>
          <p:nvPr/>
        </p:nvPicPr>
        <p:blipFill rotWithShape="1">
          <a:blip r:embed="rId4">
            <a:alphaModFix/>
          </a:blip>
          <a:srcRect b="23320" l="0" r="0" t="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470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0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" name="Google Shape;17;p30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8" name="Google Shape;18;p3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" name="Google Shape;19;p3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0" name="Google Shape;20;p3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" name="Google Shape;2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90739" y="219626"/>
            <a:ext cx="888200" cy="84379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2" r:id="rId19"/>
    <p:sldLayoutId id="2147483663" r:id="rId20"/>
    <p:sldLayoutId id="2147483664" r:id="rId21"/>
    <p:sldLayoutId id="2147483665" r:id="rId2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en.wikipedia.org/wiki/Computer_hardware" TargetMode="External"/><Relationship Id="rId4" Type="http://schemas.openxmlformats.org/officeDocument/2006/relationships/hyperlink" Target="https://en.wikipedia.org/wiki/Data_storage_device" TargetMode="External"/><Relationship Id="rId5" Type="http://schemas.openxmlformats.org/officeDocument/2006/relationships/hyperlink" Target="https://en.wikipedia.org/wiki/Computer_network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10.png"/><Relationship Id="rId6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Relationship Id="rId4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9.png"/><Relationship Id="rId4" Type="http://schemas.openxmlformats.org/officeDocument/2006/relationships/image" Target="../media/image36.png"/><Relationship Id="rId5" Type="http://schemas.openxmlformats.org/officeDocument/2006/relationships/image" Target="../media/image30.png"/><Relationship Id="rId6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en.wikipedia.org/wiki/Hypervisor" TargetMode="External"/><Relationship Id="rId4" Type="http://schemas.openxmlformats.org/officeDocument/2006/relationships/hyperlink" Target="https://en.wikipedia.org/wiki/Hardware_virtualization" TargetMode="External"/><Relationship Id="rId5" Type="http://schemas.openxmlformats.org/officeDocument/2006/relationships/hyperlink" Target="https://en.wikipedia.org/wiki/Operating-system-level_virtualiz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"/>
          <p:cNvSpPr txBox="1"/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entury Gothic"/>
              <a:buNone/>
            </a:pPr>
            <a:r>
              <a:rPr lang="en-US" sz="4000"/>
              <a:t>Advanced Computer Network:</a:t>
            </a:r>
            <a:br>
              <a:rPr lang="en-US"/>
            </a:br>
            <a:r>
              <a:rPr lang="en-US"/>
              <a:t>Virtualization</a:t>
            </a:r>
            <a:endParaRPr/>
          </a:p>
        </p:txBody>
      </p:sp>
      <p:sp>
        <p:nvSpPr>
          <p:cNvPr id="154" name="Google Shape;154;p1"/>
          <p:cNvSpPr txBox="1"/>
          <p:nvPr>
            <p:ph idx="1" type="subTitle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SRITRUSTA SUKARIDHOTO, PH.D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Definisi</a:t>
            </a:r>
            <a:endParaRPr/>
          </a:p>
        </p:txBody>
      </p:sp>
      <p:sp>
        <p:nvSpPr>
          <p:cNvPr id="160" name="Google Shape;160;p2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Wikipedia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 computing, </a:t>
            </a:r>
            <a:r>
              <a:rPr b="1" lang="en-US"/>
              <a:t>virtualization</a:t>
            </a:r>
            <a:r>
              <a:rPr lang="en-US"/>
              <a:t> refers to the act of creating a virtual (rather than actual) version of something, including virtual </a:t>
            </a:r>
            <a:r>
              <a:rPr lang="en-US" u="sng">
                <a:solidFill>
                  <a:schemeClr val="hlink"/>
                </a:solidFill>
                <a:hlinkClick r:id="rId3"/>
              </a:rPr>
              <a:t>computer hardware</a:t>
            </a:r>
            <a:r>
              <a:rPr lang="en-US"/>
              <a:t> platforms, </a:t>
            </a:r>
            <a:r>
              <a:rPr lang="en-US" u="sng">
                <a:solidFill>
                  <a:schemeClr val="hlink"/>
                </a:solidFill>
                <a:hlinkClick r:id="rId4"/>
              </a:rPr>
              <a:t>storage devices</a:t>
            </a:r>
            <a:r>
              <a:rPr lang="en-US"/>
              <a:t>, and </a:t>
            </a:r>
            <a:r>
              <a:rPr lang="en-US" u="sng">
                <a:solidFill>
                  <a:schemeClr val="hlink"/>
                </a:solidFill>
                <a:hlinkClick r:id="rId5"/>
              </a:rPr>
              <a:t>computer network</a:t>
            </a:r>
            <a:r>
              <a:rPr lang="en-US"/>
              <a:t> resources.</a:t>
            </a:r>
            <a:endParaRPr/>
          </a:p>
        </p:txBody>
      </p:sp>
      <p:sp>
        <p:nvSpPr>
          <p:cNvPr id="161" name="Google Shape;161;p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162" name="Google Shape;162;p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Alasan penggunaan Virtualization (1)</a:t>
            </a:r>
            <a:endParaRPr/>
          </a:p>
        </p:txBody>
      </p:sp>
      <p:pic>
        <p:nvPicPr>
          <p:cNvPr id="168" name="Google Shape;168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577" y="2052638"/>
            <a:ext cx="8536622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170" name="Google Shape;170;p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Alasan penggunaan Virtualization (2)</a:t>
            </a:r>
            <a:endParaRPr/>
          </a:p>
        </p:txBody>
      </p:sp>
      <p:sp>
        <p:nvSpPr>
          <p:cNvPr id="176" name="Google Shape;176;p4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Pengurangan biaya maintenan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Kompatibilitas dengan aplikasi dan OS bawaan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Security: isolasi untuk aplikasi tertentu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Lingkungan pengembangan (dev env) yg murah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Manajemen terpusat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Proses backup yg mudah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Live migration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Quick server fail-over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HA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Virtual Applience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Cloud Computing</a:t>
            </a:r>
            <a:endParaRPr/>
          </a:p>
        </p:txBody>
      </p:sp>
      <p:sp>
        <p:nvSpPr>
          <p:cNvPr id="177" name="Google Shape;177;p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178" name="Google Shape;178;p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utama Virtualization</a:t>
            </a:r>
            <a:endParaRPr/>
          </a:p>
        </p:txBody>
      </p:sp>
      <p:sp>
        <p:nvSpPr>
          <p:cNvPr id="184" name="Google Shape;184;p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185" name="Google Shape;185;p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6" name="Google Shape;186;p5"/>
          <p:cNvSpPr/>
          <p:nvPr/>
        </p:nvSpPr>
        <p:spPr>
          <a:xfrm>
            <a:off x="5133109" y="1679432"/>
            <a:ext cx="4997450" cy="156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9144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144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Partitioning</a:t>
            </a:r>
            <a:endParaRPr/>
          </a:p>
          <a:p>
            <a:pPr indent="-166687" lvl="1" marL="285750" marR="0" rtl="0" algn="l">
              <a:spcBef>
                <a:spcPts val="450"/>
              </a:spcBef>
              <a:spcAft>
                <a:spcPts val="0"/>
              </a:spcAft>
              <a:buClr>
                <a:srgbClr val="7889FB"/>
              </a:buClr>
              <a:buSzPts val="135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 multiple operating systems on one physical machine</a:t>
            </a:r>
            <a:endParaRPr/>
          </a:p>
          <a:p>
            <a:pPr indent="-166687" lvl="1" marL="285750" marR="0" rtl="0" algn="l">
              <a:spcBef>
                <a:spcPts val="720"/>
              </a:spcBef>
              <a:spcAft>
                <a:spcPts val="0"/>
              </a:spcAft>
              <a:buClr>
                <a:srgbClr val="7889FB"/>
              </a:buClr>
              <a:buSzPts val="135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Divide system resources between virtual machines</a:t>
            </a:r>
            <a:endParaRPr/>
          </a:p>
        </p:txBody>
      </p:sp>
      <p:pic>
        <p:nvPicPr>
          <p:cNvPr descr="ESX_diagram" id="187" name="Google Shape;18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2100" y="1537855"/>
            <a:ext cx="297180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utama Virtualization</a:t>
            </a:r>
            <a:endParaRPr/>
          </a:p>
        </p:txBody>
      </p:sp>
      <p:sp>
        <p:nvSpPr>
          <p:cNvPr id="193" name="Google Shape;193;p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194" name="Google Shape;194;p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isolation_architecture" id="195" name="Google Shape;19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2655888"/>
            <a:ext cx="3124200" cy="252571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/>
          <p:nvPr/>
        </p:nvSpPr>
        <p:spPr>
          <a:xfrm>
            <a:off x="4953000" y="2895601"/>
            <a:ext cx="5410200" cy="12874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9144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144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Isolation</a:t>
            </a:r>
            <a:endParaRPr/>
          </a:p>
          <a:p>
            <a:pPr indent="-166687" lvl="1" marL="285750" marR="0" rtl="0" algn="l">
              <a:spcBef>
                <a:spcPts val="450"/>
              </a:spcBef>
              <a:spcAft>
                <a:spcPts val="0"/>
              </a:spcAft>
              <a:buClr>
                <a:srgbClr val="7889FB"/>
              </a:buClr>
              <a:buSzPts val="135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Fault and security isolation at the hardware level</a:t>
            </a:r>
            <a:endParaRPr/>
          </a:p>
          <a:p>
            <a:pPr indent="-166687" lvl="1" marL="285750" marR="0" rtl="0" algn="l">
              <a:spcBef>
                <a:spcPts val="720"/>
              </a:spcBef>
              <a:spcAft>
                <a:spcPts val="0"/>
              </a:spcAft>
              <a:buClr>
                <a:srgbClr val="7889FB"/>
              </a:buClr>
              <a:buSzPts val="135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Advanced resource controls preserve performance</a:t>
            </a:r>
            <a:endParaRPr/>
          </a:p>
        </p:txBody>
      </p:sp>
      <p:sp>
        <p:nvSpPr>
          <p:cNvPr id="197" name="Google Shape;197;p6"/>
          <p:cNvSpPr/>
          <p:nvPr/>
        </p:nvSpPr>
        <p:spPr>
          <a:xfrm>
            <a:off x="3962400" y="1348053"/>
            <a:ext cx="6629400" cy="674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096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96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Partitioning</a:t>
            </a:r>
            <a:endParaRPr/>
          </a:p>
          <a:p>
            <a:pPr indent="-166688" lvl="1" marL="285750" marR="0" rtl="0" algn="l">
              <a:spcBef>
                <a:spcPts val="30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 multiple operating systems on one physical machine</a:t>
            </a:r>
            <a:endParaRPr/>
          </a:p>
          <a:p>
            <a:pPr indent="-166688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Divide system resources between virtual machines</a:t>
            </a:r>
            <a:endParaRPr/>
          </a:p>
        </p:txBody>
      </p:sp>
      <p:pic>
        <p:nvPicPr>
          <p:cNvPr descr="ESX 2D architecture" id="198" name="Google Shape;19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33600" y="1257564"/>
            <a:ext cx="12128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6"/>
          <p:cNvSpPr/>
          <p:nvPr/>
        </p:nvSpPr>
        <p:spPr>
          <a:xfrm>
            <a:off x="1676400" y="1180256"/>
            <a:ext cx="8763000" cy="1371600"/>
          </a:xfrm>
          <a:prstGeom prst="rect">
            <a:avLst/>
          </a:prstGeom>
          <a:solidFill>
            <a:srgbClr val="CCFFF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utama Virtualization</a:t>
            </a:r>
            <a:endParaRPr/>
          </a:p>
        </p:txBody>
      </p:sp>
      <p:sp>
        <p:nvSpPr>
          <p:cNvPr id="205" name="Google Shape;205;p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06" name="Google Shape;206;p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7" name="Google Shape;207;p7"/>
          <p:cNvSpPr/>
          <p:nvPr/>
        </p:nvSpPr>
        <p:spPr>
          <a:xfrm>
            <a:off x="3742267" y="1470555"/>
            <a:ext cx="6629400" cy="674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096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96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Partitioning</a:t>
            </a:r>
            <a:endParaRPr/>
          </a:p>
          <a:p>
            <a:pPr indent="-166688" lvl="1" marL="285750" marR="0" rtl="0" algn="l">
              <a:spcBef>
                <a:spcPts val="30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 multiple operating systems on one physical machine</a:t>
            </a:r>
            <a:endParaRPr/>
          </a:p>
          <a:p>
            <a:pPr indent="-166688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Divide system resources between virtual machines</a:t>
            </a:r>
            <a:endParaRPr/>
          </a:p>
        </p:txBody>
      </p:sp>
      <p:pic>
        <p:nvPicPr>
          <p:cNvPr descr="ESX 2D architecture" id="208" name="Google Shape;20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9667" y="1380066"/>
            <a:ext cx="1131888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7"/>
          <p:cNvSpPr/>
          <p:nvPr/>
        </p:nvSpPr>
        <p:spPr>
          <a:xfrm>
            <a:off x="3742267" y="2751667"/>
            <a:ext cx="6400800" cy="674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096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96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Isolation</a:t>
            </a:r>
            <a:endParaRPr/>
          </a:p>
          <a:p>
            <a:pPr indent="-166688" lvl="1" marL="285750" marR="0" rtl="0" algn="l">
              <a:spcBef>
                <a:spcPts val="30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Fault and security isolation at the hardware level</a:t>
            </a:r>
            <a:endParaRPr/>
          </a:p>
          <a:p>
            <a:pPr indent="-166688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Advanced resource controls preserve performance</a:t>
            </a:r>
            <a:endParaRPr/>
          </a:p>
        </p:txBody>
      </p:sp>
      <p:pic>
        <p:nvPicPr>
          <p:cNvPr descr="isolation_architecture" id="210" name="Google Shape;21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42067" y="2827866"/>
            <a:ext cx="941388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/>
          <p:nvPr/>
        </p:nvSpPr>
        <p:spPr>
          <a:xfrm>
            <a:off x="4358217" y="4275667"/>
            <a:ext cx="5784850" cy="156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9144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144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Encapsulation</a:t>
            </a:r>
            <a:endParaRPr/>
          </a:p>
          <a:p>
            <a:pPr indent="-166687" lvl="1" marL="285750" marR="0" rtl="0" algn="l">
              <a:spcBef>
                <a:spcPts val="450"/>
              </a:spcBef>
              <a:spcAft>
                <a:spcPts val="0"/>
              </a:spcAft>
              <a:buClr>
                <a:srgbClr val="7889FB"/>
              </a:buClr>
              <a:buSzPts val="135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Entire state of the virtual machine can be saved to files</a:t>
            </a:r>
            <a:endParaRPr/>
          </a:p>
          <a:p>
            <a:pPr indent="-166687" lvl="1" marL="285750" marR="0" rtl="0" algn="l">
              <a:spcBef>
                <a:spcPts val="720"/>
              </a:spcBef>
              <a:spcAft>
                <a:spcPts val="0"/>
              </a:spcAft>
              <a:buClr>
                <a:srgbClr val="7889FB"/>
              </a:buClr>
              <a:buSzPts val="135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and copy virtual machines as easily as moving and copying files</a:t>
            </a:r>
            <a:endParaRPr/>
          </a:p>
        </p:txBody>
      </p:sp>
      <p:pic>
        <p:nvPicPr>
          <p:cNvPr descr="encapsulation" id="212" name="Google Shape;21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1067" y="4351866"/>
            <a:ext cx="2171700" cy="16779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p7"/>
          <p:cNvCxnSpPr/>
          <p:nvPr/>
        </p:nvCxnSpPr>
        <p:spPr>
          <a:xfrm>
            <a:off x="1786467" y="2599266"/>
            <a:ext cx="815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7"/>
          <p:cNvSpPr/>
          <p:nvPr/>
        </p:nvSpPr>
        <p:spPr>
          <a:xfrm>
            <a:off x="1480080" y="1324504"/>
            <a:ext cx="8763000" cy="2438400"/>
          </a:xfrm>
          <a:prstGeom prst="rect">
            <a:avLst/>
          </a:prstGeom>
          <a:solidFill>
            <a:srgbClr val="99CCF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utama Virtualization</a:t>
            </a:r>
            <a:endParaRPr/>
          </a:p>
        </p:txBody>
      </p:sp>
      <p:sp>
        <p:nvSpPr>
          <p:cNvPr id="220" name="Google Shape;220;p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21" name="Google Shape;221;p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2" name="Google Shape;222;p8"/>
          <p:cNvSpPr/>
          <p:nvPr/>
        </p:nvSpPr>
        <p:spPr>
          <a:xfrm>
            <a:off x="3674534" y="3660246"/>
            <a:ext cx="6477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604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1040"/>
              <a:buFont typeface="Arial"/>
              <a:buChar char="•"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Encapsulation</a:t>
            </a:r>
            <a:endParaRPr/>
          </a:p>
          <a:p>
            <a:pPr indent="-166688" lvl="1" marL="285750" marR="0" rtl="0" algn="l">
              <a:spcBef>
                <a:spcPts val="56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Entire state of the virtual machine can be saved to files</a:t>
            </a:r>
            <a:endParaRPr/>
          </a:p>
          <a:p>
            <a:pPr indent="-166688" lvl="1" marL="285750" marR="0" rtl="0" algn="l">
              <a:spcBef>
                <a:spcPts val="54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and copy virtual machines as easily as moving and copying files</a:t>
            </a:r>
            <a:endParaRPr/>
          </a:p>
        </p:txBody>
      </p:sp>
      <p:pic>
        <p:nvPicPr>
          <p:cNvPr descr="hw independence" id="223" name="Google Shape;2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6960" y="4714346"/>
            <a:ext cx="2587625" cy="146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8"/>
          <p:cNvSpPr/>
          <p:nvPr/>
        </p:nvSpPr>
        <p:spPr>
          <a:xfrm>
            <a:off x="3674534" y="1453622"/>
            <a:ext cx="6629400" cy="720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096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96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Partitioning</a:t>
            </a:r>
            <a:endParaRPr/>
          </a:p>
          <a:p>
            <a:pPr indent="-166688" lvl="1" marL="285750" marR="0" rtl="0" algn="l">
              <a:spcBef>
                <a:spcPts val="54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 multiple operating systems on one physical machine</a:t>
            </a:r>
            <a:endParaRPr/>
          </a:p>
          <a:p>
            <a:pPr indent="-166688" lvl="1" marL="285750" marR="0" rtl="0" algn="l">
              <a:spcBef>
                <a:spcPts val="54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Divide system resources between virtual machines</a:t>
            </a:r>
            <a:endParaRPr/>
          </a:p>
        </p:txBody>
      </p:sp>
      <p:pic>
        <p:nvPicPr>
          <p:cNvPr descr="ESX 2D architecture" id="225" name="Google Shape;22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21934" y="1363133"/>
            <a:ext cx="1131888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8"/>
          <p:cNvSpPr/>
          <p:nvPr/>
        </p:nvSpPr>
        <p:spPr>
          <a:xfrm>
            <a:off x="3674534" y="2590272"/>
            <a:ext cx="6400800" cy="720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096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96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Isolation</a:t>
            </a:r>
            <a:endParaRPr/>
          </a:p>
          <a:p>
            <a:pPr indent="-166688" lvl="1" marL="285750" marR="0" rtl="0" algn="l">
              <a:spcBef>
                <a:spcPts val="54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Fault and security isolation at the hardware level</a:t>
            </a:r>
            <a:endParaRPr/>
          </a:p>
          <a:p>
            <a:pPr indent="-166688" lvl="1" marL="285750" marR="0" rtl="0" algn="l">
              <a:spcBef>
                <a:spcPts val="540"/>
              </a:spcBef>
              <a:spcAft>
                <a:spcPts val="0"/>
              </a:spcAft>
              <a:buClr>
                <a:srgbClr val="7889FB"/>
              </a:buClr>
              <a:buSzPts val="900"/>
              <a:buFont typeface="Noto Sans Symbol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Advanced resource controls preserve performance</a:t>
            </a:r>
            <a:endParaRPr/>
          </a:p>
        </p:txBody>
      </p:sp>
      <p:pic>
        <p:nvPicPr>
          <p:cNvPr descr="isolation_architecture" id="227" name="Google Shape;22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4334" y="2666471"/>
            <a:ext cx="941388" cy="762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8"/>
          <p:cNvCxnSpPr/>
          <p:nvPr/>
        </p:nvCxnSpPr>
        <p:spPr>
          <a:xfrm>
            <a:off x="1769534" y="2482321"/>
            <a:ext cx="8153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encapsulation" id="229" name="Google Shape;22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74334" y="3647546"/>
            <a:ext cx="1068388" cy="825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8"/>
          <p:cNvCxnSpPr/>
          <p:nvPr/>
        </p:nvCxnSpPr>
        <p:spPr>
          <a:xfrm>
            <a:off x="1693334" y="3580871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8"/>
          <p:cNvSpPr/>
          <p:nvPr/>
        </p:nvSpPr>
        <p:spPr>
          <a:xfrm>
            <a:off x="3938059" y="4873096"/>
            <a:ext cx="5784850" cy="900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91440" lvl="0" marL="0" marR="0" rtl="0" algn="l">
              <a:spcBef>
                <a:spcPts val="0"/>
              </a:spcBef>
              <a:spcAft>
                <a:spcPts val="0"/>
              </a:spcAft>
              <a:buClr>
                <a:srgbClr val="7889FB"/>
              </a:buClr>
              <a:buSzPts val="144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Hardware-Independence</a:t>
            </a:r>
            <a:endParaRPr/>
          </a:p>
          <a:p>
            <a:pPr indent="-166687" lvl="1" marL="285750" marR="0" rtl="0" algn="l">
              <a:spcBef>
                <a:spcPts val="450"/>
              </a:spcBef>
              <a:spcAft>
                <a:spcPts val="0"/>
              </a:spcAft>
              <a:buClr>
                <a:srgbClr val="7889FB"/>
              </a:buClr>
              <a:buSzPts val="1350"/>
              <a:buFont typeface="Noto Sans Symbols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Provision or migrate any virtual machine to any similar or different physical server</a:t>
            </a:r>
            <a:endParaRPr/>
          </a:p>
        </p:txBody>
      </p:sp>
      <p:sp>
        <p:nvSpPr>
          <p:cNvPr id="232" name="Google Shape;232;p8"/>
          <p:cNvSpPr/>
          <p:nvPr/>
        </p:nvSpPr>
        <p:spPr>
          <a:xfrm>
            <a:off x="1421872" y="1342496"/>
            <a:ext cx="8763000" cy="3414712"/>
          </a:xfrm>
          <a:prstGeom prst="rect">
            <a:avLst/>
          </a:prstGeom>
          <a:solidFill>
            <a:srgbClr val="99CCF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Hypervisor</a:t>
            </a:r>
            <a:br>
              <a:rPr lang="en-US"/>
            </a:br>
            <a:r>
              <a:rPr lang="en-US" sz="2800"/>
              <a:t>Terminologi </a:t>
            </a:r>
            <a:endParaRPr sz="2800"/>
          </a:p>
        </p:txBody>
      </p:sp>
      <p:sp>
        <p:nvSpPr>
          <p:cNvPr id="238" name="Google Shape;238;p9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Sejarah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1967, 1972, 1987 🡪 IBM mainframe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2000 🡪 Sun Microsystem, VMware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Protection Ring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Mekanisme OS untuk melindungi data dari fault dan malicious behaviour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Menggunakan level privillages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Mode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Supervisor / User mode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Hypervisor</a:t>
            </a:r>
            <a:endParaRPr/>
          </a:p>
          <a:p>
            <a:pPr indent="-194309" lvl="1" marL="74295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239" name="Google Shape;239;p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40" name="Google Shape;240;p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3279" y="795364"/>
            <a:ext cx="3586574" cy="2582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Hypervisor</a:t>
            </a:r>
            <a:br>
              <a:rPr lang="en-US"/>
            </a:br>
            <a:r>
              <a:rPr lang="en-US" sz="2800"/>
              <a:t>Terminologi (2)</a:t>
            </a:r>
            <a:endParaRPr sz="2800"/>
          </a:p>
        </p:txBody>
      </p:sp>
      <p:sp>
        <p:nvSpPr>
          <p:cNvPr id="247" name="Google Shape;247;p10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Hypervisor / Virtual Machine Monitor (VMM)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Perangkat lunak, firmware atau perangkat keras yang dapat membangun virtual machine.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Jenis mesin (machine)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Host machine 🡪 komputer yang memiliki hypervisor dan menjalankan virtual machine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Guest machine / virtual machine (VM) 🡪 komputer virtual yang dijalankan di host machine</a:t>
            </a:r>
            <a:endParaRPr/>
          </a:p>
          <a:p>
            <a:pPr indent="-241300" lvl="0" marL="34290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48" name="Google Shape;248;p1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49" name="Google Shape;249;p1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Classification Hypervisor</a:t>
            </a:r>
            <a:endParaRPr/>
          </a:p>
        </p:txBody>
      </p:sp>
      <p:pic>
        <p:nvPicPr>
          <p:cNvPr id="255" name="Google Shape;255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7711" y="1832282"/>
            <a:ext cx="6984459" cy="436528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57" name="Google Shape;257;p1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Classification Hypervisor</a:t>
            </a:r>
            <a:br>
              <a:rPr lang="en-US"/>
            </a:br>
            <a:r>
              <a:rPr lang="en-US"/>
              <a:t>Type 1</a:t>
            </a:r>
            <a:endParaRPr/>
          </a:p>
        </p:txBody>
      </p:sp>
      <p:sp>
        <p:nvSpPr>
          <p:cNvPr id="263" name="Google Shape;263;p1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64" name="Google Shape;264;p1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5" name="Google Shape;26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203" y="1891804"/>
            <a:ext cx="8338631" cy="4966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Jenis Virtualization</a:t>
            </a:r>
            <a:endParaRPr/>
          </a:p>
        </p:txBody>
      </p:sp>
      <p:sp>
        <p:nvSpPr>
          <p:cNvPr id="271" name="Google Shape;271;p1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72" name="Google Shape;272;p1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3" name="Google Shape;27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8117" y="1515582"/>
            <a:ext cx="9643353" cy="5342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Virtualization berbasis Hypervisor</a:t>
            </a:r>
            <a:endParaRPr/>
          </a:p>
        </p:txBody>
      </p:sp>
      <p:pic>
        <p:nvPicPr>
          <p:cNvPr id="279" name="Google Shape;279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8604" y="2118742"/>
            <a:ext cx="8048664" cy="399022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81" name="Google Shape;281;p1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Virtualization</a:t>
            </a:r>
            <a:br>
              <a:rPr lang="en-US"/>
            </a:br>
            <a:r>
              <a:rPr lang="en-US" sz="2800"/>
              <a:t>OS assisted virtualization / paravirtualization</a:t>
            </a:r>
            <a:br>
              <a:rPr lang="en-US"/>
            </a:br>
            <a:endParaRPr/>
          </a:p>
        </p:txBody>
      </p:sp>
      <p:sp>
        <p:nvSpPr>
          <p:cNvPr id="287" name="Google Shape;287;p15"/>
          <p:cNvSpPr txBox="1"/>
          <p:nvPr>
            <p:ph idx="1" type="body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Teknik yg ringan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Hypervisor memberikan API dan digunakan guest machine dengan memodifikasi OS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Tidak memerlukan virtualization extension dari host machine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288" name="Google Shape;288;p1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4675" y="2525819"/>
            <a:ext cx="4395788" cy="3260512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90" name="Google Shape;290;p1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Virtualization</a:t>
            </a:r>
            <a:br>
              <a:rPr lang="en-US"/>
            </a:br>
            <a:r>
              <a:rPr lang="en-US" sz="2800"/>
              <a:t>Full Virtualization</a:t>
            </a:r>
            <a:br>
              <a:rPr lang="en-US"/>
            </a:br>
            <a:endParaRPr/>
          </a:p>
        </p:txBody>
      </p:sp>
      <p:sp>
        <p:nvSpPr>
          <p:cNvPr id="296" name="Google Shape;296;p16"/>
          <p:cNvSpPr txBox="1"/>
          <p:nvPr>
            <p:ph idx="1" type="body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Di handle oleh VMM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Guest machine seamless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Tidak memerlukan modifikasi perangkat keras</a:t>
            </a:r>
            <a:endParaRPr/>
          </a:p>
        </p:txBody>
      </p:sp>
      <p:pic>
        <p:nvPicPr>
          <p:cNvPr id="297" name="Google Shape;297;p1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4675" y="2535768"/>
            <a:ext cx="4395788" cy="324061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299" name="Google Shape;299;p1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Virtualization</a:t>
            </a:r>
            <a:br>
              <a:rPr lang="en-US"/>
            </a:br>
            <a:r>
              <a:rPr lang="en-US" sz="2800"/>
              <a:t>Hardware Assisted Virtualization</a:t>
            </a:r>
            <a:br>
              <a:rPr lang="en-US"/>
            </a:br>
            <a:endParaRPr/>
          </a:p>
        </p:txBody>
      </p:sp>
      <p:sp>
        <p:nvSpPr>
          <p:cNvPr id="305" name="Google Shape;305;p17"/>
          <p:cNvSpPr txBox="1"/>
          <p:nvPr>
            <p:ph idx="1" type="body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Full virtualization yang didukung perangkat keras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Guest OS tidak perlu dimodifikasi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Hypervysor melakukan trap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Contoh: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Intel VT-x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AMD-V</a:t>
            </a:r>
            <a:endParaRPr/>
          </a:p>
        </p:txBody>
      </p:sp>
      <p:pic>
        <p:nvPicPr>
          <p:cNvPr id="306" name="Google Shape;306;p17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4675" y="2537704"/>
            <a:ext cx="4395788" cy="3236742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08" name="Google Shape;308;p1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8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Virtualization</a:t>
            </a:r>
            <a:br>
              <a:rPr lang="en-US"/>
            </a:br>
            <a:r>
              <a:rPr lang="en-US" sz="2800"/>
              <a:t>Perbandingan</a:t>
            </a:r>
            <a:endParaRPr sz="2800"/>
          </a:p>
        </p:txBody>
      </p:sp>
      <p:graphicFrame>
        <p:nvGraphicFramePr>
          <p:cNvPr id="314" name="Google Shape;314;p18"/>
          <p:cNvGraphicFramePr/>
          <p:nvPr/>
        </p:nvGraphicFramePr>
        <p:xfrm>
          <a:off x="344405" y="18532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{B3069848-2429-4F84-8344-8A77C48AE7CB}</a:tableStyleId>
              </a:tblPr>
              <a:tblGrid>
                <a:gridCol w="2554950"/>
                <a:gridCol w="2554950"/>
                <a:gridCol w="2554950"/>
                <a:gridCol w="2554950"/>
              </a:tblGrid>
              <a:tr h="574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PARA VIRTUALIZATION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FULL VIRTUALIZATION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HARDWARE ASSISTED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55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Teknik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Hypercall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Direct Execution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Exit to root mode on privileged</a:t>
                      </a:r>
                      <a:r>
                        <a:rPr lang="en-US" sz="1800"/>
                        <a:t> instruction</a:t>
                      </a:r>
                      <a:r>
                        <a:rPr lang="en-US" sz="1800"/>
                        <a:t> 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1209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Guest OS modifikasi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Guest OS dimodifikasi</a:t>
                      </a:r>
                      <a:r>
                        <a:rPr lang="en-US" sz="1800"/>
                        <a:t> untuk dapat menjalankan hypercall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Tidak dimodifikasi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Tidak dimodifikasi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574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Performasi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Lebih baik di</a:t>
                      </a:r>
                      <a:r>
                        <a:rPr lang="en-US" sz="1800"/>
                        <a:t> beberapa kasus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baik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cukup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574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Contoh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VMware,</a:t>
                      </a:r>
                      <a:r>
                        <a:rPr lang="en-US" sz="1800"/>
                        <a:t> xen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VMware,</a:t>
                      </a:r>
                      <a:r>
                        <a:rPr lang="en-US" sz="1800"/>
                        <a:t> Microsoft, KVM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VMware,</a:t>
                      </a:r>
                      <a:r>
                        <a:rPr lang="en-US" sz="1800"/>
                        <a:t> xen, microsoft, parallel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82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Ketergantungan hypersor pada Guest OS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XenLinux hanya</a:t>
                      </a:r>
                      <a:r>
                        <a:rPr lang="en-US" sz="1800"/>
                        <a:t> jalan di hypersor xen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ya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ya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15" name="Google Shape;315;p1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16" name="Google Shape;316;p1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0083" y="2033183"/>
            <a:ext cx="5594349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23" name="Google Shape;323;p1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4" name="Google Shape;32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5175115" cy="1977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9535" y="2052638"/>
            <a:ext cx="6094706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31" name="Google Shape;331;p2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2" name="Google Shape;33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10786"/>
            <a:ext cx="3929974" cy="1864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62092" y="2052638"/>
            <a:ext cx="7829591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39" name="Google Shape;339;p2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0" name="Google Shape;34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989" y="0"/>
            <a:ext cx="444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4127" y="2052638"/>
            <a:ext cx="7385522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47" name="Google Shape;347;p2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8" name="Google Shape;34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695700" cy="16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3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Penggunaan</a:t>
            </a:r>
            <a:endParaRPr/>
          </a:p>
        </p:txBody>
      </p:sp>
      <p:sp>
        <p:nvSpPr>
          <p:cNvPr id="354" name="Google Shape;354;p23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Virtual Private Server (VPS)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Amazon Elastic Compute Cloud (EC2)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Xen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Microsoft Azure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Microsoft Hyper-V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Google Compute Engine (GCE)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KVM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Rackspace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VMware</a:t>
            </a:r>
            <a:endParaRPr/>
          </a:p>
          <a:p>
            <a:pPr indent="-147319" lvl="2" marL="114300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  <p:sp>
        <p:nvSpPr>
          <p:cNvPr id="355" name="Google Shape;355;p2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56" name="Google Shape;356;p2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4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Virtualization berbasis Container</a:t>
            </a:r>
            <a:endParaRPr/>
          </a:p>
        </p:txBody>
      </p:sp>
      <p:sp>
        <p:nvSpPr>
          <p:cNvPr id="362" name="Google Shape;362;p24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Operating-system-level virtualization / Containerization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Fitur sistem operasi yang mampu membuat isolasi user-space di host machine.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Contoh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Linux Container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Docker</a:t>
            </a:r>
            <a:endParaRPr/>
          </a:p>
        </p:txBody>
      </p:sp>
      <p:sp>
        <p:nvSpPr>
          <p:cNvPr id="363" name="Google Shape;363;p2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64" name="Google Shape;364;p2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5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id="370" name="Google Shape;370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2633" y="2052638"/>
            <a:ext cx="5588509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72" name="Google Shape;372;p2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3" name="Google Shape;37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97" y="-7302"/>
            <a:ext cx="2113354" cy="1947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3029" y="2052638"/>
            <a:ext cx="8827717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80" name="Google Shape;380;p2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81" name="Google Shape;38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2149581" cy="1805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7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Teknologi Virtualization berbasis Container - Perbandingan</a:t>
            </a:r>
            <a:endParaRPr/>
          </a:p>
        </p:txBody>
      </p:sp>
      <p:pic>
        <p:nvPicPr>
          <p:cNvPr id="387" name="Google Shape;387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3819" y="2052638"/>
            <a:ext cx="6566137" cy="4195762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89" name="Google Shape;389;p2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Performasi</a:t>
            </a:r>
            <a:endParaRPr/>
          </a:p>
        </p:txBody>
      </p:sp>
      <p:sp>
        <p:nvSpPr>
          <p:cNvPr id="395" name="Google Shape;395;p2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396" name="Google Shape;396;p2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7" name="Google Shape;39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405" y="1447799"/>
            <a:ext cx="4172026" cy="2968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20957" y="1152982"/>
            <a:ext cx="4616032" cy="1648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17553" y="2932077"/>
            <a:ext cx="5043266" cy="299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41867" y="4367795"/>
            <a:ext cx="4148738" cy="2325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9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entury Gothic"/>
              <a:buNone/>
            </a:pPr>
            <a:r>
              <a:rPr lang="en-US"/>
              <a:t>Referensi</a:t>
            </a:r>
            <a:endParaRPr/>
          </a:p>
        </p:txBody>
      </p:sp>
      <p:sp>
        <p:nvSpPr>
          <p:cNvPr id="406" name="Google Shape;406;p29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https://en.wikipedia.org/wiki/Hypervisor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https://en.wikipedia.org/wiki/Hardware_virtualization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https://en.wikipedia.org/wiki/Operating-system-level_virtualization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Morabito, Roberto, Jimmy Kjällman, and Miika Komu. "Hypervisors vs. lightweight virtualization: a performance comparison." </a:t>
            </a:r>
            <a:r>
              <a:rPr i="1" lang="en-US"/>
              <a:t>Cloud Engineering (IC2E), 2015 IEEE International Conference on</a:t>
            </a:r>
            <a:r>
              <a:rPr lang="en-US"/>
              <a:t>. IEEE, 2015.</a:t>
            </a:r>
            <a:endParaRPr/>
          </a:p>
          <a:p>
            <a:pPr indent="-241300" lvl="0" marL="34290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407" name="Google Shape;407;p2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Dhoto - Advanced Computer Network</a:t>
            </a:r>
            <a:endParaRPr/>
          </a:p>
        </p:txBody>
      </p:sp>
      <p:sp>
        <p:nvSpPr>
          <p:cNvPr id="408" name="Google Shape;408;p2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on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2017-09-30T19:56:10Z</dcterms:created>
  <dc:creator>Sritrusta Sukaridhoto</dc:creator>
</cp:coreProperties>
</file>