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59" r:id="rId1"/>
  </p:sldMasterIdLst>
  <p:notesMasterIdLst>
    <p:notesMasterId r:id="rId18"/>
  </p:notesMasterIdLst>
  <p:sldIdLst>
    <p:sldId id="256" r:id="rId2"/>
    <p:sldId id="257" r:id="rId3"/>
    <p:sldId id="259" r:id="rId4"/>
    <p:sldId id="271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21"/>
    <p:restoredTop sz="93043"/>
  </p:normalViewPr>
  <p:slideViewPr>
    <p:cSldViewPr snapToGrid="0" snapToObjects="1">
      <p:cViewPr varScale="1">
        <p:scale>
          <a:sx n="105" d="100"/>
          <a:sy n="105" d="100"/>
        </p:scale>
        <p:origin x="1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95337-A97A-804B-916B-CCCF1DC56B78}" type="datetimeFigureOut">
              <a:rPr lang="en-US" smtClean="0"/>
              <a:t>10/10/17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2DEFF-9E3C-3443-941F-2A82AA383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42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2DEFF-9E3C-3443-941F-2A82AA383B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43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C60DF-54BB-FC4C-ABF4-756FA11E7BA8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FA7D-5240-6E4C-B2CD-9B0DDF7E76CA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2456-AAE4-C746-8284-FAAF7F4B623E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E0C9-2D40-2C46-93E9-52727A8B629A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4D932-E3D4-CC47-8EF5-8F921F55C186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E9E81-F6ED-1E49-AEA3-C60F4B7935CA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0B0B-E969-E148-A3AC-EEAE6C4420E3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8475-70D1-2840-8C88-85CD7A0CCD70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5454C-C1D1-474A-AB72-57ACBD946B9E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D8D2E-DD2D-444F-B222-7F3E6A526531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9EB75-EDC8-0F4B-9F65-7537B6E6CDB9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DA72-1A57-6141-ADE9-566AC1C8AD19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7300-7752-284A-98DD-53B6D8F645AC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C1A01-A01E-A448-B7A2-FC9AA7256621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A8201-1D40-8A4F-8ECD-0E65440F549B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DFDC6-019D-8D45-8690-067F458E175C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EAE6-0E28-DB4C-8818-3CB29A297847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23" Type="http://schemas.openxmlformats.org/officeDocument/2006/relationships/image" Target="../media/image6.tiff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2A43437-F513-C64B-BD04-BA53910E406F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1190739" y="162965"/>
            <a:ext cx="968827" cy="92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048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rovisioning" TargetMode="External"/><Relationship Id="rId4" Type="http://schemas.openxmlformats.org/officeDocument/2006/relationships/hyperlink" Target="https://en.wikipedia.org/wiki/Internet" TargetMode="External"/><Relationship Id="rId5" Type="http://schemas.openxmlformats.org/officeDocument/2006/relationships/hyperlink" Target="https://en.wikipedia.org/wiki/Data_center" TargetMode="External"/><Relationship Id="rId6" Type="http://schemas.openxmlformats.org/officeDocument/2006/relationships/hyperlink" Target="https://en.wikipedia.org/wiki/Coherence_(disambiguation)" TargetMode="External"/><Relationship Id="rId7" Type="http://schemas.openxmlformats.org/officeDocument/2006/relationships/hyperlink" Target="https://en.wikipedia.org/wiki/Economies_of_scale" TargetMode="External"/><Relationship Id="rId8" Type="http://schemas.openxmlformats.org/officeDocument/2006/relationships/hyperlink" Target="https://en.wikipedia.org/wiki/Public_utility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Information_technology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DE27238C-8EAF-4098-86E6-7723B7DAE60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="" xmlns:a16="http://schemas.microsoft.com/office/drawing/2014/main" id="{992F97B1-1891-4FCC-9E5F-BA97EDB48F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3510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="" xmlns:a16="http://schemas.microsoft.com/office/drawing/2014/main" id="{78C6C821-FEE1-4EB6-9590-C021440C77D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9700459" cy="6858001"/>
          </a:xfrm>
          <a:custGeom>
            <a:avLst/>
            <a:gdLst>
              <a:gd name="connsiteX0" fmla="*/ 0 w 9700459"/>
              <a:gd name="connsiteY0" fmla="*/ 0 h 6858001"/>
              <a:gd name="connsiteX1" fmla="*/ 1323975 w 9700459"/>
              <a:gd name="connsiteY1" fmla="*/ 0 h 6858001"/>
              <a:gd name="connsiteX2" fmla="*/ 1517015 w 9700459"/>
              <a:gd name="connsiteY2" fmla="*/ 0 h 6858001"/>
              <a:gd name="connsiteX3" fmla="*/ 3241265 w 9700459"/>
              <a:gd name="connsiteY3" fmla="*/ 0 h 6858001"/>
              <a:gd name="connsiteX4" fmla="*/ 3241265 w 9700459"/>
              <a:gd name="connsiteY4" fmla="*/ 1 h 6858001"/>
              <a:gd name="connsiteX5" fmla="*/ 8355744 w 9700459"/>
              <a:gd name="connsiteY5" fmla="*/ 1 h 6858001"/>
              <a:gd name="connsiteX6" fmla="*/ 8355744 w 9700459"/>
              <a:gd name="connsiteY6" fmla="*/ 0 h 6858001"/>
              <a:gd name="connsiteX7" fmla="*/ 9699282 w 9700459"/>
              <a:gd name="connsiteY7" fmla="*/ 0 h 6858001"/>
              <a:gd name="connsiteX8" fmla="*/ 9674237 w 9700459"/>
              <a:gd name="connsiteY8" fmla="*/ 155677 h 6858001"/>
              <a:gd name="connsiteX9" fmla="*/ 9650368 w 9700459"/>
              <a:gd name="connsiteY9" fmla="*/ 310668 h 6858001"/>
              <a:gd name="connsiteX10" fmla="*/ 9627004 w 9700459"/>
              <a:gd name="connsiteY10" fmla="*/ 466344 h 6858001"/>
              <a:gd name="connsiteX11" fmla="*/ 9607001 w 9700459"/>
              <a:gd name="connsiteY11" fmla="*/ 622707 h 6858001"/>
              <a:gd name="connsiteX12" fmla="*/ 9586830 w 9700459"/>
              <a:gd name="connsiteY12" fmla="*/ 778383 h 6858001"/>
              <a:gd name="connsiteX13" fmla="*/ 9568004 w 9700459"/>
              <a:gd name="connsiteY13" fmla="*/ 934746 h 6858001"/>
              <a:gd name="connsiteX14" fmla="*/ 9551868 w 9700459"/>
              <a:gd name="connsiteY14" fmla="*/ 1089051 h 6858001"/>
              <a:gd name="connsiteX15" fmla="*/ 9536572 w 9700459"/>
              <a:gd name="connsiteY15" fmla="*/ 1245413 h 6858001"/>
              <a:gd name="connsiteX16" fmla="*/ 9522620 w 9700459"/>
              <a:gd name="connsiteY16" fmla="*/ 1401090 h 6858001"/>
              <a:gd name="connsiteX17" fmla="*/ 9510518 w 9700459"/>
              <a:gd name="connsiteY17" fmla="*/ 1554023 h 6858001"/>
              <a:gd name="connsiteX18" fmla="*/ 9498415 w 9700459"/>
              <a:gd name="connsiteY18" fmla="*/ 1709014 h 6858001"/>
              <a:gd name="connsiteX19" fmla="*/ 9488330 w 9700459"/>
              <a:gd name="connsiteY19" fmla="*/ 1861947 h 6858001"/>
              <a:gd name="connsiteX20" fmla="*/ 9480430 w 9700459"/>
              <a:gd name="connsiteY20" fmla="*/ 2014881 h 6858001"/>
              <a:gd name="connsiteX21" fmla="*/ 9472193 w 9700459"/>
              <a:gd name="connsiteY21" fmla="*/ 2167128 h 6858001"/>
              <a:gd name="connsiteX22" fmla="*/ 9465302 w 9700459"/>
              <a:gd name="connsiteY22" fmla="*/ 2318004 h 6858001"/>
              <a:gd name="connsiteX23" fmla="*/ 9460427 w 9700459"/>
              <a:gd name="connsiteY23" fmla="*/ 2467509 h 6858001"/>
              <a:gd name="connsiteX24" fmla="*/ 9456225 w 9700459"/>
              <a:gd name="connsiteY24" fmla="*/ 2617013 h 6858001"/>
              <a:gd name="connsiteX25" fmla="*/ 9452191 w 9700459"/>
              <a:gd name="connsiteY25" fmla="*/ 2765146 h 6858001"/>
              <a:gd name="connsiteX26" fmla="*/ 9450342 w 9700459"/>
              <a:gd name="connsiteY26" fmla="*/ 2911221 h 6858001"/>
              <a:gd name="connsiteX27" fmla="*/ 9448325 w 9700459"/>
              <a:gd name="connsiteY27" fmla="*/ 3057297 h 6858001"/>
              <a:gd name="connsiteX28" fmla="*/ 9447316 w 9700459"/>
              <a:gd name="connsiteY28" fmla="*/ 3201315 h 6858001"/>
              <a:gd name="connsiteX29" fmla="*/ 9448325 w 9700459"/>
              <a:gd name="connsiteY29" fmla="*/ 3343961 h 6858001"/>
              <a:gd name="connsiteX30" fmla="*/ 9448325 w 9700459"/>
              <a:gd name="connsiteY30" fmla="*/ 3485236 h 6858001"/>
              <a:gd name="connsiteX31" fmla="*/ 9450342 w 9700459"/>
              <a:gd name="connsiteY31" fmla="*/ 3625139 h 6858001"/>
              <a:gd name="connsiteX32" fmla="*/ 9453367 w 9700459"/>
              <a:gd name="connsiteY32" fmla="*/ 3762299 h 6858001"/>
              <a:gd name="connsiteX33" fmla="*/ 9456225 w 9700459"/>
              <a:gd name="connsiteY33" fmla="*/ 3898087 h 6858001"/>
              <a:gd name="connsiteX34" fmla="*/ 9459419 w 9700459"/>
              <a:gd name="connsiteY34" fmla="*/ 4031133 h 6858001"/>
              <a:gd name="connsiteX35" fmla="*/ 9464293 w 9700459"/>
              <a:gd name="connsiteY35" fmla="*/ 4163492 h 6858001"/>
              <a:gd name="connsiteX36" fmla="*/ 9469504 w 9700459"/>
              <a:gd name="connsiteY36" fmla="*/ 4293793 h 6858001"/>
              <a:gd name="connsiteX37" fmla="*/ 9474210 w 9700459"/>
              <a:gd name="connsiteY37" fmla="*/ 4421352 h 6858001"/>
              <a:gd name="connsiteX38" fmla="*/ 9487490 w 9700459"/>
              <a:gd name="connsiteY38" fmla="*/ 4670298 h 6858001"/>
              <a:gd name="connsiteX39" fmla="*/ 9501609 w 9700459"/>
              <a:gd name="connsiteY39" fmla="*/ 4908956 h 6858001"/>
              <a:gd name="connsiteX40" fmla="*/ 9516401 w 9700459"/>
              <a:gd name="connsiteY40" fmla="*/ 5138013 h 6858001"/>
              <a:gd name="connsiteX41" fmla="*/ 9532706 w 9700459"/>
              <a:gd name="connsiteY41" fmla="*/ 5354726 h 6858001"/>
              <a:gd name="connsiteX42" fmla="*/ 9549683 w 9700459"/>
              <a:gd name="connsiteY42" fmla="*/ 5561838 h 6858001"/>
              <a:gd name="connsiteX43" fmla="*/ 9568004 w 9700459"/>
              <a:gd name="connsiteY43" fmla="*/ 5753862 h 6858001"/>
              <a:gd name="connsiteX44" fmla="*/ 9585990 w 9700459"/>
              <a:gd name="connsiteY44" fmla="*/ 5934227 h 6858001"/>
              <a:gd name="connsiteX45" fmla="*/ 9603975 w 9700459"/>
              <a:gd name="connsiteY45" fmla="*/ 6100191 h 6858001"/>
              <a:gd name="connsiteX46" fmla="*/ 9620952 w 9700459"/>
              <a:gd name="connsiteY46" fmla="*/ 6252438 h 6858001"/>
              <a:gd name="connsiteX47" fmla="*/ 9637089 w 9700459"/>
              <a:gd name="connsiteY47" fmla="*/ 6387541 h 6858001"/>
              <a:gd name="connsiteX48" fmla="*/ 9652385 w 9700459"/>
              <a:gd name="connsiteY48" fmla="*/ 6509613 h 6858001"/>
              <a:gd name="connsiteX49" fmla="*/ 9665160 w 9700459"/>
              <a:gd name="connsiteY49" fmla="*/ 6612483 h 6858001"/>
              <a:gd name="connsiteX50" fmla="*/ 9677262 w 9700459"/>
              <a:gd name="connsiteY50" fmla="*/ 6698894 h 6858001"/>
              <a:gd name="connsiteX51" fmla="*/ 9694576 w 9700459"/>
              <a:gd name="connsiteY51" fmla="*/ 6817538 h 6858001"/>
              <a:gd name="connsiteX52" fmla="*/ 9700459 w 9700459"/>
              <a:gd name="connsiteY52" fmla="*/ 6858000 h 6858001"/>
              <a:gd name="connsiteX53" fmla="*/ 8795105 w 9700459"/>
              <a:gd name="connsiteY53" fmla="*/ 6858000 h 6858001"/>
              <a:gd name="connsiteX54" fmla="*/ 8795105 w 9700459"/>
              <a:gd name="connsiteY54" fmla="*/ 6858001 h 6858001"/>
              <a:gd name="connsiteX55" fmla="*/ 2704541 w 9700459"/>
              <a:gd name="connsiteY55" fmla="*/ 6858001 h 6858001"/>
              <a:gd name="connsiteX56" fmla="*/ 2704541 w 9700459"/>
              <a:gd name="connsiteY56" fmla="*/ 6858000 h 6858001"/>
              <a:gd name="connsiteX57" fmla="*/ 1517015 w 9700459"/>
              <a:gd name="connsiteY57" fmla="*/ 6858000 h 6858001"/>
              <a:gd name="connsiteX58" fmla="*/ 1323975 w 9700459"/>
              <a:gd name="connsiteY58" fmla="*/ 6858000 h 6858001"/>
              <a:gd name="connsiteX59" fmla="*/ 0 w 9700459"/>
              <a:gd name="connsiteY5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700459" h="6858001">
                <a:moveTo>
                  <a:pt x="0" y="0"/>
                </a:moveTo>
                <a:lnTo>
                  <a:pt x="1323975" y="0"/>
                </a:lnTo>
                <a:lnTo>
                  <a:pt x="1517015" y="0"/>
                </a:lnTo>
                <a:lnTo>
                  <a:pt x="3241265" y="0"/>
                </a:lnTo>
                <a:lnTo>
                  <a:pt x="3241265" y="1"/>
                </a:lnTo>
                <a:lnTo>
                  <a:pt x="8355744" y="1"/>
                </a:lnTo>
                <a:lnTo>
                  <a:pt x="8355744" y="0"/>
                </a:lnTo>
                <a:lnTo>
                  <a:pt x="9699282" y="0"/>
                </a:lnTo>
                <a:lnTo>
                  <a:pt x="9674237" y="155677"/>
                </a:lnTo>
                <a:lnTo>
                  <a:pt x="9650368" y="310668"/>
                </a:lnTo>
                <a:lnTo>
                  <a:pt x="9627004" y="466344"/>
                </a:lnTo>
                <a:lnTo>
                  <a:pt x="9607001" y="622707"/>
                </a:lnTo>
                <a:lnTo>
                  <a:pt x="9586830" y="778383"/>
                </a:lnTo>
                <a:lnTo>
                  <a:pt x="9568004" y="934746"/>
                </a:lnTo>
                <a:lnTo>
                  <a:pt x="9551868" y="1089051"/>
                </a:lnTo>
                <a:lnTo>
                  <a:pt x="9536572" y="1245413"/>
                </a:lnTo>
                <a:lnTo>
                  <a:pt x="9522620" y="1401090"/>
                </a:lnTo>
                <a:lnTo>
                  <a:pt x="9510518" y="1554023"/>
                </a:lnTo>
                <a:lnTo>
                  <a:pt x="9498415" y="1709014"/>
                </a:lnTo>
                <a:lnTo>
                  <a:pt x="9488330" y="1861947"/>
                </a:lnTo>
                <a:lnTo>
                  <a:pt x="9480430" y="2014881"/>
                </a:lnTo>
                <a:lnTo>
                  <a:pt x="9472193" y="2167128"/>
                </a:lnTo>
                <a:lnTo>
                  <a:pt x="9465302" y="2318004"/>
                </a:lnTo>
                <a:lnTo>
                  <a:pt x="9460427" y="2467509"/>
                </a:lnTo>
                <a:lnTo>
                  <a:pt x="9456225" y="2617013"/>
                </a:lnTo>
                <a:lnTo>
                  <a:pt x="9452191" y="2765146"/>
                </a:lnTo>
                <a:lnTo>
                  <a:pt x="9450342" y="2911221"/>
                </a:lnTo>
                <a:lnTo>
                  <a:pt x="9448325" y="3057297"/>
                </a:lnTo>
                <a:lnTo>
                  <a:pt x="9447316" y="3201315"/>
                </a:lnTo>
                <a:lnTo>
                  <a:pt x="9448325" y="3343961"/>
                </a:lnTo>
                <a:lnTo>
                  <a:pt x="9448325" y="3485236"/>
                </a:lnTo>
                <a:lnTo>
                  <a:pt x="9450342" y="3625139"/>
                </a:lnTo>
                <a:lnTo>
                  <a:pt x="9453367" y="3762299"/>
                </a:lnTo>
                <a:lnTo>
                  <a:pt x="9456225" y="3898087"/>
                </a:lnTo>
                <a:lnTo>
                  <a:pt x="9459419" y="4031133"/>
                </a:lnTo>
                <a:lnTo>
                  <a:pt x="9464293" y="4163492"/>
                </a:lnTo>
                <a:lnTo>
                  <a:pt x="9469504" y="4293793"/>
                </a:lnTo>
                <a:lnTo>
                  <a:pt x="9474210" y="4421352"/>
                </a:lnTo>
                <a:lnTo>
                  <a:pt x="9487490" y="4670298"/>
                </a:lnTo>
                <a:lnTo>
                  <a:pt x="9501609" y="4908956"/>
                </a:lnTo>
                <a:lnTo>
                  <a:pt x="9516401" y="5138013"/>
                </a:lnTo>
                <a:lnTo>
                  <a:pt x="9532706" y="5354726"/>
                </a:lnTo>
                <a:lnTo>
                  <a:pt x="9549683" y="5561838"/>
                </a:lnTo>
                <a:lnTo>
                  <a:pt x="9568004" y="5753862"/>
                </a:lnTo>
                <a:lnTo>
                  <a:pt x="9585990" y="5934227"/>
                </a:lnTo>
                <a:lnTo>
                  <a:pt x="9603975" y="6100191"/>
                </a:lnTo>
                <a:lnTo>
                  <a:pt x="9620952" y="6252438"/>
                </a:lnTo>
                <a:lnTo>
                  <a:pt x="9637089" y="6387541"/>
                </a:lnTo>
                <a:lnTo>
                  <a:pt x="9652385" y="6509613"/>
                </a:lnTo>
                <a:lnTo>
                  <a:pt x="9665160" y="6612483"/>
                </a:lnTo>
                <a:lnTo>
                  <a:pt x="9677262" y="6698894"/>
                </a:lnTo>
                <a:lnTo>
                  <a:pt x="9694576" y="6817538"/>
                </a:lnTo>
                <a:lnTo>
                  <a:pt x="9700459" y="6858000"/>
                </a:lnTo>
                <a:lnTo>
                  <a:pt x="8795105" y="6858000"/>
                </a:lnTo>
                <a:lnTo>
                  <a:pt x="8795105" y="6858001"/>
                </a:lnTo>
                <a:lnTo>
                  <a:pt x="2704541" y="6858001"/>
                </a:lnTo>
                <a:lnTo>
                  <a:pt x="2704541" y="6858000"/>
                </a:lnTo>
                <a:lnTo>
                  <a:pt x="1517015" y="6858000"/>
                </a:lnTo>
                <a:lnTo>
                  <a:pt x="132397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61A74B3-E247-44D4-8C48-FAE8E205640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6458419" cy="33295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 dirty="0"/>
              <a:t>Advanced Computer Networks:</a:t>
            </a:r>
            <a:br>
              <a:rPr lang="en-US" sz="4500" dirty="0"/>
            </a:br>
            <a:r>
              <a:rPr lang="en-US" sz="4500" dirty="0" err="1"/>
              <a:t>Pengenalan</a:t>
            </a:r>
            <a:r>
              <a:rPr lang="en-US" sz="4500" dirty="0"/>
              <a:t> Cloud Computing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6458419" cy="8614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Sritrusta Sukaridhoto, Ph.D</a:t>
            </a:r>
          </a:p>
        </p:txBody>
      </p:sp>
    </p:spTree>
    <p:extLst>
      <p:ext uri="{BB962C8B-B14F-4D97-AF65-F5344CB8AC3E}">
        <p14:creationId xmlns:p14="http://schemas.microsoft.com/office/powerpoint/2010/main" val="418432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 Cycle of ICT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7661" y="2056092"/>
            <a:ext cx="5351440" cy="3567626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DevOps</a:t>
            </a:r>
          </a:p>
          <a:p>
            <a:r>
              <a:rPr lang="en-US" dirty="0" smtClean="0"/>
              <a:t>Community Cloud</a:t>
            </a:r>
          </a:p>
          <a:p>
            <a:r>
              <a:rPr lang="en-US" dirty="0" smtClean="0"/>
              <a:t>OpenStack</a:t>
            </a:r>
          </a:p>
          <a:p>
            <a:r>
              <a:rPr lang="en-US" dirty="0" smtClean="0"/>
              <a:t>PaaS</a:t>
            </a:r>
          </a:p>
          <a:p>
            <a:r>
              <a:rPr lang="en-US" dirty="0" smtClean="0"/>
              <a:t>Big Data</a:t>
            </a:r>
          </a:p>
          <a:p>
            <a:r>
              <a:rPr lang="en-US" dirty="0" smtClean="0"/>
              <a:t>IaaS</a:t>
            </a:r>
          </a:p>
          <a:p>
            <a:r>
              <a:rPr lang="en-US" dirty="0" smtClean="0"/>
              <a:t>SaaS</a:t>
            </a:r>
            <a:endParaRPr lang="en-US" dirty="0"/>
          </a:p>
        </p:txBody>
      </p:sp>
      <p:sp>
        <p:nvSpPr>
          <p:cNvPr id="6" name="Right Brace 5"/>
          <p:cNvSpPr/>
          <p:nvPr/>
        </p:nvSpPr>
        <p:spPr>
          <a:xfrm>
            <a:off x="7987474" y="2230755"/>
            <a:ext cx="571500" cy="25146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9395414">
            <a:off x="7997127" y="2580412"/>
            <a:ext cx="441819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CLOUD </a:t>
            </a:r>
          </a:p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COMPUTING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92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According to Prof. Raj Kumar </a:t>
            </a:r>
            <a:r>
              <a:rPr lang="en-US" dirty="0" err="1"/>
              <a:t>Buyya</a:t>
            </a:r>
            <a:r>
              <a:rPr lang="en-US" dirty="0"/>
              <a:t> – Univ. of </a:t>
            </a:r>
            <a:r>
              <a:rPr lang="en-US" dirty="0" smtClean="0"/>
              <a:t>Melbourne, Australia: </a:t>
            </a:r>
          </a:p>
          <a:p>
            <a:pPr lvl="1" algn="just"/>
            <a:r>
              <a:rPr lang="en-US" dirty="0" smtClean="0"/>
              <a:t>“</a:t>
            </a:r>
            <a:r>
              <a:rPr lang="en-US" dirty="0"/>
              <a:t>A Cloud is a type of parallel and distributed system consisting of a collection of interconnected and virtualized computers that are dynamically provisioned and presented as one or more unified computing resources based on service-level agreements established </a:t>
            </a:r>
            <a:r>
              <a:rPr lang="en-US" dirty="0" smtClean="0"/>
              <a:t>through </a:t>
            </a:r>
            <a:r>
              <a:rPr lang="en-US" dirty="0"/>
              <a:t>negotiation between the service provider and consumers</a:t>
            </a:r>
            <a:r>
              <a:rPr lang="en-US" dirty="0" smtClean="0"/>
              <a:t>.”</a:t>
            </a:r>
          </a:p>
          <a:p>
            <a:pPr algn="just"/>
            <a:r>
              <a:rPr lang="en-US" dirty="0" smtClean="0"/>
              <a:t>Wikipedia</a:t>
            </a:r>
          </a:p>
          <a:p>
            <a:pPr lvl="1" algn="just"/>
            <a:r>
              <a:rPr lang="en-US" b="1" dirty="0"/>
              <a:t>Cloud computing</a:t>
            </a:r>
            <a:r>
              <a:rPr lang="en-US" dirty="0"/>
              <a:t> is an </a:t>
            </a:r>
            <a:r>
              <a:rPr lang="en-US" dirty="0">
                <a:hlinkClick r:id="rId2" tooltip="Information technology"/>
              </a:rPr>
              <a:t>information technology</a:t>
            </a:r>
            <a:r>
              <a:rPr lang="en-US" dirty="0"/>
              <a:t> (IT) paradigm, a model for enabling ubiquitous access to shared pools of configurable resources (such as computer networks, servers, storage, applications and services</a:t>
            </a:r>
            <a:r>
              <a:rPr lang="en-US" dirty="0" smtClean="0"/>
              <a:t>),</a:t>
            </a:r>
            <a:r>
              <a:rPr lang="en-US" baseline="30000" dirty="0"/>
              <a:t> </a:t>
            </a:r>
            <a:r>
              <a:rPr lang="en-US" dirty="0" smtClean="0"/>
              <a:t>which </a:t>
            </a:r>
            <a:r>
              <a:rPr lang="en-US" dirty="0"/>
              <a:t>can be rapidly </a:t>
            </a:r>
            <a:r>
              <a:rPr lang="en-US" dirty="0">
                <a:hlinkClick r:id="rId3" tooltip="Provisioning"/>
              </a:rPr>
              <a:t>provisioned</a:t>
            </a:r>
            <a:r>
              <a:rPr lang="en-US" dirty="0"/>
              <a:t> with minimal management effort, often over the </a:t>
            </a:r>
            <a:r>
              <a:rPr lang="en-US" dirty="0">
                <a:hlinkClick r:id="rId4" tooltip="Internet"/>
              </a:rPr>
              <a:t>Internet</a:t>
            </a:r>
            <a:r>
              <a:rPr lang="en-US" dirty="0"/>
              <a:t>. Cloud computing allows users and enterprises with various computing capabilities to store and process data either in a privately-owned cloud, or on a third-party server located in a </a:t>
            </a:r>
            <a:r>
              <a:rPr lang="en-US" dirty="0">
                <a:hlinkClick r:id="rId5" tooltip="Data center"/>
              </a:rPr>
              <a:t>data center</a:t>
            </a:r>
            <a:r>
              <a:rPr lang="en-US" dirty="0"/>
              <a:t> - thus making data-accessing mechanisms more efficient and </a:t>
            </a:r>
            <a:r>
              <a:rPr lang="en-US" dirty="0" smtClean="0"/>
              <a:t>reliable.</a:t>
            </a:r>
            <a:r>
              <a:rPr lang="en-US" baseline="30000" dirty="0"/>
              <a:t> </a:t>
            </a:r>
            <a:r>
              <a:rPr lang="en-US" dirty="0" smtClean="0"/>
              <a:t>Cloud </a:t>
            </a:r>
            <a:r>
              <a:rPr lang="en-US" dirty="0"/>
              <a:t>computing relies on sharing of resources to achieve </a:t>
            </a:r>
            <a:r>
              <a:rPr lang="en-US" dirty="0">
                <a:hlinkClick r:id="rId6" tooltip="Coherence (disambiguation)"/>
              </a:rPr>
              <a:t>coherence</a:t>
            </a:r>
            <a:r>
              <a:rPr lang="en-US" dirty="0"/>
              <a:t> and </a:t>
            </a:r>
            <a:r>
              <a:rPr lang="en-US" dirty="0">
                <a:hlinkClick r:id="rId7" tooltip="Economies of scale"/>
              </a:rPr>
              <a:t>economy of scale</a:t>
            </a:r>
            <a:r>
              <a:rPr lang="en-US" dirty="0"/>
              <a:t>, similar to a </a:t>
            </a:r>
            <a:r>
              <a:rPr lang="en-US" dirty="0">
                <a:hlinkClick r:id="rId8" tooltip="Public utility"/>
              </a:rPr>
              <a:t>utility</a:t>
            </a:r>
            <a:r>
              <a:rPr lang="en-US" dirty="0"/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56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88" y="295729"/>
            <a:ext cx="5172075" cy="605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3430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dibalik</a:t>
            </a:r>
            <a:r>
              <a:rPr lang="en-US" dirty="0" smtClean="0"/>
              <a:t> Cloud Computing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199" y="1254702"/>
            <a:ext cx="5114843" cy="5222298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Teknologi</a:t>
            </a:r>
            <a:r>
              <a:rPr lang="en-US" dirty="0" smtClean="0"/>
              <a:t> Internet</a:t>
            </a:r>
          </a:p>
          <a:p>
            <a:r>
              <a:rPr lang="en-US" dirty="0" smtClean="0"/>
              <a:t>Distributed Computing</a:t>
            </a:r>
          </a:p>
          <a:p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 smtClean="0"/>
              <a:t>Keras</a:t>
            </a:r>
            <a:endParaRPr lang="en-US" dirty="0" smtClean="0"/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manajemen</a:t>
            </a:r>
            <a:endParaRPr lang="en-US" dirty="0"/>
          </a:p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84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dibalik</a:t>
            </a:r>
            <a:r>
              <a:rPr lang="en-US" dirty="0"/>
              <a:t> Cloud </a:t>
            </a:r>
            <a:r>
              <a:rPr lang="en-US" dirty="0" smtClean="0"/>
              <a:t>Computing</a:t>
            </a:r>
            <a:br>
              <a:rPr lang="en-US" dirty="0" smtClean="0"/>
            </a:br>
            <a:r>
              <a:rPr lang="en-US" sz="2800" dirty="0" smtClean="0"/>
              <a:t>SOA, Web Services, Web 2.0,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kombinasinya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Perkembangan</a:t>
            </a:r>
            <a:r>
              <a:rPr lang="en-US" dirty="0" smtClean="0"/>
              <a:t> web services (WS) yang </a:t>
            </a:r>
            <a:r>
              <a:rPr lang="en-US" dirty="0" err="1" smtClean="0"/>
              <a:t>semakin</a:t>
            </a:r>
            <a:r>
              <a:rPr lang="en-US" dirty="0" smtClean="0"/>
              <a:t> popular,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terstandarisasi</a:t>
            </a:r>
            <a:endParaRPr lang="en-US" dirty="0" smtClean="0"/>
          </a:p>
          <a:p>
            <a:pPr lvl="1"/>
            <a:r>
              <a:rPr lang="en-US" dirty="0" smtClean="0"/>
              <a:t>HTTP </a:t>
            </a:r>
            <a:r>
              <a:rPr lang="en-US" dirty="0" err="1" smtClean="0"/>
              <a:t>dan</a:t>
            </a:r>
            <a:r>
              <a:rPr lang="en-US" dirty="0" smtClean="0"/>
              <a:t> XML</a:t>
            </a:r>
          </a:p>
          <a:p>
            <a:pPr lvl="1"/>
            <a:r>
              <a:rPr lang="en-US" dirty="0" err="1" smtClean="0"/>
              <a:t>Terbentuknya</a:t>
            </a:r>
            <a:r>
              <a:rPr lang="en-US" dirty="0" smtClean="0"/>
              <a:t> Service-Oriented Application (SOA)</a:t>
            </a:r>
          </a:p>
          <a:p>
            <a:r>
              <a:rPr lang="en-US" dirty="0" err="1" smtClean="0"/>
              <a:t>Standarisasi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Web 2.0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54674" y="1853247"/>
            <a:ext cx="5927726" cy="4204549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70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dibalik</a:t>
            </a:r>
            <a:r>
              <a:rPr lang="en-US" dirty="0"/>
              <a:t> Cloud </a:t>
            </a:r>
            <a:r>
              <a:rPr lang="en-US" dirty="0" smtClean="0"/>
              <a:t>Computing</a:t>
            </a:r>
            <a:br>
              <a:rPr lang="en-US" dirty="0" smtClean="0"/>
            </a:br>
            <a:r>
              <a:rPr lang="en-US" sz="2800" dirty="0" smtClean="0"/>
              <a:t>Grid &amp; Utility Computing </a:t>
            </a:r>
            <a:endParaRPr lang="en-US" sz="2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6144" y="2052638"/>
            <a:ext cx="6201488" cy="4195762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89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dibalik</a:t>
            </a:r>
            <a:r>
              <a:rPr lang="en-US" dirty="0"/>
              <a:t> Cloud Computing</a:t>
            </a:r>
            <a:br>
              <a:rPr lang="en-US" dirty="0"/>
            </a:br>
            <a:r>
              <a:rPr lang="en-US" sz="2800" dirty="0" smtClean="0"/>
              <a:t>Virtualization</a:t>
            </a:r>
            <a:endParaRPr lang="en-US" dirty="0"/>
          </a:p>
        </p:txBody>
      </p:sp>
      <p:pic>
        <p:nvPicPr>
          <p:cNvPr id="9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915" y="2118360"/>
            <a:ext cx="9201278" cy="39624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28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dibalik</a:t>
            </a:r>
            <a:r>
              <a:rPr lang="en-US" dirty="0"/>
              <a:t> Cloud Computing</a:t>
            </a:r>
            <a:br>
              <a:rPr lang="en-US" dirty="0"/>
            </a:br>
            <a:r>
              <a:rPr lang="en-US" sz="2800" dirty="0" smtClean="0"/>
              <a:t>Autonomic Computing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Wikipedia</a:t>
            </a:r>
          </a:p>
          <a:p>
            <a:pPr lvl="1"/>
            <a:r>
              <a:rPr lang="en-US" b="1" dirty="0"/>
              <a:t>Autonomic computing</a:t>
            </a:r>
            <a:r>
              <a:rPr lang="en-US" dirty="0"/>
              <a:t> (also known as AC) refers to the self-managing characteristics </a:t>
            </a:r>
            <a:r>
              <a:rPr lang="en-US" dirty="0" smtClean="0"/>
              <a:t>of distributed </a:t>
            </a:r>
            <a:r>
              <a:rPr lang="en-US" b="1" dirty="0" smtClean="0"/>
              <a:t>computing</a:t>
            </a:r>
            <a:r>
              <a:rPr lang="en-US" dirty="0"/>
              <a:t> resources, adapting to unpredictable changes while hiding intrinsic complexity to operators and users.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47568" y="2237632"/>
            <a:ext cx="5270689" cy="3004293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82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Tipe</a:t>
            </a:r>
            <a:r>
              <a:rPr lang="en-US" dirty="0" smtClean="0"/>
              <a:t> Cloud Computing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2520" y="1387510"/>
            <a:ext cx="8183880" cy="506502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2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Tipe</a:t>
            </a:r>
            <a:r>
              <a:rPr lang="en-US" dirty="0"/>
              <a:t> Cloud </a:t>
            </a:r>
            <a:r>
              <a:rPr lang="en-US" dirty="0" smtClean="0"/>
              <a:t>Computing</a:t>
            </a:r>
            <a:br>
              <a:rPr lang="en-US" dirty="0" smtClean="0"/>
            </a:br>
            <a:r>
              <a:rPr lang="en-US" sz="2800" dirty="0" smtClean="0"/>
              <a:t>Infrastructure as a Service (IaaS)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virtual (</a:t>
            </a:r>
            <a:r>
              <a:rPr lang="en-US" dirty="0" err="1" smtClean="0"/>
              <a:t>komputasi</a:t>
            </a:r>
            <a:r>
              <a:rPr lang="en-US" dirty="0" smtClean="0"/>
              <a:t>, </a:t>
            </a:r>
            <a:r>
              <a:rPr lang="en-US" dirty="0" err="1" smtClean="0"/>
              <a:t>penyimpanan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) </a:t>
            </a:r>
            <a:r>
              <a:rPr lang="en-US" dirty="0" smtClean="0">
                <a:sym typeface="Wingdings"/>
              </a:rPr>
              <a:t> Infrastructure as a Service (IaaS)</a:t>
            </a:r>
          </a:p>
          <a:p>
            <a:r>
              <a:rPr lang="en-US" dirty="0" smtClean="0">
                <a:sym typeface="Wingdings"/>
              </a:rPr>
              <a:t>Cloud Infrastructure</a:t>
            </a:r>
          </a:p>
          <a:p>
            <a:pPr lvl="1"/>
            <a:r>
              <a:rPr lang="en-US" dirty="0" smtClean="0">
                <a:sym typeface="Wingdings"/>
              </a:rPr>
              <a:t>Server</a:t>
            </a:r>
          </a:p>
          <a:p>
            <a:pPr lvl="1"/>
            <a:r>
              <a:rPr lang="en-US" dirty="0" smtClean="0">
                <a:sym typeface="Wingdings"/>
              </a:rPr>
              <a:t>Storage</a:t>
            </a:r>
          </a:p>
          <a:p>
            <a:pPr lvl="1"/>
            <a:r>
              <a:rPr lang="en-US" dirty="0" smtClean="0">
                <a:sym typeface="Wingdings"/>
              </a:rPr>
              <a:t>Firewall</a:t>
            </a:r>
          </a:p>
          <a:p>
            <a:pPr lvl="1"/>
            <a:r>
              <a:rPr lang="en-US" dirty="0" smtClean="0">
                <a:sym typeface="Wingdings"/>
              </a:rPr>
              <a:t>Load Balancer</a:t>
            </a:r>
          </a:p>
          <a:p>
            <a:r>
              <a:rPr lang="en-US" dirty="0" err="1" smtClean="0">
                <a:sym typeface="Wingdings"/>
              </a:rPr>
              <a:t>Contoh</a:t>
            </a:r>
            <a:r>
              <a:rPr lang="en-US" dirty="0" smtClean="0">
                <a:sym typeface="Wingdings"/>
              </a:rPr>
              <a:t>:</a:t>
            </a:r>
          </a:p>
          <a:p>
            <a:pPr lvl="1"/>
            <a:r>
              <a:rPr lang="en-US" dirty="0" smtClean="0">
                <a:sym typeface="Wingdings"/>
              </a:rPr>
              <a:t>Amazon Web Services  Amazon EC2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8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Tipe</a:t>
            </a:r>
            <a:r>
              <a:rPr lang="en-US" dirty="0"/>
              <a:t> Cloud Computing</a:t>
            </a:r>
            <a:br>
              <a:rPr lang="en-US" dirty="0"/>
            </a:br>
            <a:r>
              <a:rPr lang="en-US" sz="2800" dirty="0" smtClean="0"/>
              <a:t>Platform </a:t>
            </a:r>
            <a:r>
              <a:rPr lang="en-US" sz="2800" dirty="0"/>
              <a:t>as a Service </a:t>
            </a:r>
            <a:r>
              <a:rPr lang="en-US" sz="2800" dirty="0" smtClean="0"/>
              <a:t>(PaaS</a:t>
            </a:r>
            <a:r>
              <a:rPr lang="en-US" sz="28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Cloud yang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user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memperhatikan</a:t>
            </a:r>
            <a:r>
              <a:rPr lang="en-US" dirty="0" smtClean="0"/>
              <a:t> </a:t>
            </a:r>
            <a:r>
              <a:rPr lang="en-US" dirty="0" err="1" smtClean="0"/>
              <a:t>infrastruktur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Platform as a Service (PaaS)</a:t>
            </a:r>
          </a:p>
          <a:p>
            <a:r>
              <a:rPr lang="en-US" dirty="0" smtClean="0"/>
              <a:t>Cloud Platform</a:t>
            </a:r>
          </a:p>
          <a:p>
            <a:pPr lvl="1"/>
            <a:r>
              <a:rPr lang="en-US" dirty="0" smtClean="0"/>
              <a:t>Programming language</a:t>
            </a:r>
          </a:p>
          <a:p>
            <a:pPr lvl="1"/>
            <a:r>
              <a:rPr lang="en-US" dirty="0" smtClean="0"/>
              <a:t>Framework</a:t>
            </a:r>
          </a:p>
          <a:p>
            <a:pPr lvl="1"/>
            <a:r>
              <a:rPr lang="en-US" dirty="0" smtClean="0"/>
              <a:t>Data </a:t>
            </a:r>
            <a:r>
              <a:rPr lang="en-US" dirty="0" err="1" smtClean="0"/>
              <a:t>terstruktur</a:t>
            </a:r>
            <a:endParaRPr lang="en-US" dirty="0" smtClean="0"/>
          </a:p>
          <a:p>
            <a:r>
              <a:rPr lang="en-US" dirty="0" err="1" smtClean="0"/>
              <a:t>Contoh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Google </a:t>
            </a:r>
            <a:r>
              <a:rPr lang="en-US" dirty="0" err="1" smtClean="0"/>
              <a:t>AppEngine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6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Tipe</a:t>
            </a:r>
            <a:r>
              <a:rPr lang="en-US" dirty="0"/>
              <a:t> Cloud Computing</a:t>
            </a:r>
            <a:br>
              <a:rPr lang="en-US" dirty="0"/>
            </a:br>
            <a:r>
              <a:rPr lang="en-US" sz="2800" dirty="0" smtClean="0"/>
              <a:t>Software </a:t>
            </a:r>
            <a:r>
              <a:rPr lang="en-US" sz="2800" dirty="0"/>
              <a:t>as a Service </a:t>
            </a:r>
            <a:r>
              <a:rPr lang="en-US" sz="2800" dirty="0" smtClean="0"/>
              <a:t>(SaaS</a:t>
            </a:r>
            <a:r>
              <a:rPr lang="en-US" sz="28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Software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cloud,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di </a:t>
            </a:r>
            <a:r>
              <a:rPr lang="en-US" dirty="0" err="1" smtClean="0"/>
              <a:t>pasang</a:t>
            </a:r>
            <a:r>
              <a:rPr lang="en-US" dirty="0" smtClean="0"/>
              <a:t> di </a:t>
            </a:r>
            <a:r>
              <a:rPr lang="en-US" dirty="0" err="1" smtClean="0"/>
              <a:t>komputer</a:t>
            </a:r>
            <a:r>
              <a:rPr lang="en-US" dirty="0" smtClean="0"/>
              <a:t> </a:t>
            </a:r>
            <a:r>
              <a:rPr lang="en-US" dirty="0" err="1" smtClean="0"/>
              <a:t>cient</a:t>
            </a:r>
            <a:r>
              <a:rPr lang="en-US" dirty="0" smtClean="0"/>
              <a:t>. </a:t>
            </a:r>
            <a:r>
              <a:rPr lang="en-US" dirty="0" err="1" smtClean="0"/>
              <a:t>Tipe</a:t>
            </a:r>
            <a:r>
              <a:rPr lang="en-US" dirty="0" smtClean="0"/>
              <a:t> cloud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Software as a Service (SaaS)</a:t>
            </a:r>
          </a:p>
          <a:p>
            <a:r>
              <a:rPr lang="en-US" dirty="0" err="1" smtClean="0">
                <a:sym typeface="Wingdings"/>
              </a:rPr>
              <a:t>Contoh</a:t>
            </a:r>
            <a:r>
              <a:rPr lang="en-US" dirty="0" smtClean="0">
                <a:sym typeface="Wingdings"/>
              </a:rPr>
              <a:t>:</a:t>
            </a:r>
          </a:p>
          <a:p>
            <a:pPr lvl="1"/>
            <a:r>
              <a:rPr lang="en-US" dirty="0" err="1" smtClean="0">
                <a:sym typeface="Wingdings"/>
              </a:rPr>
              <a:t>Salesform.com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err="1" smtClean="0">
                <a:sym typeface="Wingdings"/>
              </a:rPr>
              <a:t>Bukalapak.com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Microsoft Office 360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1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Cloud Computing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Pembentukan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1954" y="2052638"/>
            <a:ext cx="7089868" cy="4195762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Fitur</a:t>
            </a:r>
            <a:r>
              <a:rPr lang="en-US" dirty="0" smtClean="0"/>
              <a:t> Cloud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Self-service</a:t>
            </a:r>
          </a:p>
          <a:p>
            <a:pPr lvl="1"/>
            <a:r>
              <a:rPr lang="en-US" dirty="0" smtClean="0"/>
              <a:t>Cloud yang </a:t>
            </a:r>
            <a:r>
              <a:rPr lang="en-US" dirty="0" err="1" smtClean="0"/>
              <a:t>bisa</a:t>
            </a:r>
            <a:r>
              <a:rPr lang="en-US" dirty="0" smtClean="0"/>
              <a:t> di </a:t>
            </a:r>
            <a:r>
              <a:rPr lang="en-US" dirty="0" err="1" smtClean="0"/>
              <a:t>modifikasi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bantuan</a:t>
            </a:r>
            <a:r>
              <a:rPr lang="en-US" dirty="0" smtClean="0"/>
              <a:t> operator</a:t>
            </a:r>
          </a:p>
          <a:p>
            <a:r>
              <a:rPr lang="en-US" dirty="0" smtClean="0"/>
              <a:t>Per-Usage Metering </a:t>
            </a:r>
            <a:r>
              <a:rPr lang="en-US" dirty="0" err="1" smtClean="0"/>
              <a:t>dan</a:t>
            </a:r>
            <a:r>
              <a:rPr lang="en-US" dirty="0" smtClean="0"/>
              <a:t> Billing</a:t>
            </a:r>
          </a:p>
          <a:p>
            <a:pPr lvl="1"/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per-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model </a:t>
            </a:r>
            <a:r>
              <a:rPr lang="en-US" dirty="0" err="1" smtClean="0"/>
              <a:t>sewa</a:t>
            </a:r>
            <a:r>
              <a:rPr lang="en-US" dirty="0" smtClean="0"/>
              <a:t> </a:t>
            </a:r>
            <a:r>
              <a:rPr lang="en-US" dirty="0" err="1" smtClean="0"/>
              <a:t>keseluruhan</a:t>
            </a:r>
            <a:r>
              <a:rPr lang="en-US" dirty="0" smtClean="0"/>
              <a:t>,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terpakai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membayar</a:t>
            </a:r>
            <a:endParaRPr lang="en-US" dirty="0" smtClean="0"/>
          </a:p>
          <a:p>
            <a:r>
              <a:rPr lang="en-US" dirty="0" smtClean="0"/>
              <a:t>Elasticity</a:t>
            </a:r>
          </a:p>
          <a:p>
            <a:pPr lvl="1"/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ditambahkan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dikurangkan</a:t>
            </a:r>
            <a:r>
              <a:rPr lang="en-US" dirty="0" smtClean="0"/>
              <a:t>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membutuhkan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endParaRPr lang="en-US" dirty="0" smtClean="0"/>
          </a:p>
          <a:p>
            <a:r>
              <a:rPr lang="en-US" dirty="0" smtClean="0"/>
              <a:t>Customization</a:t>
            </a:r>
          </a:p>
          <a:p>
            <a:pPr lvl="1"/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dimodifikasi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531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</a:t>
            </a:r>
            <a:r>
              <a:rPr lang="en-US" dirty="0" err="1" smtClean="0"/>
              <a:t>eferensi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Buyya</a:t>
            </a:r>
            <a:r>
              <a:rPr lang="en-US" dirty="0"/>
              <a:t>, </a:t>
            </a:r>
            <a:r>
              <a:rPr lang="en-US" dirty="0" err="1"/>
              <a:t>Rajkumar</a:t>
            </a:r>
            <a:r>
              <a:rPr lang="en-US" dirty="0"/>
              <a:t>, James </a:t>
            </a:r>
            <a:r>
              <a:rPr lang="en-US" dirty="0" err="1"/>
              <a:t>Broberg</a:t>
            </a:r>
            <a:r>
              <a:rPr lang="en-US" dirty="0"/>
              <a:t>, and Andrzej M. </a:t>
            </a:r>
            <a:r>
              <a:rPr lang="en-US" dirty="0" err="1"/>
              <a:t>Goscinski</a:t>
            </a:r>
            <a:r>
              <a:rPr lang="en-US" dirty="0"/>
              <a:t>, eds. </a:t>
            </a:r>
            <a:r>
              <a:rPr lang="en-US" i="1" dirty="0"/>
              <a:t>Cloud computing: Principles and paradigms</a:t>
            </a:r>
            <a:r>
              <a:rPr lang="en-US" dirty="0"/>
              <a:t>. Vol. 87. John Wiley &amp; Sons, 2010.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0325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220</TotalTime>
  <Words>414</Words>
  <Application>Microsoft Macintosh PowerPoint</Application>
  <PresentationFormat>Widescreen</PresentationFormat>
  <Paragraphs>99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Wingdings</vt:lpstr>
      <vt:lpstr>Wingdings 3</vt:lpstr>
      <vt:lpstr>Ion</vt:lpstr>
      <vt:lpstr>Advanced Computer Networks: Pengenalan Cloud Computing</vt:lpstr>
      <vt:lpstr>Hype Cycle of ICT</vt:lpstr>
      <vt:lpstr>Definisi</vt:lpstr>
      <vt:lpstr>PowerPoint Presentation</vt:lpstr>
      <vt:lpstr>Teknologi dibalik Cloud Computing</vt:lpstr>
      <vt:lpstr>Teknologi dibalik Cloud Computing SOA, Web Services, Web 2.0, dan kombinasinya</vt:lpstr>
      <vt:lpstr>Teknologi dibalik Cloud Computing Grid &amp; Utility Computing </vt:lpstr>
      <vt:lpstr>Teknologi dibalik Cloud Computing Virtualization</vt:lpstr>
      <vt:lpstr>Teknologi dibalik Cloud Computing Autonomic Computing</vt:lpstr>
      <vt:lpstr>Tipe Cloud Computing</vt:lpstr>
      <vt:lpstr>Tipe Cloud Computing Infrastructure as a Service (IaaS)</vt:lpstr>
      <vt:lpstr>Tipe Cloud Computing Platform as a Service (PaaS)</vt:lpstr>
      <vt:lpstr>Tipe Cloud Computing Software as a Service (SaaS)</vt:lpstr>
      <vt:lpstr>Model Cloud Computing berdasarkan Lokasi Pembentukan</vt:lpstr>
      <vt:lpstr>Fitur Cloud</vt:lpstr>
      <vt:lpstr>Referensi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Computer Networks</dc:title>
  <dc:creator>Sritrusta Sukaridhoto</dc:creator>
  <cp:lastModifiedBy>Sritrusta Sukaridhoto</cp:lastModifiedBy>
  <cp:revision>21</cp:revision>
  <dcterms:created xsi:type="dcterms:W3CDTF">2017-09-30T16:02:38Z</dcterms:created>
  <dcterms:modified xsi:type="dcterms:W3CDTF">2017-10-10T12:36:47Z</dcterms:modified>
</cp:coreProperties>
</file>